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handoutMasterIdLst>
    <p:handoutMasterId r:id="rId165"/>
  </p:handoutMasterIdLst>
  <p:sldIdLst>
    <p:sldId id="256" r:id="rId2"/>
    <p:sldId id="739" r:id="rId3"/>
    <p:sldId id="2789" r:id="rId4"/>
    <p:sldId id="2790" r:id="rId5"/>
    <p:sldId id="740" r:id="rId6"/>
    <p:sldId id="741" r:id="rId7"/>
    <p:sldId id="2791" r:id="rId8"/>
    <p:sldId id="2792" r:id="rId9"/>
    <p:sldId id="2793" r:id="rId10"/>
    <p:sldId id="2794" r:id="rId11"/>
    <p:sldId id="2795" r:id="rId12"/>
    <p:sldId id="2797" r:id="rId13"/>
    <p:sldId id="742" r:id="rId14"/>
    <p:sldId id="2850" r:id="rId15"/>
    <p:sldId id="2851" r:id="rId16"/>
    <p:sldId id="2852" r:id="rId17"/>
    <p:sldId id="2853" r:id="rId18"/>
    <p:sldId id="2861" r:id="rId19"/>
    <p:sldId id="2862" r:id="rId20"/>
    <p:sldId id="2863" r:id="rId21"/>
    <p:sldId id="2864" r:id="rId22"/>
    <p:sldId id="2865" r:id="rId23"/>
    <p:sldId id="2866" r:id="rId24"/>
    <p:sldId id="2867" r:id="rId25"/>
    <p:sldId id="2868" r:id="rId26"/>
    <p:sldId id="2869" r:id="rId27"/>
    <p:sldId id="2870" r:id="rId28"/>
    <p:sldId id="2871" r:id="rId29"/>
    <p:sldId id="2872" r:id="rId30"/>
    <p:sldId id="2873" r:id="rId31"/>
    <p:sldId id="2874" r:id="rId32"/>
    <p:sldId id="2875" r:id="rId33"/>
    <p:sldId id="2876" r:id="rId34"/>
    <p:sldId id="2877" r:id="rId35"/>
    <p:sldId id="2878" r:id="rId36"/>
    <p:sldId id="2879" r:id="rId37"/>
    <p:sldId id="2880" r:id="rId38"/>
    <p:sldId id="2881" r:id="rId39"/>
    <p:sldId id="752" r:id="rId40"/>
    <p:sldId id="753" r:id="rId41"/>
    <p:sldId id="2766" r:id="rId42"/>
    <p:sldId id="2815" r:id="rId43"/>
    <p:sldId id="2816" r:id="rId44"/>
    <p:sldId id="2818" r:id="rId45"/>
    <p:sldId id="2819" r:id="rId46"/>
    <p:sldId id="2820" r:id="rId47"/>
    <p:sldId id="2821" r:id="rId48"/>
    <p:sldId id="2827" r:id="rId49"/>
    <p:sldId id="2828" r:id="rId50"/>
    <p:sldId id="2779" r:id="rId51"/>
    <p:sldId id="2823" r:id="rId52"/>
    <p:sldId id="2822" r:id="rId53"/>
    <p:sldId id="2824" r:id="rId54"/>
    <p:sldId id="2825" r:id="rId55"/>
    <p:sldId id="2826" r:id="rId56"/>
    <p:sldId id="2780" r:id="rId57"/>
    <p:sldId id="2884" r:id="rId58"/>
    <p:sldId id="2830" r:id="rId59"/>
    <p:sldId id="2831" r:id="rId60"/>
    <p:sldId id="2832" r:id="rId61"/>
    <p:sldId id="2833" r:id="rId62"/>
    <p:sldId id="2834" r:id="rId63"/>
    <p:sldId id="2883" r:id="rId64"/>
    <p:sldId id="2835" r:id="rId65"/>
    <p:sldId id="2836" r:id="rId66"/>
    <p:sldId id="2837" r:id="rId67"/>
    <p:sldId id="2838" r:id="rId68"/>
    <p:sldId id="2839" r:id="rId69"/>
    <p:sldId id="2783" r:id="rId70"/>
    <p:sldId id="2784" r:id="rId71"/>
    <p:sldId id="2887" r:id="rId72"/>
    <p:sldId id="2886" r:id="rId73"/>
    <p:sldId id="2885" r:id="rId74"/>
    <p:sldId id="2890" r:id="rId75"/>
    <p:sldId id="2889" r:id="rId76"/>
    <p:sldId id="2888" r:id="rId77"/>
    <p:sldId id="2772" r:id="rId78"/>
    <p:sldId id="2773" r:id="rId79"/>
    <p:sldId id="2841" r:id="rId80"/>
    <p:sldId id="2840" r:id="rId81"/>
    <p:sldId id="2842" r:id="rId82"/>
    <p:sldId id="2843" r:id="rId83"/>
    <p:sldId id="2844" r:id="rId84"/>
    <p:sldId id="2774" r:id="rId85"/>
    <p:sldId id="2775" r:id="rId86"/>
    <p:sldId id="2845" r:id="rId87"/>
    <p:sldId id="2846" r:id="rId88"/>
    <p:sldId id="2847" r:id="rId89"/>
    <p:sldId id="2848" r:id="rId90"/>
    <p:sldId id="2849" r:id="rId91"/>
    <p:sldId id="2892" r:id="rId92"/>
    <p:sldId id="2893" r:id="rId93"/>
    <p:sldId id="2891" r:id="rId94"/>
    <p:sldId id="2894" r:id="rId95"/>
    <p:sldId id="2895" r:id="rId96"/>
    <p:sldId id="2897" r:id="rId97"/>
    <p:sldId id="2896" r:id="rId98"/>
    <p:sldId id="2898" r:id="rId99"/>
    <p:sldId id="550" r:id="rId100"/>
    <p:sldId id="2765" r:id="rId101"/>
    <p:sldId id="2761" r:id="rId102"/>
    <p:sldId id="754" r:id="rId103"/>
    <p:sldId id="755" r:id="rId104"/>
    <p:sldId id="757" r:id="rId105"/>
    <p:sldId id="758" r:id="rId106"/>
    <p:sldId id="759" r:id="rId107"/>
    <p:sldId id="760" r:id="rId108"/>
    <p:sldId id="761" r:id="rId109"/>
    <p:sldId id="762" r:id="rId110"/>
    <p:sldId id="481" r:id="rId111"/>
    <p:sldId id="2767" r:id="rId112"/>
    <p:sldId id="2768" r:id="rId113"/>
    <p:sldId id="2769" r:id="rId114"/>
    <p:sldId id="763" r:id="rId115"/>
    <p:sldId id="764" r:id="rId116"/>
    <p:sldId id="765" r:id="rId117"/>
    <p:sldId id="785" r:id="rId118"/>
    <p:sldId id="786" r:id="rId119"/>
    <p:sldId id="787" r:id="rId120"/>
    <p:sldId id="788" r:id="rId121"/>
    <p:sldId id="789" r:id="rId122"/>
    <p:sldId id="2770" r:id="rId123"/>
    <p:sldId id="790" r:id="rId124"/>
    <p:sldId id="766" r:id="rId125"/>
    <p:sldId id="767" r:id="rId126"/>
    <p:sldId id="768" r:id="rId127"/>
    <p:sldId id="2777" r:id="rId128"/>
    <p:sldId id="769" r:id="rId129"/>
    <p:sldId id="770" r:id="rId130"/>
    <p:sldId id="2771" r:id="rId131"/>
    <p:sldId id="756" r:id="rId132"/>
    <p:sldId id="771" r:id="rId133"/>
    <p:sldId id="772" r:id="rId134"/>
    <p:sldId id="666" r:id="rId135"/>
    <p:sldId id="773" r:id="rId136"/>
    <p:sldId id="774" r:id="rId137"/>
    <p:sldId id="775" r:id="rId138"/>
    <p:sldId id="776" r:id="rId139"/>
    <p:sldId id="632" r:id="rId140"/>
    <p:sldId id="571" r:id="rId141"/>
    <p:sldId id="574" r:id="rId142"/>
    <p:sldId id="582" r:id="rId143"/>
    <p:sldId id="584" r:id="rId144"/>
    <p:sldId id="583" r:id="rId145"/>
    <p:sldId id="783" r:id="rId146"/>
    <p:sldId id="585" r:id="rId147"/>
    <p:sldId id="627" r:id="rId148"/>
    <p:sldId id="628" r:id="rId149"/>
    <p:sldId id="631" r:id="rId150"/>
    <p:sldId id="613" r:id="rId151"/>
    <p:sldId id="614" r:id="rId152"/>
    <p:sldId id="616" r:id="rId153"/>
    <p:sldId id="615" r:id="rId154"/>
    <p:sldId id="617" r:id="rId155"/>
    <p:sldId id="618" r:id="rId156"/>
    <p:sldId id="620" r:id="rId157"/>
    <p:sldId id="633" r:id="rId158"/>
    <p:sldId id="2785" r:id="rId159"/>
    <p:sldId id="2786" r:id="rId160"/>
    <p:sldId id="2787" r:id="rId161"/>
    <p:sldId id="2788" r:id="rId162"/>
    <p:sldId id="625" r:id="rId163"/>
  </p:sldIdLst>
  <p:sldSz cx="12192000" cy="6858000"/>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BA020DD-89D7-474E-8C1A-CFAE66A6DC94}">
          <p14:sldIdLst>
            <p14:sldId id="256"/>
          </p14:sldIdLst>
        </p14:section>
        <p14:section name="1 ダッシュボードを作成する" id="{4240B27F-16F3-4EB5-BA4F-B78B7148B813}">
          <p14:sldIdLst>
            <p14:sldId id="739"/>
            <p14:sldId id="2789"/>
            <p14:sldId id="2790"/>
          </p14:sldIdLst>
        </p14:section>
        <p14:section name="2 リソースグループ作成" id="{46D40510-6688-45AA-B6AF-6831AD3575D0}">
          <p14:sldIdLst>
            <p14:sldId id="740"/>
            <p14:sldId id="741"/>
            <p14:sldId id="2791"/>
            <p14:sldId id="2792"/>
            <p14:sldId id="2793"/>
            <p14:sldId id="2794"/>
            <p14:sldId id="2795"/>
            <p14:sldId id="2797"/>
          </p14:sldIdLst>
        </p14:section>
        <p14:section name="3 リソース(IoTHub)を作成する" id="{2D7A2EDD-6265-4A1B-9095-E8702C2231A5}">
          <p14:sldIdLst>
            <p14:sldId id="742"/>
            <p14:sldId id="2850"/>
            <p14:sldId id="2851"/>
            <p14:sldId id="2852"/>
            <p14:sldId id="2853"/>
            <p14:sldId id="2861"/>
            <p14:sldId id="2862"/>
            <p14:sldId id="2863"/>
            <p14:sldId id="2864"/>
            <p14:sldId id="2865"/>
            <p14:sldId id="2866"/>
            <p14:sldId id="2867"/>
            <p14:sldId id="2868"/>
            <p14:sldId id="2869"/>
          </p14:sldIdLst>
        </p14:section>
        <p14:section name="4 リソース(IoTHub)とデバイスを繋ぐ" id="{C509010E-D425-4FD8-BDB8-6594E5658527}">
          <p14:sldIdLst>
            <p14:sldId id="2870"/>
            <p14:sldId id="2871"/>
            <p14:sldId id="2872"/>
            <p14:sldId id="2873"/>
            <p14:sldId id="2874"/>
            <p14:sldId id="2875"/>
            <p14:sldId id="2876"/>
            <p14:sldId id="2877"/>
            <p14:sldId id="2878"/>
            <p14:sldId id="2879"/>
            <p14:sldId id="2880"/>
            <p14:sldId id="2881"/>
          </p14:sldIdLst>
        </p14:section>
        <p14:section name="5 リソース(IoT Hub)に届いたデータを蓄積する" id="{8D7B0DF5-B55B-4874-8ED2-A493066876C3}">
          <p14:sldIdLst>
            <p14:sldId id="752"/>
          </p14:sldIdLst>
        </p14:section>
        <p14:section name="5-1 ストレージアカウントを作成する" id="{35BAF371-FE21-4A9D-B13D-753CF1C71CDE}">
          <p14:sldIdLst>
            <p14:sldId id="753"/>
            <p14:sldId id="2766"/>
            <p14:sldId id="2815"/>
            <p14:sldId id="2816"/>
            <p14:sldId id="2818"/>
            <p14:sldId id="2819"/>
            <p14:sldId id="2820"/>
            <p14:sldId id="2821"/>
            <p14:sldId id="2827"/>
            <p14:sldId id="2828"/>
          </p14:sldIdLst>
        </p14:section>
        <p14:section name="5-2 データ保存用Custom Endpoint追加" id="{259BDD4D-3201-4184-ACF7-C144E81A327E}">
          <p14:sldIdLst>
            <p14:sldId id="2779"/>
            <p14:sldId id="2823"/>
            <p14:sldId id="2822"/>
            <p14:sldId id="2824"/>
            <p14:sldId id="2825"/>
            <p14:sldId id="2826"/>
          </p14:sldIdLst>
        </p14:section>
        <p14:section name="5-3 コンテナ作成とコンテナへのEndPoint登録" id="{3057F454-29B6-4694-AD6E-0113DDF44D4B}">
          <p14:sldIdLst>
            <p14:sldId id="2780"/>
            <p14:sldId id="2884"/>
            <p14:sldId id="2830"/>
            <p14:sldId id="2831"/>
            <p14:sldId id="2832"/>
            <p14:sldId id="2833"/>
            <p14:sldId id="2834"/>
          </p14:sldIdLst>
        </p14:section>
        <p14:section name="5-4 ルートの作成" id="{7BD88467-1952-4F2A-9C0E-02CE5F2F5EBA}">
          <p14:sldIdLst>
            <p14:sldId id="2883"/>
            <p14:sldId id="2835"/>
            <p14:sldId id="2836"/>
            <p14:sldId id="2837"/>
            <p14:sldId id="2838"/>
            <p14:sldId id="2839"/>
          </p14:sldIdLst>
        </p14:section>
        <p14:section name="5-5 RouteにEndpointの追加する" id="{58354844-E835-47C9-95B9-A2C0F57F3823}">
          <p14:sldIdLst>
            <p14:sldId id="2783"/>
            <p14:sldId id="2784"/>
            <p14:sldId id="2887"/>
            <p14:sldId id="2886"/>
            <p14:sldId id="2885"/>
            <p14:sldId id="2890"/>
            <p14:sldId id="2889"/>
            <p14:sldId id="2888"/>
          </p14:sldIdLst>
        </p14:section>
        <p14:section name="5-6 デバイスにDesired Propertyを設定する" id="{9AC648DC-71A8-482E-A8FC-EF4AC70E5F9D}">
          <p14:sldIdLst>
            <p14:sldId id="2772"/>
            <p14:sldId id="2773"/>
            <p14:sldId id="2841"/>
            <p14:sldId id="2840"/>
            <p14:sldId id="2842"/>
            <p14:sldId id="2843"/>
            <p14:sldId id="2844"/>
          </p14:sldIdLst>
        </p14:section>
        <p14:section name="5-7 保存したデータを確認" id="{23648E1E-E0B7-41B5-96B7-AA3BB9455B03}">
          <p14:sldIdLst>
            <p14:sldId id="2774"/>
            <p14:sldId id="2775"/>
            <p14:sldId id="2845"/>
            <p14:sldId id="2846"/>
            <p14:sldId id="2847"/>
            <p14:sldId id="2848"/>
            <p14:sldId id="2849"/>
            <p14:sldId id="2892"/>
            <p14:sldId id="2893"/>
            <p14:sldId id="2891"/>
            <p14:sldId id="2894"/>
            <p14:sldId id="2895"/>
            <p14:sldId id="2897"/>
            <p14:sldId id="2896"/>
            <p14:sldId id="2898"/>
            <p14:sldId id="550"/>
            <p14:sldId id="2765"/>
            <p14:sldId id="2761"/>
          </p14:sldIdLst>
        </p14:section>
        <p14:section name="リアルタイムデータ処理" id="{B3F85DEA-FA4C-407A-A385-8B010275A235}">
          <p14:sldIdLst>
            <p14:sldId id="754"/>
            <p14:sldId id="755"/>
            <p14:sldId id="757"/>
            <p14:sldId id="758"/>
            <p14:sldId id="759"/>
            <p14:sldId id="760"/>
            <p14:sldId id="761"/>
            <p14:sldId id="762"/>
            <p14:sldId id="481"/>
            <p14:sldId id="2767"/>
            <p14:sldId id="2768"/>
            <p14:sldId id="2769"/>
            <p14:sldId id="763"/>
            <p14:sldId id="764"/>
            <p14:sldId id="765"/>
            <p14:sldId id="785"/>
            <p14:sldId id="786"/>
            <p14:sldId id="787"/>
            <p14:sldId id="788"/>
            <p14:sldId id="789"/>
            <p14:sldId id="2770"/>
            <p14:sldId id="790"/>
            <p14:sldId id="766"/>
            <p14:sldId id="767"/>
            <p14:sldId id="768"/>
            <p14:sldId id="2777"/>
            <p14:sldId id="769"/>
            <p14:sldId id="770"/>
            <p14:sldId id="2771"/>
            <p14:sldId id="756"/>
          </p14:sldIdLst>
        </p14:section>
        <p14:section name="抽出イベントの処理" id="{722DFC95-49C3-4A69-81BA-7438BBC0E0CE}">
          <p14:sldIdLst>
            <p14:sldId id="771"/>
            <p14:sldId id="772"/>
            <p14:sldId id="666"/>
            <p14:sldId id="773"/>
            <p14:sldId id="774"/>
            <p14:sldId id="775"/>
            <p14:sldId id="776"/>
          </p14:sldIdLst>
        </p14:section>
        <p14:section name="データの可視化" id="{ECE8630A-B5DC-4BC4-889C-F9FEE1403337}">
          <p14:sldIdLst>
            <p14:sldId id="632"/>
            <p14:sldId id="571"/>
            <p14:sldId id="574"/>
            <p14:sldId id="582"/>
            <p14:sldId id="584"/>
            <p14:sldId id="583"/>
            <p14:sldId id="783"/>
            <p14:sldId id="585"/>
            <p14:sldId id="627"/>
            <p14:sldId id="628"/>
          </p14:sldIdLst>
        </p14:section>
        <p14:section name="デバイス検索" id="{01493CE6-028A-42EE-9943-137416330725}">
          <p14:sldIdLst>
            <p14:sldId id="631"/>
            <p14:sldId id="613"/>
            <p14:sldId id="614"/>
            <p14:sldId id="616"/>
            <p14:sldId id="615"/>
            <p14:sldId id="617"/>
            <p14:sldId id="618"/>
            <p14:sldId id="620"/>
          </p14:sldIdLst>
        </p14:section>
        <p14:section name="リアルタイムデータ処理" id="{13BE4594-907E-4A32-8147-A057441EAF41}">
          <p14:sldIdLst>
            <p14:sldId id="633"/>
            <p14:sldId id="2785"/>
            <p14:sldId id="2786"/>
            <p14:sldId id="2787"/>
            <p14:sldId id="2788"/>
          </p14:sldIdLst>
        </p14:section>
        <p14:section name="Goal" id="{4FA7BE69-20F6-4762-9D4E-691FA95F1650}">
          <p14:sldIdLst>
            <p14:sldId id="6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瀬秀樹" initials="高瀬秀樹" lastIdx="1" clrIdx="0">
    <p:extLst>
      <p:ext uri="{19B8F6BF-5375-455C-9EA6-DF929625EA0E}">
        <p15:presenceInfo xmlns:p15="http://schemas.microsoft.com/office/powerpoint/2012/main" userId="e466b8b356f810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99"/>
    <a:srgbClr val="FF6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93" autoAdjust="0"/>
    <p:restoredTop sz="94660"/>
  </p:normalViewPr>
  <p:slideViewPr>
    <p:cSldViewPr snapToGrid="0">
      <p:cViewPr varScale="1">
        <p:scale>
          <a:sx n="62" d="100"/>
          <a:sy n="62" d="100"/>
        </p:scale>
        <p:origin x="67" y="653"/>
      </p:cViewPr>
      <p:guideLst/>
    </p:cSldViewPr>
  </p:slideViewPr>
  <p:notesTextViewPr>
    <p:cViewPr>
      <p:scale>
        <a:sx n="1" d="1"/>
        <a:sy n="1" d="1"/>
      </p:scale>
      <p:origin x="0" y="0"/>
    </p:cViewPr>
  </p:notesTextViewPr>
  <p:sorterViewPr>
    <p:cViewPr>
      <p:scale>
        <a:sx n="100" d="100"/>
        <a:sy n="100" d="100"/>
      </p:scale>
      <p:origin x="0" y="-4260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8143" cy="49510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6" y="1"/>
            <a:ext cx="2918143" cy="495109"/>
          </a:xfrm>
          <a:prstGeom prst="rect">
            <a:avLst/>
          </a:prstGeom>
        </p:spPr>
        <p:txBody>
          <a:bodyPr vert="horz" lIns="90638" tIns="45318" rIns="90638" bIns="45318" rtlCol="0"/>
          <a:lstStyle>
            <a:lvl1pPr algn="r">
              <a:defRPr sz="1200"/>
            </a:lvl1pPr>
          </a:lstStyle>
          <a:p>
            <a:fld id="{5AF4D032-4CB7-4107-B6BE-421D283E6E3B}" type="datetimeFigureOut">
              <a:rPr kumimoji="1" lang="ja-JP" altLang="en-US" smtClean="0"/>
              <a:t>2018/12/18</a:t>
            </a:fld>
            <a:endParaRPr kumimoji="1" lang="ja-JP" altLang="en-US"/>
          </a:p>
        </p:txBody>
      </p:sp>
      <p:sp>
        <p:nvSpPr>
          <p:cNvPr id="4" name="フッター プレースホルダー 3"/>
          <p:cNvSpPr>
            <a:spLocks noGrp="1"/>
          </p:cNvSpPr>
          <p:nvPr>
            <p:ph type="ftr" sz="quarter" idx="2"/>
          </p:nvPr>
        </p:nvSpPr>
        <p:spPr>
          <a:xfrm>
            <a:off x="0" y="9372793"/>
            <a:ext cx="2918143" cy="49510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6" y="9372793"/>
            <a:ext cx="2918143" cy="495108"/>
          </a:xfrm>
          <a:prstGeom prst="rect">
            <a:avLst/>
          </a:prstGeom>
        </p:spPr>
        <p:txBody>
          <a:bodyPr vert="horz" lIns="90638" tIns="45318" rIns="90638" bIns="45318" rtlCol="0" anchor="b"/>
          <a:lstStyle>
            <a:lvl1pPr algn="r">
              <a:defRPr sz="1200"/>
            </a:lvl1pPr>
          </a:lstStyle>
          <a:p>
            <a:fld id="{AD87E853-2551-4406-9159-8701C601180E}" type="slidenum">
              <a:rPr kumimoji="1" lang="ja-JP" altLang="en-US" smtClean="0"/>
              <a:t>‹#›</a:t>
            </a:fld>
            <a:endParaRPr kumimoji="1" lang="ja-JP" altLang="en-US"/>
          </a:p>
        </p:txBody>
      </p:sp>
    </p:spTree>
    <p:extLst>
      <p:ext uri="{BB962C8B-B14F-4D97-AF65-F5344CB8AC3E}">
        <p14:creationId xmlns:p14="http://schemas.microsoft.com/office/powerpoint/2010/main" val="348282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8143" cy="49510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6" y="1"/>
            <a:ext cx="2918143" cy="495109"/>
          </a:xfrm>
          <a:prstGeom prst="rect">
            <a:avLst/>
          </a:prstGeom>
        </p:spPr>
        <p:txBody>
          <a:bodyPr vert="horz" lIns="90638" tIns="45318" rIns="90638" bIns="45318" rtlCol="0"/>
          <a:lstStyle>
            <a:lvl1pPr algn="r">
              <a:defRPr sz="1200"/>
            </a:lvl1pPr>
          </a:lstStyle>
          <a:p>
            <a:fld id="{6A3A1C5C-0334-47A5-BB41-15C40433A589}" type="datetimeFigureOut">
              <a:rPr kumimoji="1" lang="ja-JP" altLang="en-US" smtClean="0"/>
              <a:t>2018/12/18</a:t>
            </a:fld>
            <a:endParaRPr kumimoji="1" lang="ja-JP" altLang="en-US"/>
          </a:p>
        </p:txBody>
      </p:sp>
      <p:sp>
        <p:nvSpPr>
          <p:cNvPr id="4" name="スライド イメージ プレースホルダー 3"/>
          <p:cNvSpPr>
            <a:spLocks noGrp="1" noRot="1" noChangeAspect="1"/>
          </p:cNvSpPr>
          <p:nvPr>
            <p:ph type="sldImg" idx="2"/>
          </p:nvPr>
        </p:nvSpPr>
        <p:spPr>
          <a:xfrm>
            <a:off x="407988" y="1235075"/>
            <a:ext cx="5918200" cy="3330575"/>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418" y="4748927"/>
            <a:ext cx="5387340" cy="3885486"/>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793"/>
            <a:ext cx="2918143" cy="495108"/>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6" y="9372793"/>
            <a:ext cx="2918143" cy="495108"/>
          </a:xfrm>
          <a:prstGeom prst="rect">
            <a:avLst/>
          </a:prstGeom>
        </p:spPr>
        <p:txBody>
          <a:bodyPr vert="horz" lIns="90638" tIns="45318" rIns="90638" bIns="45318" rtlCol="0" anchor="b"/>
          <a:lstStyle>
            <a:lvl1pPr algn="r">
              <a:defRPr sz="1200"/>
            </a:lvl1pPr>
          </a:lstStyle>
          <a:p>
            <a:fld id="{381AC6D4-EAAC-4360-AC24-39146E26FCA6}" type="slidenum">
              <a:rPr kumimoji="1" lang="ja-JP" altLang="en-US" smtClean="0"/>
              <a:t>‹#›</a:t>
            </a:fld>
            <a:endParaRPr kumimoji="1" lang="ja-JP" altLang="en-US"/>
          </a:p>
        </p:txBody>
      </p:sp>
    </p:spTree>
    <p:extLst>
      <p:ext uri="{BB962C8B-B14F-4D97-AF65-F5344CB8AC3E}">
        <p14:creationId xmlns:p14="http://schemas.microsoft.com/office/powerpoint/2010/main" val="334590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a:t>
            </a:fld>
            <a:endParaRPr kumimoji="1" lang="ja-JP" altLang="en-US"/>
          </a:p>
        </p:txBody>
      </p:sp>
    </p:spTree>
    <p:extLst>
      <p:ext uri="{BB962C8B-B14F-4D97-AF65-F5344CB8AC3E}">
        <p14:creationId xmlns:p14="http://schemas.microsoft.com/office/powerpoint/2010/main" val="117374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81AC6D4-EAAC-4360-AC24-39146E26FCA6}" type="slidenum">
              <a:rPr kumimoji="1" lang="ja-JP" altLang="en-US" smtClean="0"/>
              <a:t>107</a:t>
            </a:fld>
            <a:endParaRPr kumimoji="1" lang="ja-JP" altLang="en-US"/>
          </a:p>
        </p:txBody>
      </p:sp>
    </p:spTree>
    <p:extLst>
      <p:ext uri="{BB962C8B-B14F-4D97-AF65-F5344CB8AC3E}">
        <p14:creationId xmlns:p14="http://schemas.microsoft.com/office/powerpoint/2010/main" val="4195116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6378">
              <a:defRPr/>
            </a:pPr>
            <a:endParaRPr kumimoji="1" lang="ja-JP" altLang="en-US" dirty="0"/>
          </a:p>
        </p:txBody>
      </p:sp>
      <p:sp>
        <p:nvSpPr>
          <p:cNvPr id="4" name="スライド番号プレースホルダー 3"/>
          <p:cNvSpPr>
            <a:spLocks noGrp="1"/>
          </p:cNvSpPr>
          <p:nvPr>
            <p:ph type="sldNum" sz="quarter" idx="10"/>
          </p:nvPr>
        </p:nvSpPr>
        <p:spPr/>
        <p:txBody>
          <a:bodyPr/>
          <a:lstStyle/>
          <a:p>
            <a:fld id="{5884512B-7594-48F7-B060-6F317825C2B6}" type="slidenum">
              <a:rPr kumimoji="1" lang="ja-JP" altLang="en-US" smtClean="0">
                <a:solidFill>
                  <a:prstClr val="black"/>
                </a:solidFill>
              </a:rPr>
              <a:pPr/>
              <a:t>110</a:t>
            </a:fld>
            <a:endParaRPr kumimoji="1" lang="ja-JP" altLang="en-US">
              <a:solidFill>
                <a:prstClr val="black"/>
              </a:solidFill>
            </a:endParaRPr>
          </a:p>
        </p:txBody>
      </p:sp>
    </p:spTree>
    <p:extLst>
      <p:ext uri="{BB962C8B-B14F-4D97-AF65-F5344CB8AC3E}">
        <p14:creationId xmlns:p14="http://schemas.microsoft.com/office/powerpoint/2010/main" val="375457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111</a:t>
            </a:fld>
            <a:endParaRPr kumimoji="1" lang="ja-JP" altLang="en-US"/>
          </a:p>
        </p:txBody>
      </p:sp>
    </p:spTree>
    <p:extLst>
      <p:ext uri="{BB962C8B-B14F-4D97-AF65-F5344CB8AC3E}">
        <p14:creationId xmlns:p14="http://schemas.microsoft.com/office/powerpoint/2010/main" val="1176287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速さは</a:t>
            </a:r>
            <a:r>
              <a:rPr kumimoji="1" lang="en-US" altLang="ja-JP" dirty="0"/>
              <a:t>1</a:t>
            </a:r>
            <a:r>
              <a:rPr kumimoji="1" lang="ja-JP" altLang="en-US" dirty="0"/>
              <a:t>スループット単位当たり。一パーティションは</a:t>
            </a:r>
            <a:r>
              <a:rPr kumimoji="1" lang="en-US" altLang="ja-JP" dirty="0"/>
              <a:t>1</a:t>
            </a:r>
            <a:r>
              <a:rPr kumimoji="1" lang="ja-JP" altLang="en-US" dirty="0"/>
              <a:t>スループット単位が最大</a:t>
            </a:r>
            <a:endParaRPr kumimoji="1" lang="en-US" altLang="ja-JP" dirty="0"/>
          </a:p>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12/18/2018 8:59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81658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113</a:t>
            </a:fld>
            <a:endParaRPr kumimoji="1" lang="ja-JP" altLang="en-US"/>
          </a:p>
        </p:txBody>
      </p:sp>
    </p:spTree>
    <p:extLst>
      <p:ext uri="{BB962C8B-B14F-4D97-AF65-F5344CB8AC3E}">
        <p14:creationId xmlns:p14="http://schemas.microsoft.com/office/powerpoint/2010/main" val="187531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81AC6D4-EAAC-4360-AC24-39146E26FCA6}" type="slidenum">
              <a:rPr kumimoji="1" lang="ja-JP" altLang="en-US" smtClean="0"/>
              <a:t>115</a:t>
            </a:fld>
            <a:endParaRPr kumimoji="1" lang="ja-JP" altLang="en-US"/>
          </a:p>
        </p:txBody>
      </p:sp>
    </p:spTree>
    <p:extLst>
      <p:ext uri="{BB962C8B-B14F-4D97-AF65-F5344CB8AC3E}">
        <p14:creationId xmlns:p14="http://schemas.microsoft.com/office/powerpoint/2010/main" val="6088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130</a:t>
            </a:fld>
            <a:endParaRPr kumimoji="1" lang="ja-JP" altLang="en-US"/>
          </a:p>
        </p:txBody>
      </p:sp>
    </p:spTree>
    <p:extLst>
      <p:ext uri="{BB962C8B-B14F-4D97-AF65-F5344CB8AC3E}">
        <p14:creationId xmlns:p14="http://schemas.microsoft.com/office/powerpoint/2010/main" val="384160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131</a:t>
            </a:fld>
            <a:endParaRPr kumimoji="1" lang="ja-JP" altLang="en-US"/>
          </a:p>
        </p:txBody>
      </p:sp>
    </p:spTree>
    <p:extLst>
      <p:ext uri="{BB962C8B-B14F-4D97-AF65-F5344CB8AC3E}">
        <p14:creationId xmlns:p14="http://schemas.microsoft.com/office/powerpoint/2010/main" val="380914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AC6D4-EAAC-4360-AC24-39146E26FCA6}"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248419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134</a:t>
            </a:fld>
            <a:endParaRPr kumimoji="1" lang="ja-JP" altLang="en-US"/>
          </a:p>
        </p:txBody>
      </p:sp>
    </p:spTree>
    <p:extLst>
      <p:ext uri="{BB962C8B-B14F-4D97-AF65-F5344CB8AC3E}">
        <p14:creationId xmlns:p14="http://schemas.microsoft.com/office/powerpoint/2010/main" val="122353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2</a:t>
            </a:fld>
            <a:endParaRPr kumimoji="1" lang="ja-JP" altLang="en-US"/>
          </a:p>
        </p:txBody>
      </p:sp>
    </p:spTree>
    <p:extLst>
      <p:ext uri="{BB962C8B-B14F-4D97-AF65-F5344CB8AC3E}">
        <p14:creationId xmlns:p14="http://schemas.microsoft.com/office/powerpoint/2010/main" val="848207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139</a:t>
            </a:fld>
            <a:endParaRPr kumimoji="1" lang="ja-JP" altLang="en-US"/>
          </a:p>
        </p:txBody>
      </p:sp>
    </p:spTree>
    <p:extLst>
      <p:ext uri="{BB962C8B-B14F-4D97-AF65-F5344CB8AC3E}">
        <p14:creationId xmlns:p14="http://schemas.microsoft.com/office/powerpoint/2010/main" val="222285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140</a:t>
            </a:fld>
            <a:endParaRPr kumimoji="1" lang="ja-JP" altLang="en-US"/>
          </a:p>
        </p:txBody>
      </p:sp>
    </p:spTree>
    <p:extLst>
      <p:ext uri="{BB962C8B-B14F-4D97-AF65-F5344CB8AC3E}">
        <p14:creationId xmlns:p14="http://schemas.microsoft.com/office/powerpoint/2010/main" val="3219607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141</a:t>
            </a:fld>
            <a:endParaRPr kumimoji="1" lang="ja-JP" altLang="en-US"/>
          </a:p>
        </p:txBody>
      </p:sp>
    </p:spTree>
    <p:extLst>
      <p:ext uri="{BB962C8B-B14F-4D97-AF65-F5344CB8AC3E}">
        <p14:creationId xmlns:p14="http://schemas.microsoft.com/office/powerpoint/2010/main" val="3454991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142</a:t>
            </a:fld>
            <a:endParaRPr kumimoji="1" lang="ja-JP" altLang="en-US"/>
          </a:p>
        </p:txBody>
      </p:sp>
    </p:spTree>
    <p:extLst>
      <p:ext uri="{BB962C8B-B14F-4D97-AF65-F5344CB8AC3E}">
        <p14:creationId xmlns:p14="http://schemas.microsoft.com/office/powerpoint/2010/main" val="1614619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143</a:t>
            </a:fld>
            <a:endParaRPr kumimoji="1" lang="ja-JP" altLang="en-US"/>
          </a:p>
        </p:txBody>
      </p:sp>
    </p:spTree>
    <p:extLst>
      <p:ext uri="{BB962C8B-B14F-4D97-AF65-F5344CB8AC3E}">
        <p14:creationId xmlns:p14="http://schemas.microsoft.com/office/powerpoint/2010/main" val="4001541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144</a:t>
            </a:fld>
            <a:endParaRPr kumimoji="1" lang="ja-JP" altLang="en-US"/>
          </a:p>
        </p:txBody>
      </p:sp>
    </p:spTree>
    <p:extLst>
      <p:ext uri="{BB962C8B-B14F-4D97-AF65-F5344CB8AC3E}">
        <p14:creationId xmlns:p14="http://schemas.microsoft.com/office/powerpoint/2010/main" val="29327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146</a:t>
            </a:fld>
            <a:endParaRPr kumimoji="1" lang="ja-JP" altLang="en-US"/>
          </a:p>
        </p:txBody>
      </p:sp>
    </p:spTree>
    <p:extLst>
      <p:ext uri="{BB962C8B-B14F-4D97-AF65-F5344CB8AC3E}">
        <p14:creationId xmlns:p14="http://schemas.microsoft.com/office/powerpoint/2010/main" val="159018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147</a:t>
            </a:fld>
            <a:endParaRPr kumimoji="1" lang="ja-JP" altLang="en-US"/>
          </a:p>
        </p:txBody>
      </p:sp>
    </p:spTree>
    <p:extLst>
      <p:ext uri="{BB962C8B-B14F-4D97-AF65-F5344CB8AC3E}">
        <p14:creationId xmlns:p14="http://schemas.microsoft.com/office/powerpoint/2010/main" val="1182079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148</a:t>
            </a:fld>
            <a:endParaRPr kumimoji="1" lang="ja-JP" altLang="en-US"/>
          </a:p>
        </p:txBody>
      </p:sp>
    </p:spTree>
    <p:extLst>
      <p:ext uri="{BB962C8B-B14F-4D97-AF65-F5344CB8AC3E}">
        <p14:creationId xmlns:p14="http://schemas.microsoft.com/office/powerpoint/2010/main" val="2815869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149</a:t>
            </a:fld>
            <a:endParaRPr kumimoji="1" lang="ja-JP" altLang="en-US"/>
          </a:p>
        </p:txBody>
      </p:sp>
    </p:spTree>
    <p:extLst>
      <p:ext uri="{BB962C8B-B14F-4D97-AF65-F5344CB8AC3E}">
        <p14:creationId xmlns:p14="http://schemas.microsoft.com/office/powerpoint/2010/main" val="5932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5</a:t>
            </a:fld>
            <a:endParaRPr kumimoji="1" lang="ja-JP" altLang="en-US"/>
          </a:p>
        </p:txBody>
      </p:sp>
    </p:spTree>
    <p:extLst>
      <p:ext uri="{BB962C8B-B14F-4D97-AF65-F5344CB8AC3E}">
        <p14:creationId xmlns:p14="http://schemas.microsoft.com/office/powerpoint/2010/main" val="3030126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150</a:t>
            </a:fld>
            <a:endParaRPr kumimoji="1" lang="ja-JP" altLang="en-US"/>
          </a:p>
        </p:txBody>
      </p:sp>
    </p:spTree>
    <p:extLst>
      <p:ext uri="{BB962C8B-B14F-4D97-AF65-F5344CB8AC3E}">
        <p14:creationId xmlns:p14="http://schemas.microsoft.com/office/powerpoint/2010/main" val="3465270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151</a:t>
            </a:fld>
            <a:endParaRPr kumimoji="1" lang="ja-JP" altLang="en-US"/>
          </a:p>
        </p:txBody>
      </p:sp>
    </p:spTree>
    <p:extLst>
      <p:ext uri="{BB962C8B-B14F-4D97-AF65-F5344CB8AC3E}">
        <p14:creationId xmlns:p14="http://schemas.microsoft.com/office/powerpoint/2010/main" val="131249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152</a:t>
            </a:fld>
            <a:endParaRPr kumimoji="1" lang="ja-JP" altLang="en-US"/>
          </a:p>
        </p:txBody>
      </p:sp>
    </p:spTree>
    <p:extLst>
      <p:ext uri="{BB962C8B-B14F-4D97-AF65-F5344CB8AC3E}">
        <p14:creationId xmlns:p14="http://schemas.microsoft.com/office/powerpoint/2010/main" val="1451959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153</a:t>
            </a:fld>
            <a:endParaRPr kumimoji="1" lang="ja-JP" altLang="en-US"/>
          </a:p>
        </p:txBody>
      </p:sp>
    </p:spTree>
    <p:extLst>
      <p:ext uri="{BB962C8B-B14F-4D97-AF65-F5344CB8AC3E}">
        <p14:creationId xmlns:p14="http://schemas.microsoft.com/office/powerpoint/2010/main" val="2039547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154</a:t>
            </a:fld>
            <a:endParaRPr kumimoji="1" lang="ja-JP" altLang="en-US"/>
          </a:p>
        </p:txBody>
      </p:sp>
    </p:spTree>
    <p:extLst>
      <p:ext uri="{BB962C8B-B14F-4D97-AF65-F5344CB8AC3E}">
        <p14:creationId xmlns:p14="http://schemas.microsoft.com/office/powerpoint/2010/main" val="172923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155</a:t>
            </a:fld>
            <a:endParaRPr kumimoji="1" lang="ja-JP" altLang="en-US"/>
          </a:p>
        </p:txBody>
      </p:sp>
    </p:spTree>
    <p:extLst>
      <p:ext uri="{BB962C8B-B14F-4D97-AF65-F5344CB8AC3E}">
        <p14:creationId xmlns:p14="http://schemas.microsoft.com/office/powerpoint/2010/main" val="4173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156</a:t>
            </a:fld>
            <a:endParaRPr kumimoji="1" lang="ja-JP" altLang="en-US"/>
          </a:p>
        </p:txBody>
      </p:sp>
    </p:spTree>
    <p:extLst>
      <p:ext uri="{BB962C8B-B14F-4D97-AF65-F5344CB8AC3E}">
        <p14:creationId xmlns:p14="http://schemas.microsoft.com/office/powerpoint/2010/main" val="3049636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157</a:t>
            </a:fld>
            <a:endParaRPr kumimoji="1" lang="ja-JP" altLang="en-US"/>
          </a:p>
        </p:txBody>
      </p:sp>
    </p:spTree>
    <p:extLst>
      <p:ext uri="{BB962C8B-B14F-4D97-AF65-F5344CB8AC3E}">
        <p14:creationId xmlns:p14="http://schemas.microsoft.com/office/powerpoint/2010/main" val="147854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162</a:t>
            </a:fld>
            <a:endParaRPr kumimoji="1" lang="ja-JP" altLang="en-US"/>
          </a:p>
        </p:txBody>
      </p:sp>
    </p:spTree>
    <p:extLst>
      <p:ext uri="{BB962C8B-B14F-4D97-AF65-F5344CB8AC3E}">
        <p14:creationId xmlns:p14="http://schemas.microsoft.com/office/powerpoint/2010/main" val="14561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6</a:t>
            </a:fld>
            <a:endParaRPr kumimoji="1" lang="ja-JP" altLang="en-US"/>
          </a:p>
        </p:txBody>
      </p:sp>
    </p:spTree>
    <p:extLst>
      <p:ext uri="{BB962C8B-B14F-4D97-AF65-F5344CB8AC3E}">
        <p14:creationId xmlns:p14="http://schemas.microsoft.com/office/powerpoint/2010/main" val="305382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a:t>
            </a:fld>
            <a:endParaRPr kumimoji="1" lang="ja-JP" altLang="en-US"/>
          </a:p>
        </p:txBody>
      </p:sp>
    </p:spTree>
    <p:extLst>
      <p:ext uri="{BB962C8B-B14F-4D97-AF65-F5344CB8AC3E}">
        <p14:creationId xmlns:p14="http://schemas.microsoft.com/office/powerpoint/2010/main" val="189167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a:t>
            </a:fld>
            <a:endParaRPr kumimoji="1" lang="ja-JP" altLang="en-US"/>
          </a:p>
        </p:txBody>
      </p:sp>
    </p:spTree>
    <p:extLst>
      <p:ext uri="{BB962C8B-B14F-4D97-AF65-F5344CB8AC3E}">
        <p14:creationId xmlns:p14="http://schemas.microsoft.com/office/powerpoint/2010/main" val="128544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41</a:t>
            </a:fld>
            <a:endParaRPr kumimoji="1" lang="ja-JP" altLang="en-US"/>
          </a:p>
        </p:txBody>
      </p:sp>
    </p:spTree>
    <p:extLst>
      <p:ext uri="{BB962C8B-B14F-4D97-AF65-F5344CB8AC3E}">
        <p14:creationId xmlns:p14="http://schemas.microsoft.com/office/powerpoint/2010/main" val="108429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論理モデルに関するデータがなければ、後々、蓄積したセンサーデータを正しく分析・活用することはできません。論理データなしのデータ蓄積は単なるごみデータ生成です。</a:t>
            </a:r>
            <a:endParaRPr kumimoji="1" lang="en-US" altLang="ja-JP" dirty="0"/>
          </a:p>
          <a:p>
            <a:r>
              <a:rPr kumimoji="1" lang="ja-JP" altLang="en-US" dirty="0"/>
              <a:t>必ず</a:t>
            </a:r>
            <a:r>
              <a:rPr kumimoji="1" lang="en-US" altLang="ja-JP" dirty="0"/>
              <a:t>Mobile</a:t>
            </a:r>
            <a:r>
              <a:rPr kumimoji="1" lang="ja-JP" altLang="en-US" dirty="0"/>
              <a:t> </a:t>
            </a:r>
            <a:r>
              <a:rPr kumimoji="1" lang="en-US" altLang="ja-JP" dirty="0"/>
              <a:t>Apps</a:t>
            </a:r>
            <a:r>
              <a:rPr kumimoji="1" lang="ja-JP" altLang="en-US" dirty="0"/>
              <a:t>を使わなければいけないということではありません。</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99</a:t>
            </a:fld>
            <a:endParaRPr kumimoji="1" lang="ja-JP" altLang="en-US"/>
          </a:p>
        </p:txBody>
      </p:sp>
    </p:spTree>
    <p:extLst>
      <p:ext uri="{BB962C8B-B14F-4D97-AF65-F5344CB8AC3E}">
        <p14:creationId xmlns:p14="http://schemas.microsoft.com/office/powerpoint/2010/main" val="410263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AC6D4-EAAC-4360-AC24-39146E26FCA6}"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05688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339BA634-145F-4B3F-BE73-E7B2519A5D61}" type="datetime1">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
        <p:nvSpPr>
          <p:cNvPr id="7" name="Freeform 2"/>
          <p:cNvSpPr/>
          <p:nvPr userDrawn="1"/>
        </p:nvSpPr>
        <p:spPr bwMode="auto">
          <a:xfrm>
            <a:off x="8418172" y="68202"/>
            <a:ext cx="3885383" cy="6865357"/>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8" name="Freeform 3"/>
          <p:cNvSpPr/>
          <p:nvPr userDrawn="1"/>
        </p:nvSpPr>
        <p:spPr bwMode="auto">
          <a:xfrm>
            <a:off x="7641084" y="-2190"/>
            <a:ext cx="3040221" cy="6866104"/>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9" name="Freeform 4"/>
          <p:cNvSpPr/>
          <p:nvPr userDrawn="1"/>
        </p:nvSpPr>
        <p:spPr bwMode="auto">
          <a:xfrm>
            <a:off x="11194331" y="1867"/>
            <a:ext cx="995627" cy="1663194"/>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0" name="Freeform 5"/>
          <p:cNvSpPr/>
          <p:nvPr userDrawn="1"/>
        </p:nvSpPr>
        <p:spPr bwMode="auto">
          <a:xfrm>
            <a:off x="10915238" y="4134731"/>
            <a:ext cx="1272101" cy="2729183"/>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1" name="Freeform 6"/>
          <p:cNvSpPr/>
          <p:nvPr userDrawn="1"/>
        </p:nvSpPr>
        <p:spPr bwMode="auto">
          <a:xfrm>
            <a:off x="11169186" y="5320667"/>
            <a:ext cx="1018154" cy="1540135"/>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2" name="Freeform 7"/>
          <p:cNvSpPr/>
          <p:nvPr userDrawn="1"/>
        </p:nvSpPr>
        <p:spPr bwMode="auto">
          <a:xfrm>
            <a:off x="7430235" y="2467125"/>
            <a:ext cx="2427337" cy="4396790"/>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3" name="Freeform 8"/>
          <p:cNvSpPr/>
          <p:nvPr userDrawn="1"/>
        </p:nvSpPr>
        <p:spPr bwMode="auto">
          <a:xfrm>
            <a:off x="10359205" y="4563086"/>
            <a:ext cx="1828134" cy="2300827"/>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4" name="Freeform 9"/>
          <p:cNvSpPr/>
          <p:nvPr userDrawn="1"/>
        </p:nvSpPr>
        <p:spPr bwMode="auto">
          <a:xfrm flipH="1">
            <a:off x="9818516" y="-2191"/>
            <a:ext cx="2371441" cy="3033338"/>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5" name="Rectangle 78"/>
          <p:cNvSpPr/>
          <p:nvPr userDrawn="1"/>
        </p:nvSpPr>
        <p:spPr bwMode="auto">
          <a:xfrm>
            <a:off x="9520578" y="6241487"/>
            <a:ext cx="2001534" cy="623175"/>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16" name="Freeform 11"/>
          <p:cNvSpPr/>
          <p:nvPr userDrawn="1"/>
        </p:nvSpPr>
        <p:spPr bwMode="auto">
          <a:xfrm>
            <a:off x="8079667" y="-2192"/>
            <a:ext cx="593770" cy="4228361"/>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rgbClr val="FF581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grpSp>
        <p:nvGrpSpPr>
          <p:cNvPr id="17" name="Group 12"/>
          <p:cNvGrpSpPr/>
          <p:nvPr userDrawn="1"/>
        </p:nvGrpSpPr>
        <p:grpSpPr>
          <a:xfrm>
            <a:off x="6814241" y="4226169"/>
            <a:ext cx="1180662" cy="0"/>
            <a:chOff x="6952690" y="4310628"/>
            <a:chExt cx="1204651" cy="0"/>
          </a:xfrm>
        </p:grpSpPr>
        <p:cxnSp>
          <p:nvCxnSpPr>
            <p:cNvPr id="18" name="Straight Connector 13"/>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4"/>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0" name="Group 15"/>
          <p:cNvGrpSpPr/>
          <p:nvPr userDrawn="1"/>
        </p:nvGrpSpPr>
        <p:grpSpPr>
          <a:xfrm>
            <a:off x="7261380" y="59018"/>
            <a:ext cx="4926024" cy="5268006"/>
            <a:chOff x="7408915" y="58809"/>
            <a:chExt cx="5026110" cy="5375040"/>
          </a:xfrm>
        </p:grpSpPr>
        <p:sp>
          <p:nvSpPr>
            <p:cNvPr id="21" name="Right Arrow 16"/>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2" name="Right Arrow 17"/>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3" name="Right Arrow 18"/>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4" name="Freeform 61"/>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5" name="Freeform 85"/>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6" name="Freeform 88"/>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7" name="Freeform 73"/>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8" name="Freeform 81"/>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9" name="Freeform 90"/>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a:extLst/>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grpSp>
          <p:nvGrpSpPr>
            <p:cNvPr id="30" name="Group 25"/>
            <p:cNvGrpSpPr>
              <a:grpSpLocks noChangeAspect="1"/>
            </p:cNvGrpSpPr>
            <p:nvPr/>
          </p:nvGrpSpPr>
          <p:grpSpPr bwMode="black">
            <a:xfrm>
              <a:off x="9053290" y="124517"/>
              <a:ext cx="729349" cy="551318"/>
              <a:chOff x="5152725" y="4450437"/>
              <a:chExt cx="311284" cy="235362"/>
            </a:xfrm>
            <a:solidFill>
              <a:schemeClr val="accent3"/>
            </a:solidFill>
          </p:grpSpPr>
          <p:sp>
            <p:nvSpPr>
              <p:cNvPr id="84"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5"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1" name="Freeform 11"/>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07" tIns="44802" rIns="89607" bIns="44802" numCol="1" anchor="t" anchorCtr="0" compatLnSpc="1">
              <a:prstTxWarp prst="textNoShape">
                <a:avLst/>
              </a:prstTxWarp>
            </a:bodyPr>
            <a:lstStyle/>
            <a:p>
              <a:pPr defTabSz="914093"/>
              <a:endParaRPr lang="en-US" sz="1764">
                <a:solidFill>
                  <a:srgbClr val="FFFFFF"/>
                </a:solidFill>
                <a:latin typeface="メイリオ" panose="020B0604030504040204" pitchFamily="50" charset="-128"/>
              </a:endParaRPr>
            </a:p>
          </p:txBody>
        </p:sp>
        <p:grpSp>
          <p:nvGrpSpPr>
            <p:cNvPr id="32" name="Group 27"/>
            <p:cNvGrpSpPr/>
            <p:nvPr/>
          </p:nvGrpSpPr>
          <p:grpSpPr>
            <a:xfrm>
              <a:off x="8329512" y="1174360"/>
              <a:ext cx="352519" cy="551474"/>
              <a:chOff x="10976442" y="320026"/>
              <a:chExt cx="352569" cy="551552"/>
            </a:xfrm>
          </p:grpSpPr>
          <p:grpSp>
            <p:nvGrpSpPr>
              <p:cNvPr id="78" name="Group 73"/>
              <p:cNvGrpSpPr/>
              <p:nvPr/>
            </p:nvGrpSpPr>
            <p:grpSpPr>
              <a:xfrm rot="5400000">
                <a:off x="10777119" y="519349"/>
                <a:ext cx="551552" cy="152905"/>
                <a:chOff x="10576225" y="1124579"/>
                <a:chExt cx="607702" cy="168471"/>
              </a:xfrm>
              <a:solidFill>
                <a:schemeClr val="accent6"/>
              </a:solidFill>
            </p:grpSpPr>
            <p:sp>
              <p:nvSpPr>
                <p:cNvPr id="82"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83" name="Oval 46"/>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grpSp>
            <p:nvGrpSpPr>
              <p:cNvPr id="79" name="Group 74"/>
              <p:cNvGrpSpPr/>
              <p:nvPr/>
            </p:nvGrpSpPr>
            <p:grpSpPr>
              <a:xfrm rot="5400000">
                <a:off x="10976783" y="519349"/>
                <a:ext cx="551552" cy="152905"/>
                <a:chOff x="10576225" y="901588"/>
                <a:chExt cx="607702" cy="168471"/>
              </a:xfrm>
              <a:solidFill>
                <a:schemeClr val="accent4"/>
              </a:solidFill>
            </p:grpSpPr>
            <p:sp>
              <p:nvSpPr>
                <p:cNvPr id="80"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81" name="Oval 50"/>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grpSp>
        <p:sp>
          <p:nvSpPr>
            <p:cNvPr id="33" name="Freeform 12"/>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25" rIns="80651" bIns="40325" numCol="1" rtlCol="0" anchor="ctr" anchorCtr="0" compatLnSpc="1">
              <a:prstTxWarp prst="textNoShape">
                <a:avLst/>
              </a:prstTxWarp>
            </a:bodyPr>
            <a:lstStyle/>
            <a:p>
              <a:pPr algn="ctr" defTabSz="725371"/>
              <a:endParaRPr lang="en-US" sz="1666" spc="-120">
                <a:solidFill>
                  <a:srgbClr val="FFFFFF"/>
                </a:solidFill>
                <a:latin typeface="Segoe UI Light" panose="020B0502040204020203" pitchFamily="34" charset="0"/>
                <a:sym typeface="Segoe UI Light" panose="020B0502040204020203" pitchFamily="34" charset="0"/>
              </a:endParaRPr>
            </a:p>
          </p:txBody>
        </p:sp>
        <p:sp>
          <p:nvSpPr>
            <p:cNvPr id="34" name="Freeform 134"/>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35" name="Freeform 534"/>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36" name="Donut 4"/>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7" tIns="44802" rIns="44802" bIns="89607" numCol="1" spcCol="0" rtlCol="0" fromWordArt="0" anchor="b" anchorCtr="0" forceAA="0" compatLnSpc="1">
              <a:prstTxWarp prst="textNoShape">
                <a:avLst/>
              </a:prstTxWarp>
              <a:noAutofit/>
            </a:bodyPr>
            <a:lstStyle/>
            <a:p>
              <a:pPr algn="ctr" defTabSz="895650" fontAlgn="base">
                <a:spcBef>
                  <a:spcPct val="0"/>
                </a:spcBef>
                <a:spcAft>
                  <a:spcPct val="0"/>
                </a:spcAft>
              </a:pPr>
              <a:endParaRPr lang="en-US" sz="1764" spc="-49"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37" name="Freeform 32"/>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a:extLst/>
          </p:spPr>
          <p:txBody>
            <a:bodyPr vert="horz" wrap="square" lIns="89607" tIns="44802" rIns="89607" bIns="44802" numCol="1" rtlCol="0" anchor="t" anchorCtr="0" compatLnSpc="1">
              <a:prstTxWarp prst="textNoShape">
                <a:avLst/>
              </a:prstTxWarp>
              <a:noAutofit/>
            </a:bodyPr>
            <a:lstStyle/>
            <a:p>
              <a:pPr algn="ctr" defTabSz="895945">
                <a:defRPr/>
              </a:pPr>
              <a:endParaRPr lang="en-US" sz="784" kern="0">
                <a:solidFill>
                  <a:srgbClr val="FFFFFF"/>
                </a:solidFill>
                <a:latin typeface="メイリオ" panose="020B0604030504040204" pitchFamily="50" charset="-128"/>
              </a:endParaRPr>
            </a:p>
          </p:txBody>
        </p:sp>
        <p:sp>
          <p:nvSpPr>
            <p:cNvPr id="38" name="Rectangle 51"/>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7" tIns="44802" rIns="89607" bIns="44802" numCol="1" spcCol="0" rtlCol="0" fromWordArt="0" anchor="ctr" anchorCtr="0" forceAA="0" compatLnSpc="1">
              <a:prstTxWarp prst="textNoShape">
                <a:avLst/>
              </a:prstTxWarp>
              <a:noAutofit/>
            </a:bodyPr>
            <a:lstStyle/>
            <a:p>
              <a:pPr algn="ctr" defTabSz="914093"/>
              <a:endParaRPr lang="en-US" sz="1764">
                <a:solidFill>
                  <a:prstClr val="white"/>
                </a:solidFill>
                <a:latin typeface="メイリオ" panose="020B0604030504040204" pitchFamily="50" charset="-128"/>
              </a:endParaRPr>
            </a:p>
          </p:txBody>
        </p:sp>
        <p:sp>
          <p:nvSpPr>
            <p:cNvPr id="39" name="Block Arc 100"/>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5945">
                <a:defRPr/>
              </a:pPr>
              <a:endParaRPr lang="en-US" sz="1764" kern="0" err="1">
                <a:solidFill>
                  <a:srgbClr val="FFFFFF"/>
                </a:solidFill>
                <a:latin typeface="メイリオ" panose="020B0604030504040204" pitchFamily="50" charset="-128"/>
              </a:endParaRPr>
            </a:p>
          </p:txBody>
        </p:sp>
        <p:grpSp>
          <p:nvGrpSpPr>
            <p:cNvPr id="40" name="Group 35"/>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4" name="Group 69"/>
              <p:cNvGrpSpPr/>
              <p:nvPr/>
            </p:nvGrpSpPr>
            <p:grpSpPr bwMode="black">
              <a:xfrm>
                <a:off x="6135640" y="2836922"/>
                <a:ext cx="473242" cy="497305"/>
                <a:chOff x="5574624" y="922419"/>
                <a:chExt cx="473241" cy="497307"/>
              </a:xfrm>
              <a:grpFill/>
            </p:grpSpPr>
            <p:sp>
              <p:nvSpPr>
                <p:cNvPr id="76" name="Rounded Rectangle 71"/>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77" name="Isosceles Triangle 72"/>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75" name="TextBox 70"/>
              <p:cNvSpPr txBox="1"/>
              <p:nvPr/>
            </p:nvSpPr>
            <p:spPr bwMode="black">
              <a:xfrm>
                <a:off x="6208295" y="2909109"/>
                <a:ext cx="393031" cy="182771"/>
              </a:xfrm>
              <a:prstGeom prst="rect">
                <a:avLst/>
              </a:prstGeom>
              <a:noFill/>
            </p:spPr>
            <p:txBody>
              <a:bodyPr wrap="square" lIns="0" tIns="0" rIns="0" bIns="0" rtlCol="0">
                <a:spAutoFit/>
              </a:bodyPr>
              <a:lstStyle/>
              <a:p>
                <a:pPr defTabSz="914093"/>
                <a:r>
                  <a:rPr lang="en-US" sz="1567" spc="-132">
                    <a:solidFill>
                      <a:prstClr val="white"/>
                    </a:solidFill>
                    <a:latin typeface="メイリオ" panose="020B0604030504040204" pitchFamily="50" charset="-128"/>
                    <a:cs typeface="Segoe UI" panose="020B0502040204020203" pitchFamily="34" charset="0"/>
                    <a:sym typeface="Segoe UI" panose="020B0502040204020203" pitchFamily="34" charset="0"/>
                  </a:rPr>
                  <a:t>“ ”</a:t>
                </a:r>
              </a:p>
            </p:txBody>
          </p:sp>
        </p:grpSp>
        <p:sp>
          <p:nvSpPr>
            <p:cNvPr id="41" name="Freeform 36"/>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7" tIns="44802" rIns="44802" bIns="89607" numCol="1" spcCol="0" rtlCol="0" fromWordArt="0" anchor="b" anchorCtr="0" forceAA="0" compatLnSpc="1">
              <a:prstTxWarp prst="textNoShape">
                <a:avLst/>
              </a:prstTxWarp>
              <a:noAutofit/>
            </a:bodyPr>
            <a:lstStyle/>
            <a:p>
              <a:pPr algn="ctr" defTabSz="895650" fontAlgn="base">
                <a:spcBef>
                  <a:spcPct val="0"/>
                </a:spcBef>
                <a:spcAft>
                  <a:spcPct val="0"/>
                </a:spcAft>
              </a:pPr>
              <a:endParaRPr lang="en-US" sz="1764" spc="-49"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42" name="Freeform 90"/>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grpSp>
          <p:nvGrpSpPr>
            <p:cNvPr id="43" name="Group 38"/>
            <p:cNvGrpSpPr/>
            <p:nvPr/>
          </p:nvGrpSpPr>
          <p:grpSpPr>
            <a:xfrm>
              <a:off x="10893086" y="3344340"/>
              <a:ext cx="320624" cy="875812"/>
              <a:chOff x="3881450" y="69056"/>
              <a:chExt cx="1666777" cy="4552950"/>
            </a:xfrm>
            <a:solidFill>
              <a:schemeClr val="accent3"/>
            </a:solidFill>
          </p:grpSpPr>
          <p:sp>
            <p:nvSpPr>
              <p:cNvPr id="65" name="Oval 60"/>
              <p:cNvSpPr/>
              <p:nvPr/>
            </p:nvSpPr>
            <p:spPr>
              <a:xfrm>
                <a:off x="4441375" y="69056"/>
                <a:ext cx="551494" cy="658538"/>
              </a:xfrm>
              <a:prstGeom prst="ellipse">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6" name="Rounded Rectangle 8"/>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7" name="Rounded Rectangle 8"/>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8" name="Rounded Rectangle 63"/>
              <p:cNvSpPr/>
              <p:nvPr/>
            </p:nvSpPr>
            <p:spPr>
              <a:xfrm>
                <a:off x="4254347" y="2540382"/>
                <a:ext cx="376642" cy="2081624"/>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9" name="Rounded Rectangle 64"/>
              <p:cNvSpPr/>
              <p:nvPr/>
            </p:nvSpPr>
            <p:spPr>
              <a:xfrm>
                <a:off x="4803255" y="2540382"/>
                <a:ext cx="376642" cy="2081624"/>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0" name="Rounded Rectangle 65"/>
              <p:cNvSpPr/>
              <p:nvPr/>
            </p:nvSpPr>
            <p:spPr>
              <a:xfrm rot="19813404">
                <a:off x="5227850" y="838507"/>
                <a:ext cx="308434" cy="963397"/>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1" name="Rounded Rectangle 66"/>
              <p:cNvSpPr/>
              <p:nvPr/>
            </p:nvSpPr>
            <p:spPr>
              <a:xfrm rot="1513910">
                <a:off x="5261012" y="1456893"/>
                <a:ext cx="287215" cy="922176"/>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2" name="Rounded Rectangle 67"/>
              <p:cNvSpPr/>
              <p:nvPr/>
            </p:nvSpPr>
            <p:spPr>
              <a:xfrm rot="1786596" flipH="1">
                <a:off x="3893393" y="838507"/>
                <a:ext cx="308434" cy="963397"/>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3" name="Rounded Rectangle 68"/>
              <p:cNvSpPr/>
              <p:nvPr/>
            </p:nvSpPr>
            <p:spPr>
              <a:xfrm rot="20086090" flipH="1">
                <a:off x="3881450" y="1456893"/>
                <a:ext cx="287215" cy="922176"/>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grpSp>
        <p:sp>
          <p:nvSpPr>
            <p:cNvPr id="44" name="Freeform 132"/>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45" name="Freeform 6"/>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grpSp>
          <p:nvGrpSpPr>
            <p:cNvPr id="46" name="Group 41"/>
            <p:cNvGrpSpPr/>
            <p:nvPr/>
          </p:nvGrpSpPr>
          <p:grpSpPr bwMode="black">
            <a:xfrm>
              <a:off x="9129869" y="4013129"/>
              <a:ext cx="224537" cy="217941"/>
              <a:chOff x="8754070" y="3848870"/>
              <a:chExt cx="195501" cy="189808"/>
            </a:xfrm>
            <a:solidFill>
              <a:schemeClr val="accent3"/>
            </a:solidFill>
          </p:grpSpPr>
          <p:sp>
            <p:nvSpPr>
              <p:cNvPr id="62"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3"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4"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7" name="Group 42"/>
            <p:cNvGrpSpPr/>
            <p:nvPr/>
          </p:nvGrpSpPr>
          <p:grpSpPr bwMode="black">
            <a:xfrm>
              <a:off x="10761928" y="2798698"/>
              <a:ext cx="169765" cy="164777"/>
              <a:chOff x="8754070" y="3848870"/>
              <a:chExt cx="195501" cy="189808"/>
            </a:xfrm>
            <a:solidFill>
              <a:schemeClr val="accent3"/>
            </a:solidFill>
          </p:grpSpPr>
          <p:sp>
            <p:nvSpPr>
              <p:cNvPr id="59"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0"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1"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8" name="Group 43"/>
            <p:cNvGrpSpPr/>
            <p:nvPr/>
          </p:nvGrpSpPr>
          <p:grpSpPr bwMode="black">
            <a:xfrm>
              <a:off x="11480048" y="4331698"/>
              <a:ext cx="258282" cy="250695"/>
              <a:chOff x="8754070" y="3848870"/>
              <a:chExt cx="195501" cy="189808"/>
            </a:xfrm>
            <a:solidFill>
              <a:schemeClr val="accent3"/>
            </a:solidFill>
          </p:grpSpPr>
          <p:sp>
            <p:nvSpPr>
              <p:cNvPr id="56"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7"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8"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49" name="Rectangle 78"/>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50" name="Freeform 74"/>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51" name="Freeform 88"/>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defTabSz="806344">
                <a:defRPr/>
              </a:pPr>
              <a:endParaRPr lang="en-US" sz="2156" kern="0" spc="-132">
                <a:solidFill>
                  <a:srgbClr val="000000">
                    <a:alpha val="99000"/>
                  </a:srgbClr>
                </a:solidFill>
                <a:latin typeface="メイリオ" panose="020B0604030504040204" pitchFamily="50" charset="-128"/>
                <a:sym typeface="Segoe UI"/>
              </a:endParaRPr>
            </a:p>
          </p:txBody>
        </p:sp>
        <p:grpSp>
          <p:nvGrpSpPr>
            <p:cNvPr id="52" name="Group 47"/>
            <p:cNvGrpSpPr/>
            <p:nvPr/>
          </p:nvGrpSpPr>
          <p:grpSpPr>
            <a:xfrm rot="5400000">
              <a:off x="11894264" y="3458260"/>
              <a:ext cx="670991" cy="186017"/>
              <a:chOff x="10576225" y="1124579"/>
              <a:chExt cx="607702" cy="168471"/>
            </a:xfrm>
            <a:solidFill>
              <a:schemeClr val="accent1"/>
            </a:solidFill>
          </p:grpSpPr>
          <p:sp>
            <p:nvSpPr>
              <p:cNvPr id="54"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55" name="Oval 46"/>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sp>
          <p:nvSpPr>
            <p:cNvPr id="53" name="Freeform 48"/>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grpSp>
      <p:sp>
        <p:nvSpPr>
          <p:cNvPr id="86" name="Freeform 81"/>
          <p:cNvSpPr>
            <a:spLocks/>
          </p:cNvSpPr>
          <p:nvPr userDrawn="1"/>
        </p:nvSpPr>
        <p:spPr bwMode="black">
          <a:xfrm>
            <a:off x="6814243" y="2294647"/>
            <a:ext cx="632025" cy="356558"/>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noAutofit/>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7" name="Rectangle 82"/>
          <p:cNvSpPr/>
          <p:nvPr userDrawn="1"/>
        </p:nvSpPr>
        <p:spPr bwMode="auto">
          <a:xfrm>
            <a:off x="272281" y="291888"/>
            <a:ext cx="6270227" cy="627422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 name="タイトル 1"/>
          <p:cNvSpPr>
            <a:spLocks noGrp="1"/>
          </p:cNvSpPr>
          <p:nvPr>
            <p:ph type="ctrTitle"/>
          </p:nvPr>
        </p:nvSpPr>
        <p:spPr>
          <a:xfrm>
            <a:off x="510948" y="915709"/>
            <a:ext cx="5841587" cy="3018886"/>
          </a:xfrm>
        </p:spPr>
        <p:txBody>
          <a:bodyPr anchor="t">
            <a:normAutofit/>
          </a:bodyPr>
          <a:lstStyle>
            <a:lvl1pPr algn="l">
              <a:defRPr sz="4400">
                <a:solidFill>
                  <a:srgbClr val="FFFFFF"/>
                </a:solidFill>
              </a:defRPr>
            </a:lvl1pPr>
          </a:lstStyle>
          <a:p>
            <a:r>
              <a:rPr kumimoji="1" lang="ja-JP" altLang="en-US"/>
              <a:t>マスター タイトルの書式設定</a:t>
            </a:r>
          </a:p>
        </p:txBody>
      </p:sp>
      <p:sp>
        <p:nvSpPr>
          <p:cNvPr id="3" name="サブタイトル 2"/>
          <p:cNvSpPr>
            <a:spLocks noGrp="1"/>
          </p:cNvSpPr>
          <p:nvPr>
            <p:ph type="subTitle" idx="1"/>
          </p:nvPr>
        </p:nvSpPr>
        <p:spPr>
          <a:xfrm>
            <a:off x="510948" y="4110635"/>
            <a:ext cx="5312643" cy="2312287"/>
          </a:xfrm>
        </p:spPr>
        <p:txBody>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364638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1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1500"/>
                                        <p:tgtEl>
                                          <p:spTgt spid="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1500"/>
                                        <p:tgtEl>
                                          <p:spTgt spid="1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22" presetClass="entr" presetSubtype="2" fill="hold" nodeType="withEffect">
                                  <p:stCondLst>
                                    <p:cond delay="1500"/>
                                  </p:stCondLst>
                                  <p:childTnLst>
                                    <p:set>
                                      <p:cBhvr>
                                        <p:cTn id="36" dur="1" fill="hold">
                                          <p:stCondLst>
                                            <p:cond delay="0"/>
                                          </p:stCondLst>
                                        </p:cTn>
                                        <p:tgtEl>
                                          <p:spTgt spid="17"/>
                                        </p:tgtEl>
                                        <p:attrNameLst>
                                          <p:attrName>style.visibility</p:attrName>
                                        </p:attrNameLst>
                                      </p:cBhvr>
                                      <p:to>
                                        <p:strVal val="visible"/>
                                      </p:to>
                                    </p:set>
                                    <p:animEffect transition="in" filter="wipe(right)">
                                      <p:cBhvr>
                                        <p:cTn id="37" dur="1000"/>
                                        <p:tgtEl>
                                          <p:spTgt spid="1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1000"/>
                                        <p:tgtEl>
                                          <p:spTgt spid="15"/>
                                        </p:tgtEl>
                                      </p:cBhvr>
                                    </p:animEffect>
                                  </p:childTnLst>
                                </p:cTn>
                              </p:par>
                              <p:par>
                                <p:cTn id="41" presetID="10" presetClass="entr" presetSubtype="0" fill="hold" nodeType="withEffect">
                                  <p:stCondLst>
                                    <p:cond delay="1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64" presetClass="path" presetSubtype="0" accel="50000" decel="50000" fill="hold" nodeType="withEffect">
                                  <p:stCondLst>
                                    <p:cond delay="0"/>
                                  </p:stCondLst>
                                  <p:childTnLst>
                                    <p:animMotion origin="layout" path="M 0.00205 -0.11689 L -4.44218E-6 3.60872E-6 " pathEditMode="relative" rAng="0" ptsTypes="AA">
                                      <p:cBhvr>
                                        <p:cTn id="45" dur="1000" fill="hold"/>
                                        <p:tgtEl>
                                          <p:spTgt spid="20"/>
                                        </p:tgtEl>
                                        <p:attrNameLst>
                                          <p:attrName>ppt_x</p:attrName>
                                          <p:attrName>ppt_y</p:attrName>
                                        </p:attrNameLst>
                                      </p:cBhvr>
                                      <p:rCtr x="-102" y="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8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5EF07E7-9812-40D1-908D-F88D4CD0F4C0}" type="datetime1">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17115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D9EDF76-5B2E-44E6-88FD-5EB6E15269B6}" type="datetime1">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149452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89960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5264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Slide Number Placeholder 7"/>
          <p:cNvSpPr>
            <a:spLocks noGrp="1"/>
          </p:cNvSpPr>
          <p:nvPr>
            <p:ph type="sldNum" sz="quarter" idx="4"/>
          </p:nvPr>
        </p:nvSpPr>
        <p:spPr>
          <a:xfrm>
            <a:off x="11636405" y="6528536"/>
            <a:ext cx="555596" cy="134483"/>
          </a:xfrm>
          <a:prstGeom prst="rect">
            <a:avLst/>
          </a:prstGeom>
        </p:spPr>
        <p:txBody>
          <a:bodyPr/>
          <a:lstStyle>
            <a:lvl1pPr>
              <a:defRPr b="1"/>
            </a:lvl1pPr>
          </a:lstStyle>
          <a:p>
            <a:pPr>
              <a:lnSpc>
                <a:spcPct val="90000"/>
              </a:lnSpc>
            </a:pPr>
            <a:fld id="{1BC86A1F-E589-44B2-A543-2EC98F5547A7}" type="slidenum">
              <a:rPr lang="en-US" altLang="ja-JP" smtClean="0">
                <a:gradFill>
                  <a:gsLst>
                    <a:gs pos="0">
                      <a:srgbClr val="EFEFEF"/>
                    </a:gs>
                    <a:gs pos="100000">
                      <a:srgbClr val="EFEFEF"/>
                    </a:gs>
                  </a:gsLst>
                  <a:lin ang="5400000" scaled="0"/>
                </a:gradFill>
              </a:rPr>
              <a:pPr>
                <a:lnSpc>
                  <a:spcPct val="90000"/>
                </a:lnSpc>
              </a:pPr>
              <a:t>‹#›</a:t>
            </a:fld>
            <a:endParaRPr lang="ja-JP" altLang="en-US"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8102733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itle 5"/>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43363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7472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ja-JP" altLang="en-US"/>
              <a:t>マスター テキストの書式設定</a:t>
            </a:r>
          </a:p>
          <a:p>
            <a:pPr marL="0" lvl="1" indent="0" algn="l" defTabSz="896157" rtl="0" eaLnBrk="1" latinLnBrk="0" hangingPunct="1">
              <a:spcBef>
                <a:spcPct val="20000"/>
              </a:spcBef>
              <a:spcAft>
                <a:spcPts val="800"/>
              </a:spcAft>
              <a:buFont typeface="Arial" pitchFamily="34" charset="0"/>
              <a:buNone/>
            </a:pPr>
            <a:r>
              <a:rPr lang="ja-JP" altLang="en-US"/>
              <a:t>第 </a:t>
            </a:r>
            <a:r>
              <a:rPr lang="en-US" altLang="ja-JP"/>
              <a:t>2 </a:t>
            </a:r>
            <a:r>
              <a:rPr lang="ja-JP" altLang="en-US"/>
              <a:t>レベル</a:t>
            </a:r>
          </a:p>
          <a:p>
            <a:pPr marL="0" lvl="2" indent="0" algn="l" defTabSz="896157" rtl="0" eaLnBrk="1" latinLnBrk="0" hangingPunct="1">
              <a:spcBef>
                <a:spcPct val="20000"/>
              </a:spcBef>
              <a:spcAft>
                <a:spcPts val="800"/>
              </a:spcAft>
              <a:buFont typeface="Arial" pitchFamily="34" charset="0"/>
              <a:buNone/>
            </a:pPr>
            <a:r>
              <a:rPr lang="ja-JP" altLang="en-US"/>
              <a:t>第 </a:t>
            </a:r>
            <a:r>
              <a:rPr lang="en-US" altLang="ja-JP"/>
              <a:t>3 </a:t>
            </a:r>
            <a:r>
              <a:rPr lang="ja-JP" altLang="en-US"/>
              <a:t>レベル</a:t>
            </a:r>
          </a:p>
        </p:txBody>
      </p:sp>
      <p:sp>
        <p:nvSpPr>
          <p:cNvPr id="6" name="Title 5"/>
          <p:cNvSpPr>
            <a:spLocks noGrp="1"/>
          </p:cNvSpPr>
          <p:nvPr>
            <p:ph type="title" hasCustomPrompt="1"/>
          </p:nvPr>
        </p:nvSpPr>
        <p:spPr/>
        <p:txBody>
          <a:bodyPr/>
          <a:lstStyle>
            <a:lvl1pPr>
              <a:defRPr sz="4705"/>
            </a:lvl1pPr>
          </a:lstStyle>
          <a:p>
            <a:r>
              <a:rPr kumimoji="1" lang="ja-JP" altLang="en-US" dirty="0"/>
              <a:t>スライドタイトル　</a:t>
            </a:r>
            <a:r>
              <a:rPr kumimoji="1" lang="en-US" altLang="ja-JP" sz="5294" dirty="0"/>
              <a:t>Slide Title</a:t>
            </a:r>
            <a:endParaRPr lang="en-US" dirty="0"/>
          </a:p>
        </p:txBody>
      </p:sp>
    </p:spTree>
    <p:extLst>
      <p:ext uri="{BB962C8B-B14F-4D97-AF65-F5344CB8AC3E}">
        <p14:creationId xmlns:p14="http://schemas.microsoft.com/office/powerpoint/2010/main" val="10151513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9FA67DD-93CF-4A4B-8DCE-849D7B68A1B4}" type="datetime1">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62709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E4CEEF3-D7B6-486F-A112-E6D8EC02D1F9}" type="datetime1">
              <a:rPr kumimoji="1" lang="ja-JP" altLang="en-US" smtClean="0"/>
              <a:t>2018/12/18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80892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88A4530-4C9E-4453-8BB6-2EF0A72AED45}" type="datetime1">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017347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3ECEA05-61BD-4297-AADD-A3F1EEBE03DC}" type="datetime1">
              <a:rPr kumimoji="1" lang="ja-JP" altLang="en-US" smtClean="0"/>
              <a:t>2018/12/18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03402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4C6AD61-B4A1-4C6E-9A1E-EF4033C5873B}" type="datetime1">
              <a:rPr kumimoji="1" lang="ja-JP" altLang="en-US" smtClean="0"/>
              <a:t>2018/12/18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347284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921952D-9BB3-4977-8032-ED4F9DEF6B31}" type="datetime1">
              <a:rPr kumimoji="1" lang="ja-JP" altLang="en-US" smtClean="0"/>
              <a:t>2018/12/18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28794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DA04426-6C1F-46EE-A891-B2D841A04053}" type="datetime1">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2283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B64EAB2-785F-49A0-B90C-692A2C96430A}" type="datetime1">
              <a:rPr kumimoji="1" lang="ja-JP" altLang="en-US" smtClean="0"/>
              <a:t>2018/12/18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28082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69200" y="0"/>
            <a:ext cx="11815200" cy="9144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69200" y="1054800"/>
            <a:ext cx="11815200" cy="54396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49151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ABAB0-FA46-4535-B042-4D2607E35EA4}" type="datetime1">
              <a:rPr kumimoji="1" lang="ja-JP" altLang="en-US" smtClean="0"/>
              <a:t>2018/12/18</a:t>
            </a:fld>
            <a:endParaRPr kumimoji="1" lang="ja-JP" altLang="en-US"/>
          </a:p>
        </p:txBody>
      </p:sp>
      <p:sp>
        <p:nvSpPr>
          <p:cNvPr id="5" name="フッター プレースホルダー 4"/>
          <p:cNvSpPr>
            <a:spLocks noGrp="1"/>
          </p:cNvSpPr>
          <p:nvPr>
            <p:ph type="ftr" sz="quarter" idx="3"/>
          </p:nvPr>
        </p:nvSpPr>
        <p:spPr>
          <a:xfrm>
            <a:off x="4038600" y="64915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49151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3854642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42.svg"/><Relationship Id="rId2" Type="http://schemas.openxmlformats.org/officeDocument/2006/relationships/image" Target="../media/image122.jpg"/><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0" Type="http://schemas.openxmlformats.org/officeDocument/2006/relationships/image" Target="../media/image129.jpeg"/><Relationship Id="rId4" Type="http://schemas.openxmlformats.org/officeDocument/2006/relationships/image" Target="../media/image124.png"/><Relationship Id="rId9" Type="http://schemas.openxmlformats.org/officeDocument/2006/relationships/image" Target="../media/image128.png"/></Relationships>
</file>

<file path=ppt/slides/_rels/slide10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8.png"/><Relationship Id="rId18" Type="http://schemas.openxmlformats.org/officeDocument/2006/relationships/image" Target="../media/image108.svg"/><Relationship Id="rId3" Type="http://schemas.openxmlformats.org/officeDocument/2006/relationships/image" Target="../media/image49.png"/><Relationship Id="rId7" Type="http://schemas.openxmlformats.org/officeDocument/2006/relationships/image" Target="../media/image133.png"/><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image" Target="../media/image21.png"/><Relationship Id="rId16" Type="http://schemas.openxmlformats.org/officeDocument/2006/relationships/image" Target="../media/image141.png"/><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36.png"/><Relationship Id="rId5" Type="http://schemas.openxmlformats.org/officeDocument/2006/relationships/image" Target="../media/image96.svg"/><Relationship Id="rId15" Type="http://schemas.openxmlformats.org/officeDocument/2006/relationships/image" Target="../media/image140.png"/><Relationship Id="rId10" Type="http://schemas.microsoft.com/office/2007/relationships/hdphoto" Target="../media/hdphoto1.wdp"/><Relationship Id="rId19" Type="http://schemas.openxmlformats.org/officeDocument/2006/relationships/image" Target="../media/image143.png"/><Relationship Id="rId4" Type="http://schemas.openxmlformats.org/officeDocument/2006/relationships/image" Target="../media/image131.png"/><Relationship Id="rId9" Type="http://schemas.openxmlformats.org/officeDocument/2006/relationships/image" Target="../media/image135.png"/><Relationship Id="rId1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45.png"/></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image" Target="../media/image16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3.png"/><Relationship Id="rId5" Type="http://schemas.openxmlformats.org/officeDocument/2006/relationships/image" Target="../media/image162.png"/><Relationship Id="rId4" Type="http://schemas.microsoft.com/office/2007/relationships/hdphoto" Target="../media/hdphoto2.wdp"/></Relationships>
</file>

<file path=ppt/slides/_rels/slide1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19.xml.rels><?xml version="1.0" encoding="UTF-8" standalone="yes"?>
<Relationships xmlns="http://schemas.openxmlformats.org/package/2006/relationships"><Relationship Id="rId8" Type="http://schemas.openxmlformats.org/officeDocument/2006/relationships/image" Target="../media/image1380.png"/><Relationship Id="rId3" Type="http://schemas.openxmlformats.org/officeDocument/2006/relationships/slide" Target="slide106.xml"/><Relationship Id="rId7" Type="http://schemas.openxmlformats.org/officeDocument/2006/relationships/image" Target="../media/image173.png"/><Relationship Id="rId2"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image" Target="../media/image1370.png"/><Relationship Id="rId10" Type="http://schemas.openxmlformats.org/officeDocument/2006/relationships/image" Target="../media/image174.png"/><Relationship Id="rId4" Type="http://schemas.openxmlformats.org/officeDocument/2006/relationships/image" Target="../media/image172.png"/><Relationship Id="rId9" Type="http://schemas.openxmlformats.org/officeDocument/2006/relationships/slide" Target="slide10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microsoft.com/ja-jp/azure/stream-analytics/stream-analytics-stream-analytics-query-pattern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192.png"/><Relationship Id="rId4" Type="http://schemas.openxmlformats.org/officeDocument/2006/relationships/image" Target="../media/image145.png"/></Relationships>
</file>

<file path=ppt/slides/_rels/slide13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97.png"/><Relationship Id="rId3" Type="http://schemas.openxmlformats.org/officeDocument/2006/relationships/image" Target="../media/image144.png"/><Relationship Id="rId7" Type="http://schemas.openxmlformats.org/officeDocument/2006/relationships/image" Target="../media/image54.png"/><Relationship Id="rId12" Type="http://schemas.openxmlformats.org/officeDocument/2006/relationships/image" Target="../media/image196.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94.png"/><Relationship Id="rId11" Type="http://schemas.openxmlformats.org/officeDocument/2006/relationships/image" Target="../media/image145.png"/><Relationship Id="rId5" Type="http://schemas.openxmlformats.org/officeDocument/2006/relationships/image" Target="../media/image193.png"/><Relationship Id="rId10" Type="http://schemas.openxmlformats.org/officeDocument/2006/relationships/image" Target="../media/image141.png"/><Relationship Id="rId4" Type="http://schemas.openxmlformats.org/officeDocument/2006/relationships/image" Target="../media/image49.png"/><Relationship Id="rId9" Type="http://schemas.openxmlformats.org/officeDocument/2006/relationships/image" Target="../media/image19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49.png"/><Relationship Id="rId4" Type="http://schemas.openxmlformats.org/officeDocument/2006/relationships/image" Target="../media/image145.png"/></Relationships>
</file>

<file path=ppt/slides/_rels/slide1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9.png"/><Relationship Id="rId11" Type="http://schemas.microsoft.com/office/2007/relationships/hdphoto" Target="../media/hdphoto3.wdp"/><Relationship Id="rId5" Type="http://schemas.openxmlformats.org/officeDocument/2006/relationships/image" Target="../media/image200.png"/><Relationship Id="rId10" Type="http://schemas.openxmlformats.org/officeDocument/2006/relationships/image" Target="../media/image203.png"/><Relationship Id="rId4" Type="http://schemas.openxmlformats.org/officeDocument/2006/relationships/image" Target="../media/image198.png"/><Relationship Id="rId9" Type="http://schemas.openxmlformats.org/officeDocument/2006/relationships/image" Target="../media/image202.png"/></Relationships>
</file>

<file path=ppt/slides/_rels/slide13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3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13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4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18.png"/></Relationships>
</file>

<file path=ppt/slides/_rels/slide1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21.png"/><Relationship Id="rId4" Type="http://schemas.openxmlformats.org/officeDocument/2006/relationships/image" Target="../media/image220.png"/></Relationships>
</file>

<file path=ppt/slides/_rels/slide14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23.png"/></Relationships>
</file>

<file path=ppt/slides/_rels/slide14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6.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4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docs.microsoft.com/ja-jp/azure/time-series-insigh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15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ja-jp/azure/iot-hub/iot-hub-devguide-query-langu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cs.microsoft.com/ja-jp/azure/iot-hub/iot-hub-csharp-node-schedule-jobs"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5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161.xml.rels><?xml version="1.0" encoding="UTF-8" standalone="yes"?>
<Relationships xmlns="http://schemas.openxmlformats.org/package/2006/relationships"><Relationship Id="rId3" Type="http://schemas.openxmlformats.org/officeDocument/2006/relationships/hyperlink" Target="https://docs.microsoft.com/ja-jp/azure/azure-functions/functions-overview" TargetMode="External"/><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porta.azure.com/"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t">
            <a:normAutofit/>
          </a:bodyPr>
          <a:lstStyle/>
          <a:p>
            <a:pPr algn="l"/>
            <a:r>
              <a:rPr kumimoji="1" lang="en-US" altLang="ja-JP" sz="2800"/>
              <a:t>Internet</a:t>
            </a:r>
            <a:r>
              <a:rPr kumimoji="1" lang="ja-JP" altLang="en-US" sz="2800"/>
              <a:t> </a:t>
            </a:r>
            <a:r>
              <a:rPr kumimoji="1" lang="en-US" altLang="ja-JP" sz="2800"/>
              <a:t>of Things</a:t>
            </a:r>
            <a:br>
              <a:rPr kumimoji="1" lang="en-US" altLang="ja-JP" sz="2800"/>
            </a:br>
            <a:r>
              <a:rPr lang="ja-JP" altLang="en-US" sz="2800"/>
              <a:t>ハンズオントレーニング</a:t>
            </a:r>
            <a:r>
              <a:rPr lang="en-US" altLang="ja-JP" sz="2800"/>
              <a:t/>
            </a:r>
            <a:br>
              <a:rPr lang="en-US" altLang="ja-JP" sz="2800"/>
            </a:br>
            <a:r>
              <a:rPr lang="en-US" altLang="ja-JP" sz="2800"/>
              <a:t/>
            </a:r>
            <a:br>
              <a:rPr lang="en-US" altLang="ja-JP" sz="2800"/>
            </a:br>
            <a:r>
              <a:rPr lang="ja-JP" altLang="en-US" sz="2800"/>
              <a:t>初めの一歩</a:t>
            </a:r>
            <a:r>
              <a:rPr lang="en-US" altLang="ja-JP" sz="2800"/>
              <a:t/>
            </a:r>
            <a:br>
              <a:rPr lang="en-US" altLang="ja-JP" sz="2800"/>
            </a:br>
            <a:r>
              <a:rPr lang="ja-JP" altLang="en-US" sz="2800"/>
              <a:t>　モノの接続からデータ分析まで</a:t>
            </a:r>
            <a:endParaRPr kumimoji="1" lang="ja-JP" altLang="en-US" sz="2800"/>
          </a:p>
        </p:txBody>
      </p:sp>
      <p:sp>
        <p:nvSpPr>
          <p:cNvPr id="3" name="サブタイトル 2"/>
          <p:cNvSpPr>
            <a:spLocks noGrp="1"/>
          </p:cNvSpPr>
          <p:nvPr>
            <p:ph type="subTitle" idx="1"/>
          </p:nvPr>
        </p:nvSpPr>
        <p:spPr>
          <a:xfrm>
            <a:off x="689379" y="4509015"/>
            <a:ext cx="5576409" cy="1655762"/>
          </a:xfrm>
        </p:spPr>
        <p:txBody>
          <a:bodyPr>
            <a:normAutofit/>
          </a:bodyPr>
          <a:lstStyle/>
          <a:p>
            <a:pPr algn="l"/>
            <a:r>
              <a:rPr lang="ja-JP" altLang="en-US" dirty="0"/>
              <a:t>日本マイクロソフト株式会社</a:t>
            </a:r>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a:t>
            </a:fld>
            <a:endParaRPr kumimoji="1" lang="ja-JP" altLang="en-US"/>
          </a:p>
        </p:txBody>
      </p:sp>
      <p:sp>
        <p:nvSpPr>
          <p:cNvPr id="5" name="テキスト ボックス 4"/>
          <p:cNvSpPr txBox="1"/>
          <p:nvPr/>
        </p:nvSpPr>
        <p:spPr>
          <a:xfrm>
            <a:off x="4207396" y="2991971"/>
            <a:ext cx="1111202" cy="369332"/>
          </a:xfrm>
          <a:prstGeom prst="rect">
            <a:avLst/>
          </a:prstGeom>
          <a:noFill/>
        </p:spPr>
        <p:txBody>
          <a:bodyPr wrap="none" rtlCol="0">
            <a:spAutoFit/>
          </a:bodyPr>
          <a:lstStyle/>
          <a:p>
            <a:r>
              <a:rPr lang="en-US" altLang="ja-JP">
                <a:solidFill>
                  <a:schemeClr val="bg1"/>
                </a:solidFill>
              </a:rPr>
              <a:t>2018/12/5</a:t>
            </a:r>
            <a:endParaRPr kumimoji="1" lang="ja-JP" altLang="en-US" dirty="0">
              <a:solidFill>
                <a:schemeClr val="bg1"/>
              </a:solidFill>
            </a:endParaRPr>
          </a:p>
        </p:txBody>
      </p:sp>
      <p:sp>
        <p:nvSpPr>
          <p:cNvPr id="9" name="正方形/長方形 8"/>
          <p:cNvSpPr/>
          <p:nvPr/>
        </p:nvSpPr>
        <p:spPr>
          <a:xfrm>
            <a:off x="383741" y="3267134"/>
            <a:ext cx="6096000" cy="523220"/>
          </a:xfrm>
          <a:prstGeom prst="rect">
            <a:avLst/>
          </a:prstGeom>
        </p:spPr>
        <p:txBody>
          <a:bodyPr>
            <a:spAutoFit/>
          </a:bodyPr>
          <a:lstStyle/>
          <a:p>
            <a:r>
              <a:rPr lang="ja-JP" altLang="en-US" sz="2800">
                <a:solidFill>
                  <a:srgbClr val="FFFFFF"/>
                </a:solidFill>
                <a:cs typeface="+mj-cs"/>
              </a:rPr>
              <a:t>～ クラウド側のダイジェスト版 </a:t>
            </a:r>
            <a:r>
              <a:rPr lang="ja-JP" altLang="en-US" sz="2800" dirty="0">
                <a:solidFill>
                  <a:srgbClr val="FFFFFF"/>
                </a:solidFill>
                <a:cs typeface="+mj-cs"/>
              </a:rPr>
              <a:t>～</a:t>
            </a:r>
            <a:endParaRPr lang="ja-JP" altLang="en-US" dirty="0"/>
          </a:p>
        </p:txBody>
      </p:sp>
    </p:spTree>
    <p:extLst>
      <p:ext uri="{BB962C8B-B14F-4D97-AF65-F5344CB8AC3E}">
        <p14:creationId xmlns:p14="http://schemas.microsoft.com/office/powerpoint/2010/main" val="3559099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10</a:t>
            </a:fld>
            <a:endParaRPr kumimoji="1" lang="ja-JP" altLang="en-US"/>
          </a:p>
        </p:txBody>
      </p:sp>
      <p:pic>
        <p:nvPicPr>
          <p:cNvPr id="6" name="図 5"/>
          <p:cNvPicPr>
            <a:picLocks noChangeAspect="1"/>
          </p:cNvPicPr>
          <p:nvPr/>
        </p:nvPicPr>
        <p:blipFill>
          <a:blip r:embed="rId2"/>
          <a:stretch>
            <a:fillRect/>
          </a:stretch>
        </p:blipFill>
        <p:spPr>
          <a:xfrm>
            <a:off x="633046" y="1074730"/>
            <a:ext cx="11136923" cy="5245694"/>
          </a:xfrm>
          <a:prstGeom prst="rect">
            <a:avLst/>
          </a:prstGeom>
        </p:spPr>
      </p:pic>
      <p:sp>
        <p:nvSpPr>
          <p:cNvPr id="7" name="角丸四角形 6"/>
          <p:cNvSpPr/>
          <p:nvPr/>
        </p:nvSpPr>
        <p:spPr>
          <a:xfrm>
            <a:off x="3486778" y="1899139"/>
            <a:ext cx="462223" cy="2605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975469" y="2159676"/>
            <a:ext cx="460370" cy="369331"/>
          </a:xfrm>
          <a:prstGeom prst="rect">
            <a:avLst/>
          </a:prstGeom>
          <a:solidFill>
            <a:schemeClr val="bg1"/>
          </a:solidFill>
        </p:spPr>
        <p:txBody>
          <a:bodyPr wrap="square" rtlCol="0">
            <a:spAutoFit/>
          </a:bodyPr>
          <a:lstStyle/>
          <a:p>
            <a:r>
              <a:rPr kumimoji="1" lang="ja-JP" altLang="en-US" dirty="0" smtClean="0"/>
              <a:t>６</a:t>
            </a:r>
            <a:endParaRPr kumimoji="1" lang="ja-JP" altLang="en-US" dirty="0"/>
          </a:p>
        </p:txBody>
      </p:sp>
      <p:sp>
        <p:nvSpPr>
          <p:cNvPr id="9" name="角丸四角形 8"/>
          <p:cNvSpPr/>
          <p:nvPr/>
        </p:nvSpPr>
        <p:spPr>
          <a:xfrm>
            <a:off x="2885728" y="3115606"/>
            <a:ext cx="592853"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478581" y="3386192"/>
            <a:ext cx="460370" cy="369331"/>
          </a:xfrm>
          <a:prstGeom prst="rect">
            <a:avLst/>
          </a:prstGeom>
          <a:solidFill>
            <a:schemeClr val="bg1"/>
          </a:solidFill>
        </p:spPr>
        <p:txBody>
          <a:bodyPr wrap="square" rtlCol="0">
            <a:spAutoFit/>
          </a:bodyPr>
          <a:lstStyle/>
          <a:p>
            <a:r>
              <a:rPr kumimoji="1" lang="ja-JP" altLang="en-US" dirty="0" smtClean="0"/>
              <a:t>７</a:t>
            </a:r>
            <a:endParaRPr kumimoji="1" lang="ja-JP" altLang="en-US" dirty="0"/>
          </a:p>
        </p:txBody>
      </p:sp>
    </p:spTree>
    <p:extLst>
      <p:ext uri="{BB962C8B-B14F-4D97-AF65-F5344CB8AC3E}">
        <p14:creationId xmlns:p14="http://schemas.microsoft.com/office/powerpoint/2010/main" val="31787140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907DAD5-9765-42BD-BAC0-6530F32FB661}"/>
              </a:ext>
            </a:extLst>
          </p:cNvPr>
          <p:cNvSpPr>
            <a:spLocks noGrp="1"/>
          </p:cNvSpPr>
          <p:nvPr>
            <p:ph type="title"/>
          </p:nvPr>
        </p:nvSpPr>
        <p:spPr>
          <a:xfrm>
            <a:off x="169200" y="0"/>
            <a:ext cx="11815200" cy="914400"/>
          </a:xfrm>
        </p:spPr>
        <p:txBody>
          <a:bodyPr/>
          <a:lstStyle/>
          <a:p>
            <a:r>
              <a:rPr kumimoji="1" lang="ja-JP" altLang="en-US" dirty="0"/>
              <a:t>参考）</a:t>
            </a:r>
            <a:r>
              <a:rPr kumimoji="1" lang="en-US" altLang="ja-JP" dirty="0"/>
              <a:t>OT</a:t>
            </a:r>
            <a:r>
              <a:rPr kumimoji="1" lang="ja-JP" altLang="en-US" dirty="0"/>
              <a:t>と</a:t>
            </a:r>
            <a:r>
              <a:rPr kumimoji="1" lang="en-US" altLang="ja-JP" dirty="0"/>
              <a:t>IT</a:t>
            </a:r>
            <a:r>
              <a:rPr kumimoji="1" lang="ja-JP" altLang="en-US" dirty="0"/>
              <a:t>と人をつなぐ </a:t>
            </a:r>
            <a:r>
              <a:rPr kumimoji="1" lang="en-US" altLang="ja-JP" dirty="0"/>
              <a:t>Digital</a:t>
            </a:r>
            <a:r>
              <a:rPr kumimoji="1" lang="ja-JP" altLang="en-US" dirty="0"/>
              <a:t> </a:t>
            </a:r>
            <a:r>
              <a:rPr kumimoji="1" lang="en-US" altLang="ja-JP" dirty="0"/>
              <a:t>Twin</a:t>
            </a:r>
            <a:endParaRPr kumimoji="1" lang="ja-JP" altLang="en-US" dirty="0"/>
          </a:p>
        </p:txBody>
      </p:sp>
      <p:sp>
        <p:nvSpPr>
          <p:cNvPr id="3" name="スライド番号プレースホルダー 2">
            <a:extLst>
              <a:ext uri="{FF2B5EF4-FFF2-40B4-BE49-F238E27FC236}">
                <a16:creationId xmlns="" xmlns:a16="http://schemas.microsoft.com/office/drawing/2014/main" id="{6934A0CA-DC75-4070-96A2-C91B3AA9730D}"/>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100</a:t>
            </a:fld>
            <a:endParaRPr kumimoji="1" lang="ja-JP" altLang="en-US"/>
          </a:p>
        </p:txBody>
      </p:sp>
      <p:pic>
        <p:nvPicPr>
          <p:cNvPr id="5" name="図 4" descr="テキスト, 地図 が含まれている画像&#10;&#10;非常に高い精度で生成された説明">
            <a:extLst>
              <a:ext uri="{FF2B5EF4-FFF2-40B4-BE49-F238E27FC236}">
                <a16:creationId xmlns="" xmlns:a16="http://schemas.microsoft.com/office/drawing/2014/main" id="{023755B4-C746-41C8-A037-D00B04612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92" y="2147776"/>
            <a:ext cx="7493925" cy="422112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BF8E4C70-CDE3-4710-BACF-A4BA2BDA02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7889" y="914400"/>
            <a:ext cx="5500576" cy="3094074"/>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 xmlns:a16="http://schemas.microsoft.com/office/drawing/2014/main" id="{4FD5C4D9-F3B2-4B9B-B6E7-839A1960B7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600" y="4291929"/>
            <a:ext cx="1518421" cy="1518421"/>
          </a:xfrm>
          <a:prstGeom prst="rect">
            <a:avLst/>
          </a:prstGeom>
        </p:spPr>
      </p:pic>
      <p:pic>
        <p:nvPicPr>
          <p:cNvPr id="11" name="図 10">
            <a:extLst>
              <a:ext uri="{FF2B5EF4-FFF2-40B4-BE49-F238E27FC236}">
                <a16:creationId xmlns="" xmlns:a16="http://schemas.microsoft.com/office/drawing/2014/main" id="{D5608A5F-3D98-4A00-B3D1-4B8D04E7C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1757" y="4518073"/>
            <a:ext cx="1335668" cy="1066135"/>
          </a:xfrm>
          <a:prstGeom prst="rect">
            <a:avLst/>
          </a:prstGeom>
        </p:spPr>
      </p:pic>
      <p:pic>
        <p:nvPicPr>
          <p:cNvPr id="15" name="図 14" descr="物体 が含まれている画像&#10;&#10;高い精度で生成された説明">
            <a:extLst>
              <a:ext uri="{FF2B5EF4-FFF2-40B4-BE49-F238E27FC236}">
                <a16:creationId xmlns="" xmlns:a16="http://schemas.microsoft.com/office/drawing/2014/main" id="{C87471CF-5B23-487E-B028-90054FF5E0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7602" y="1040465"/>
            <a:ext cx="841143" cy="841143"/>
          </a:xfrm>
          <a:prstGeom prst="rect">
            <a:avLst/>
          </a:prstGeom>
        </p:spPr>
      </p:pic>
      <p:pic>
        <p:nvPicPr>
          <p:cNvPr id="18" name="グラフィックス 17">
            <a:extLst>
              <a:ext uri="{FF2B5EF4-FFF2-40B4-BE49-F238E27FC236}">
                <a16:creationId xmlns="" xmlns:a16="http://schemas.microsoft.com/office/drawing/2014/main" id="{5856F9BB-278A-4917-A7BB-D5FBA717CC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75015" y="966849"/>
            <a:ext cx="1034807" cy="1034807"/>
          </a:xfrm>
          <a:prstGeom prst="rect">
            <a:avLst/>
          </a:prstGeom>
        </p:spPr>
      </p:pic>
      <p:pic>
        <p:nvPicPr>
          <p:cNvPr id="20" name="図 19">
            <a:extLst>
              <a:ext uri="{FF2B5EF4-FFF2-40B4-BE49-F238E27FC236}">
                <a16:creationId xmlns="" xmlns:a16="http://schemas.microsoft.com/office/drawing/2014/main" id="{0C78A523-BC8A-4EDA-A240-DA159F114D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2031" y="967407"/>
            <a:ext cx="1681615" cy="1107309"/>
          </a:xfrm>
          <a:prstGeom prst="rect">
            <a:avLst/>
          </a:prstGeom>
        </p:spPr>
      </p:pic>
      <p:pic>
        <p:nvPicPr>
          <p:cNvPr id="22" name="図 21" descr="頭飾り, ヘルメット, 衣類 が含まれている画像&#10;&#10;高い精度で生成された説明">
            <a:extLst>
              <a:ext uri="{FF2B5EF4-FFF2-40B4-BE49-F238E27FC236}">
                <a16:creationId xmlns="" xmlns:a16="http://schemas.microsoft.com/office/drawing/2014/main" id="{EDD3BE8F-117B-4CB5-A87C-B93773AD9C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1992" y="1001546"/>
            <a:ext cx="1677602" cy="926176"/>
          </a:xfrm>
          <a:prstGeom prst="rect">
            <a:avLst/>
          </a:prstGeom>
        </p:spPr>
      </p:pic>
      <p:sp>
        <p:nvSpPr>
          <p:cNvPr id="23" name="テキスト ボックス 22">
            <a:extLst>
              <a:ext uri="{FF2B5EF4-FFF2-40B4-BE49-F238E27FC236}">
                <a16:creationId xmlns="" xmlns:a16="http://schemas.microsoft.com/office/drawing/2014/main" id="{506E1448-2B51-454B-867A-30A046A009D8}"/>
              </a:ext>
            </a:extLst>
          </p:cNvPr>
          <p:cNvSpPr txBox="1"/>
          <p:nvPr/>
        </p:nvSpPr>
        <p:spPr>
          <a:xfrm>
            <a:off x="8109924" y="5790895"/>
            <a:ext cx="3851439" cy="646331"/>
          </a:xfrm>
          <a:prstGeom prst="rect">
            <a:avLst/>
          </a:prstGeom>
          <a:noFill/>
        </p:spPr>
        <p:txBody>
          <a:bodyPr wrap="none" rtlCol="0">
            <a:spAutoFit/>
          </a:bodyPr>
          <a:lstStyle/>
          <a:p>
            <a:r>
              <a:rPr kumimoji="1" lang="en-US" altLang="ja-JP" sz="3600" dirty="0"/>
              <a:t>OT</a:t>
            </a:r>
            <a:r>
              <a:rPr kumimoji="1" lang="ja-JP" altLang="en-US" sz="3600" dirty="0" err="1"/>
              <a:t>、</a:t>
            </a:r>
            <a:r>
              <a:rPr kumimoji="1" lang="en-US" altLang="ja-JP" sz="3600" dirty="0"/>
              <a:t>IT</a:t>
            </a:r>
            <a:r>
              <a:rPr kumimoji="1" lang="ja-JP" altLang="en-US" sz="3600" dirty="0" err="1"/>
              <a:t>、</a:t>
            </a:r>
            <a:r>
              <a:rPr kumimoji="1" lang="ja-JP" altLang="en-US" sz="3600" dirty="0"/>
              <a:t>人の融合</a:t>
            </a:r>
          </a:p>
        </p:txBody>
      </p:sp>
      <p:pic>
        <p:nvPicPr>
          <p:cNvPr id="25" name="グラフィックス 24">
            <a:extLst>
              <a:ext uri="{FF2B5EF4-FFF2-40B4-BE49-F238E27FC236}">
                <a16:creationId xmlns="" xmlns:a16="http://schemas.microsoft.com/office/drawing/2014/main" id="{A16AC407-E00E-4BAA-8BDA-FAF6F4BA7E3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4603233" y="1456788"/>
            <a:ext cx="476250" cy="476250"/>
          </a:xfrm>
          <a:prstGeom prst="rect">
            <a:avLst/>
          </a:prstGeom>
        </p:spPr>
      </p:pic>
    </p:spTree>
    <p:extLst>
      <p:ext uri="{BB962C8B-B14F-4D97-AF65-F5344CB8AC3E}">
        <p14:creationId xmlns:p14="http://schemas.microsoft.com/office/powerpoint/2010/main" val="41706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708CEA3-3196-4C41-A9E8-937BB627BC02}"/>
              </a:ext>
            </a:extLst>
          </p:cNvPr>
          <p:cNvSpPr>
            <a:spLocks noGrp="1"/>
          </p:cNvSpPr>
          <p:nvPr>
            <p:ph type="title"/>
          </p:nvPr>
        </p:nvSpPr>
        <p:spPr/>
        <p:txBody>
          <a:bodyPr/>
          <a:lstStyle/>
          <a:p>
            <a:r>
              <a:rPr kumimoji="1" lang="ja-JP" altLang="en-US" sz="3600" dirty="0"/>
              <a:t>参考）</a:t>
            </a:r>
            <a:r>
              <a:rPr kumimoji="1" lang="en-US" altLang="ja-JP" sz="3600" dirty="0"/>
              <a:t>IoT</a:t>
            </a:r>
            <a:r>
              <a:rPr kumimoji="1" lang="ja-JP" altLang="en-US" sz="3600" dirty="0"/>
              <a:t>のデータと業務・その他のデータ融合</a:t>
            </a:r>
          </a:p>
        </p:txBody>
      </p:sp>
      <p:sp>
        <p:nvSpPr>
          <p:cNvPr id="3" name="スライド番号プレースホルダー 2">
            <a:extLst>
              <a:ext uri="{FF2B5EF4-FFF2-40B4-BE49-F238E27FC236}">
                <a16:creationId xmlns="" xmlns:a16="http://schemas.microsoft.com/office/drawing/2014/main" id="{28CC552C-FDEB-477A-8336-5A8E6B858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1" lang="en-US" sz="1200" b="0" i="0" u="none" strike="noStrike" kern="1200" cap="none" spc="0" normalizeH="0" baseline="0" noProof="0" smtClean="0">
                <a:ln>
                  <a:noFill/>
                </a:ln>
                <a:solidFill>
                  <a:srgbClr val="505050"/>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en-US" sz="1200" b="0" i="0" u="none" strike="noStrike" kern="1200" cap="none" spc="0" normalizeH="0" baseline="0" noProof="0" dirty="0">
              <a:ln>
                <a:noFill/>
              </a:ln>
              <a:solidFill>
                <a:srgbClr val="505050"/>
              </a:solidFill>
              <a:effectLst/>
              <a:uLnTx/>
              <a:uFillTx/>
              <a:latin typeface="Segoe UI Light"/>
              <a:ea typeface="メイリオ"/>
              <a:cs typeface="+mn-cs"/>
            </a:endParaRPr>
          </a:p>
        </p:txBody>
      </p:sp>
      <p:sp>
        <p:nvSpPr>
          <p:cNvPr id="5" name="Oval 209">
            <a:extLst>
              <a:ext uri="{FF2B5EF4-FFF2-40B4-BE49-F238E27FC236}">
                <a16:creationId xmlns="" xmlns:a16="http://schemas.microsoft.com/office/drawing/2014/main" id="{30D4B216-41D9-4C6A-B520-F35CCD99ACF3}"/>
              </a:ext>
            </a:extLst>
          </p:cNvPr>
          <p:cNvSpPr>
            <a:spLocks noChangeAspect="1"/>
          </p:cNvSpPr>
          <p:nvPr/>
        </p:nvSpPr>
        <p:spPr bwMode="auto">
          <a:xfrm>
            <a:off x="1341871" y="914400"/>
            <a:ext cx="8993802" cy="5674180"/>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rgbClr val="002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2798" tIns="46399" rIns="46399" bIns="92798" numCol="1" spcCol="0" rtlCol="0" fromWordArt="0" anchor="b" anchorCtr="0" forceAA="0" compatLnSpc="1">
            <a:prstTxWarp prst="textNoShape">
              <a:avLst/>
            </a:prstTxWarp>
            <a:noAutofit/>
          </a:bodyPr>
          <a:lstStyle/>
          <a:p>
            <a:pPr marL="0" marR="0" lvl="0" indent="0" algn="ctr" defTabSz="927556" rtl="0" eaLnBrk="1" fontAlgn="base" latinLnBrk="0" hangingPunct="1">
              <a:lnSpc>
                <a:spcPct val="100000"/>
              </a:lnSpc>
              <a:spcBef>
                <a:spcPct val="0"/>
              </a:spcBef>
              <a:spcAft>
                <a:spcPct val="0"/>
              </a:spcAft>
              <a:buClrTx/>
              <a:buSzTx/>
              <a:buFontTx/>
              <a:buNone/>
              <a:tabLst/>
              <a:defRPr/>
            </a:pPr>
            <a:r>
              <a:rPr kumimoji="0" lang="en-US" altLang="ja-JP"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 </a:t>
            </a:r>
            <a:r>
              <a:rPr kumimoji="0" lang="en-US" altLang="ja-JP"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Azure</a:t>
            </a:r>
            <a:endParaRPr kumimoji="0" lang="en-US"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endParaRPr>
          </a:p>
        </p:txBody>
      </p:sp>
      <p:pic>
        <p:nvPicPr>
          <p:cNvPr id="6" name="Picture 1">
            <a:extLst>
              <a:ext uri="{FF2B5EF4-FFF2-40B4-BE49-F238E27FC236}">
                <a16:creationId xmlns="" xmlns:a16="http://schemas.microsoft.com/office/drawing/2014/main" id="{30F313A7-3FCD-48D0-BE7D-288EE24EE4F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0849" y="4375609"/>
            <a:ext cx="764820" cy="817115"/>
          </a:xfrm>
          <a:prstGeom prst="rect">
            <a:avLst/>
          </a:prstGeom>
        </p:spPr>
      </p:pic>
      <p:pic>
        <p:nvPicPr>
          <p:cNvPr id="8" name="図 7">
            <a:extLst>
              <a:ext uri="{FF2B5EF4-FFF2-40B4-BE49-F238E27FC236}">
                <a16:creationId xmlns="" xmlns:a16="http://schemas.microsoft.com/office/drawing/2014/main" id="{BD5D0FD9-2E8F-4FF2-819C-B09687C071B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46994" y="3970508"/>
            <a:ext cx="780290" cy="780290"/>
          </a:xfrm>
          <a:prstGeom prst="rect">
            <a:avLst/>
          </a:prstGeom>
        </p:spPr>
      </p:pic>
      <p:pic>
        <p:nvPicPr>
          <p:cNvPr id="10" name="グラフィックス 9">
            <a:extLst>
              <a:ext uri="{FF2B5EF4-FFF2-40B4-BE49-F238E27FC236}">
                <a16:creationId xmlns="" xmlns:a16="http://schemas.microsoft.com/office/drawing/2014/main" id="{894E9079-D0E3-49CF-88A2-6BF09245F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746993" y="4752815"/>
            <a:ext cx="780289" cy="780289"/>
          </a:xfrm>
          <a:prstGeom prst="rect">
            <a:avLst/>
          </a:prstGeom>
        </p:spPr>
      </p:pic>
      <p:pic>
        <p:nvPicPr>
          <p:cNvPr id="12" name="図 11">
            <a:extLst>
              <a:ext uri="{FF2B5EF4-FFF2-40B4-BE49-F238E27FC236}">
                <a16:creationId xmlns="" xmlns:a16="http://schemas.microsoft.com/office/drawing/2014/main" id="{8459BEBF-363A-4489-8992-C7A3098A1FD0}"/>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79911" y="5538827"/>
            <a:ext cx="780290" cy="780290"/>
          </a:xfrm>
          <a:prstGeom prst="rect">
            <a:avLst/>
          </a:prstGeom>
        </p:spPr>
      </p:pic>
      <p:pic>
        <p:nvPicPr>
          <p:cNvPr id="14" name="図 13">
            <a:extLst>
              <a:ext uri="{FF2B5EF4-FFF2-40B4-BE49-F238E27FC236}">
                <a16:creationId xmlns="" xmlns:a16="http://schemas.microsoft.com/office/drawing/2014/main" id="{07B6CF84-1422-496D-B93D-2DF3F178361D}"/>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46992" y="3186512"/>
            <a:ext cx="780290" cy="780290"/>
          </a:xfrm>
          <a:prstGeom prst="rect">
            <a:avLst/>
          </a:prstGeom>
        </p:spPr>
      </p:pic>
      <p:sp>
        <p:nvSpPr>
          <p:cNvPr id="15" name="左中かっこ 14">
            <a:extLst>
              <a:ext uri="{FF2B5EF4-FFF2-40B4-BE49-F238E27FC236}">
                <a16:creationId xmlns="" xmlns:a16="http://schemas.microsoft.com/office/drawing/2014/main" id="{08426353-D475-4D70-8303-470ED6B3E778}"/>
              </a:ext>
            </a:extLst>
          </p:cNvPr>
          <p:cNvSpPr/>
          <p:nvPr/>
        </p:nvSpPr>
        <p:spPr>
          <a:xfrm>
            <a:off x="2106691" y="3186512"/>
            <a:ext cx="360636" cy="313260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sp>
        <p:nvSpPr>
          <p:cNvPr id="16" name="右中かっこ 15">
            <a:extLst>
              <a:ext uri="{FF2B5EF4-FFF2-40B4-BE49-F238E27FC236}">
                <a16:creationId xmlns="" xmlns:a16="http://schemas.microsoft.com/office/drawing/2014/main" id="{5A75E941-4BA1-4B22-8EAF-BD888E98B0AA}"/>
              </a:ext>
            </a:extLst>
          </p:cNvPr>
          <p:cNvSpPr/>
          <p:nvPr/>
        </p:nvSpPr>
        <p:spPr>
          <a:xfrm>
            <a:off x="3890833" y="3184496"/>
            <a:ext cx="229068" cy="313260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pic>
        <p:nvPicPr>
          <p:cNvPr id="18" name="図 17">
            <a:extLst>
              <a:ext uri="{FF2B5EF4-FFF2-40B4-BE49-F238E27FC236}">
                <a16:creationId xmlns="" xmlns:a16="http://schemas.microsoft.com/office/drawing/2014/main" id="{2A7BB9A9-191A-41F9-A338-C87A768FF2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6099" y="3492180"/>
            <a:ext cx="780290" cy="780290"/>
          </a:xfrm>
          <a:prstGeom prst="rect">
            <a:avLst/>
          </a:prstGeom>
        </p:spPr>
      </p:pic>
      <p:pic>
        <p:nvPicPr>
          <p:cNvPr id="20" name="図 19">
            <a:extLst>
              <a:ext uri="{FF2B5EF4-FFF2-40B4-BE49-F238E27FC236}">
                <a16:creationId xmlns="" xmlns:a16="http://schemas.microsoft.com/office/drawing/2014/main" id="{8C93BA5E-7DCF-41B3-B7D6-14AEB7B49670}"/>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41024" y="4375609"/>
            <a:ext cx="1270440" cy="1270440"/>
          </a:xfrm>
          <a:prstGeom prst="rect">
            <a:avLst/>
          </a:prstGeom>
        </p:spPr>
      </p:pic>
      <p:sp>
        <p:nvSpPr>
          <p:cNvPr id="21" name="テキスト ボックス 20">
            <a:extLst>
              <a:ext uri="{FF2B5EF4-FFF2-40B4-BE49-F238E27FC236}">
                <a16:creationId xmlns="" xmlns:a16="http://schemas.microsoft.com/office/drawing/2014/main" id="{59DAD32C-D320-46F2-A71F-33C1C216BC1D}"/>
              </a:ext>
            </a:extLst>
          </p:cNvPr>
          <p:cNvSpPr txBox="1"/>
          <p:nvPr/>
        </p:nvSpPr>
        <p:spPr>
          <a:xfrm>
            <a:off x="5576395" y="3264440"/>
            <a:ext cx="99969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Data</a:t>
            </a:r>
            <a:r>
              <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rPr>
              <a:t> </a:t>
            </a: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Factory</a:t>
            </a:r>
            <a:endPar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endParaRPr>
          </a:p>
        </p:txBody>
      </p:sp>
      <p:sp>
        <p:nvSpPr>
          <p:cNvPr id="22" name="テキスト ボックス 21">
            <a:extLst>
              <a:ext uri="{FF2B5EF4-FFF2-40B4-BE49-F238E27FC236}">
                <a16:creationId xmlns="" xmlns:a16="http://schemas.microsoft.com/office/drawing/2014/main" id="{28DBB3E6-E3E5-40CE-8394-23158711778F}"/>
              </a:ext>
            </a:extLst>
          </p:cNvPr>
          <p:cNvSpPr txBox="1"/>
          <p:nvPr/>
        </p:nvSpPr>
        <p:spPr>
          <a:xfrm>
            <a:off x="5576395" y="4375609"/>
            <a:ext cx="8915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Data</a:t>
            </a:r>
            <a:r>
              <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rPr>
              <a:t> </a:t>
            </a: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Bricks</a:t>
            </a:r>
            <a:endPar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endParaRPr>
          </a:p>
        </p:txBody>
      </p:sp>
      <p:pic>
        <p:nvPicPr>
          <p:cNvPr id="24" name="図 23">
            <a:extLst>
              <a:ext uri="{FF2B5EF4-FFF2-40B4-BE49-F238E27FC236}">
                <a16:creationId xmlns="" xmlns:a16="http://schemas.microsoft.com/office/drawing/2014/main" id="{B646FD28-772E-4359-9783-4AAEFEBAB02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35378" y="5186870"/>
            <a:ext cx="1573060" cy="879788"/>
          </a:xfrm>
          <a:prstGeom prst="rect">
            <a:avLst/>
          </a:prstGeom>
        </p:spPr>
      </p:pic>
      <p:pic>
        <p:nvPicPr>
          <p:cNvPr id="26" name="図 25">
            <a:extLst>
              <a:ext uri="{FF2B5EF4-FFF2-40B4-BE49-F238E27FC236}">
                <a16:creationId xmlns="" xmlns:a16="http://schemas.microsoft.com/office/drawing/2014/main" id="{C9164AA4-D9C4-491C-884F-86261FBD88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4105" y="5314315"/>
            <a:ext cx="848381" cy="442241"/>
          </a:xfrm>
          <a:prstGeom prst="rect">
            <a:avLst/>
          </a:prstGeom>
        </p:spPr>
      </p:pic>
      <p:pic>
        <p:nvPicPr>
          <p:cNvPr id="28" name="図 27">
            <a:extLst>
              <a:ext uri="{FF2B5EF4-FFF2-40B4-BE49-F238E27FC236}">
                <a16:creationId xmlns="" xmlns:a16="http://schemas.microsoft.com/office/drawing/2014/main" id="{9A892780-3C5C-42EE-8E04-DEFE4F2BEE4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59140" y="5257384"/>
            <a:ext cx="780290" cy="780290"/>
          </a:xfrm>
          <a:prstGeom prst="rect">
            <a:avLst/>
          </a:prstGeom>
        </p:spPr>
      </p:pic>
      <p:pic>
        <p:nvPicPr>
          <p:cNvPr id="29" name="グラフィックス 28">
            <a:extLst>
              <a:ext uri="{FF2B5EF4-FFF2-40B4-BE49-F238E27FC236}">
                <a16:creationId xmlns="" xmlns:a16="http://schemas.microsoft.com/office/drawing/2014/main" id="{692B94B3-7D49-4140-81FF-236F19A6B4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637214" y="1541185"/>
            <a:ext cx="780289" cy="780289"/>
          </a:xfrm>
          <a:prstGeom prst="rect">
            <a:avLst/>
          </a:prstGeom>
        </p:spPr>
      </p:pic>
      <p:pic>
        <p:nvPicPr>
          <p:cNvPr id="30" name="図 29">
            <a:extLst>
              <a:ext uri="{FF2B5EF4-FFF2-40B4-BE49-F238E27FC236}">
                <a16:creationId xmlns="" xmlns:a16="http://schemas.microsoft.com/office/drawing/2014/main" id="{1A0F562D-BD0D-43BC-BD2D-6EF75D76B19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6254" y="1589506"/>
            <a:ext cx="780290" cy="780290"/>
          </a:xfrm>
          <a:prstGeom prst="rect">
            <a:avLst/>
          </a:prstGeom>
        </p:spPr>
      </p:pic>
      <p:pic>
        <p:nvPicPr>
          <p:cNvPr id="31" name="図 30">
            <a:extLst>
              <a:ext uri="{FF2B5EF4-FFF2-40B4-BE49-F238E27FC236}">
                <a16:creationId xmlns="" xmlns:a16="http://schemas.microsoft.com/office/drawing/2014/main" id="{0C018C3D-B9AA-4AC8-9BC9-BE053D599126}"/>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60734" y="1529660"/>
            <a:ext cx="780290" cy="780290"/>
          </a:xfrm>
          <a:prstGeom prst="rect">
            <a:avLst/>
          </a:prstGeom>
        </p:spPr>
      </p:pic>
      <p:pic>
        <p:nvPicPr>
          <p:cNvPr id="32" name="図 31">
            <a:extLst>
              <a:ext uri="{FF2B5EF4-FFF2-40B4-BE49-F238E27FC236}">
                <a16:creationId xmlns="" xmlns:a16="http://schemas.microsoft.com/office/drawing/2014/main" id="{2DB5718E-F3E2-478D-9FEB-6218B30D61B0}"/>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39894" y="1541185"/>
            <a:ext cx="780290" cy="780290"/>
          </a:xfrm>
          <a:prstGeom prst="rect">
            <a:avLst/>
          </a:prstGeom>
        </p:spPr>
      </p:pic>
      <p:sp>
        <p:nvSpPr>
          <p:cNvPr id="33" name="四角形: 角を丸くする 32">
            <a:extLst>
              <a:ext uri="{FF2B5EF4-FFF2-40B4-BE49-F238E27FC236}">
                <a16:creationId xmlns="" xmlns:a16="http://schemas.microsoft.com/office/drawing/2014/main" id="{35A1844E-B333-4385-8253-2528209C8093}"/>
              </a:ext>
            </a:extLst>
          </p:cNvPr>
          <p:cNvSpPr/>
          <p:nvPr/>
        </p:nvSpPr>
        <p:spPr>
          <a:xfrm>
            <a:off x="4192438" y="1017539"/>
            <a:ext cx="6657691" cy="1481200"/>
          </a:xfrm>
          <a:prstGeom prst="round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業務・その他のデータ</a:t>
            </a:r>
          </a:p>
        </p:txBody>
      </p:sp>
      <p:sp>
        <p:nvSpPr>
          <p:cNvPr id="34" name="四角形: 角を丸くする 33">
            <a:extLst>
              <a:ext uri="{FF2B5EF4-FFF2-40B4-BE49-F238E27FC236}">
                <a16:creationId xmlns="" xmlns:a16="http://schemas.microsoft.com/office/drawing/2014/main" id="{E93D99F4-1109-4CC9-9154-ED5A16945545}"/>
              </a:ext>
            </a:extLst>
          </p:cNvPr>
          <p:cNvSpPr/>
          <p:nvPr/>
        </p:nvSpPr>
        <p:spPr>
          <a:xfrm>
            <a:off x="323309" y="2601878"/>
            <a:ext cx="4093947" cy="3986702"/>
          </a:xfrm>
          <a:prstGeom prst="roundRect">
            <a:avLst>
              <a:gd name="adj" fmla="val 12556"/>
            </a:avLst>
          </a:prstGeom>
          <a:noFill/>
          <a:ln w="381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Segoe UI Light"/>
                <a:ea typeface="メイリオ"/>
                <a:cs typeface="+mn-cs"/>
              </a:rPr>
              <a:t>IoT</a:t>
            </a: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のデータ</a:t>
            </a:r>
          </a:p>
        </p:txBody>
      </p:sp>
      <p:sp>
        <p:nvSpPr>
          <p:cNvPr id="35" name="矢印: ストライプ 34">
            <a:extLst>
              <a:ext uri="{FF2B5EF4-FFF2-40B4-BE49-F238E27FC236}">
                <a16:creationId xmlns="" xmlns:a16="http://schemas.microsoft.com/office/drawing/2014/main" id="{D23711AB-35F0-4E69-A099-8C1A2CF308CF}"/>
              </a:ext>
            </a:extLst>
          </p:cNvPr>
          <p:cNvSpPr/>
          <p:nvPr/>
        </p:nvSpPr>
        <p:spPr>
          <a:xfrm>
            <a:off x="4160055" y="4233792"/>
            <a:ext cx="978408" cy="484632"/>
          </a:xfrm>
          <a:prstGeom prst="stripedRight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
        <p:nvSpPr>
          <p:cNvPr id="36" name="矢印: ストライプ 35">
            <a:extLst>
              <a:ext uri="{FF2B5EF4-FFF2-40B4-BE49-F238E27FC236}">
                <a16:creationId xmlns="" xmlns:a16="http://schemas.microsoft.com/office/drawing/2014/main" id="{06A0AAF1-0B06-4360-BD09-FB269BE1A6D4}"/>
              </a:ext>
            </a:extLst>
          </p:cNvPr>
          <p:cNvSpPr/>
          <p:nvPr/>
        </p:nvSpPr>
        <p:spPr>
          <a:xfrm rot="5400000">
            <a:off x="5728066" y="2384413"/>
            <a:ext cx="978408" cy="484632"/>
          </a:xfrm>
          <a:prstGeom prst="stripedRight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pic>
        <p:nvPicPr>
          <p:cNvPr id="37" name="図 36">
            <a:extLst>
              <a:ext uri="{FF2B5EF4-FFF2-40B4-BE49-F238E27FC236}">
                <a16:creationId xmlns="" xmlns:a16="http://schemas.microsoft.com/office/drawing/2014/main" id="{9B829204-4C39-4900-94C4-31406D0228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142" y="4315235"/>
            <a:ext cx="780290" cy="780290"/>
          </a:xfrm>
          <a:prstGeom prst="rect">
            <a:avLst/>
          </a:prstGeom>
        </p:spPr>
      </p:pic>
      <p:pic>
        <p:nvPicPr>
          <p:cNvPr id="38" name="図 37">
            <a:extLst>
              <a:ext uri="{FF2B5EF4-FFF2-40B4-BE49-F238E27FC236}">
                <a16:creationId xmlns="" xmlns:a16="http://schemas.microsoft.com/office/drawing/2014/main" id="{2CC4ECA9-8203-4175-A0EF-256B2CA955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9140" y="3531239"/>
            <a:ext cx="780290" cy="780290"/>
          </a:xfrm>
          <a:prstGeom prst="rect">
            <a:avLst/>
          </a:prstGeom>
        </p:spPr>
      </p:pic>
      <p:sp>
        <p:nvSpPr>
          <p:cNvPr id="39" name="矢印: ストライプ 38">
            <a:extLst>
              <a:ext uri="{FF2B5EF4-FFF2-40B4-BE49-F238E27FC236}">
                <a16:creationId xmlns="" xmlns:a16="http://schemas.microsoft.com/office/drawing/2014/main" id="{348FDDB0-0412-4A4D-81E5-0991945F4059}"/>
              </a:ext>
            </a:extLst>
          </p:cNvPr>
          <p:cNvSpPr/>
          <p:nvPr/>
        </p:nvSpPr>
        <p:spPr>
          <a:xfrm>
            <a:off x="6897567" y="4410292"/>
            <a:ext cx="978408" cy="484632"/>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
        <p:nvSpPr>
          <p:cNvPr id="40" name="左中かっこ 39">
            <a:extLst>
              <a:ext uri="{FF2B5EF4-FFF2-40B4-BE49-F238E27FC236}">
                <a16:creationId xmlns="" xmlns:a16="http://schemas.microsoft.com/office/drawing/2014/main" id="{3DB58EC4-5F7D-4F2A-A9A3-426DFDEB4A2F}"/>
              </a:ext>
            </a:extLst>
          </p:cNvPr>
          <p:cNvSpPr/>
          <p:nvPr/>
        </p:nvSpPr>
        <p:spPr>
          <a:xfrm>
            <a:off x="8138118" y="3402939"/>
            <a:ext cx="360636" cy="254066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pic>
        <p:nvPicPr>
          <p:cNvPr id="42" name="図 41">
            <a:extLst>
              <a:ext uri="{FF2B5EF4-FFF2-40B4-BE49-F238E27FC236}">
                <a16:creationId xmlns="" xmlns:a16="http://schemas.microsoft.com/office/drawing/2014/main" id="{BCBA61CA-72F3-433A-8460-8F37D1A53C4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52079" y="1231204"/>
            <a:ext cx="1379904" cy="1101444"/>
          </a:xfrm>
          <a:prstGeom prst="rect">
            <a:avLst/>
          </a:prstGeom>
        </p:spPr>
      </p:pic>
      <p:pic>
        <p:nvPicPr>
          <p:cNvPr id="44" name="図 43">
            <a:extLst>
              <a:ext uri="{FF2B5EF4-FFF2-40B4-BE49-F238E27FC236}">
                <a16:creationId xmlns="" xmlns:a16="http://schemas.microsoft.com/office/drawing/2014/main" id="{792E8227-B2F5-4FA2-8A76-5267D3F7CAD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23833" y="1438655"/>
            <a:ext cx="780290" cy="780290"/>
          </a:xfrm>
          <a:prstGeom prst="rect">
            <a:avLst/>
          </a:prstGeom>
        </p:spPr>
      </p:pic>
      <p:sp>
        <p:nvSpPr>
          <p:cNvPr id="45" name="テキスト ボックス 44">
            <a:extLst>
              <a:ext uri="{FF2B5EF4-FFF2-40B4-BE49-F238E27FC236}">
                <a16:creationId xmlns="" xmlns:a16="http://schemas.microsoft.com/office/drawing/2014/main" id="{CA404921-B3EC-46EF-990E-8E60DE6FAD99}"/>
              </a:ext>
            </a:extLst>
          </p:cNvPr>
          <p:cNvSpPr txBox="1"/>
          <p:nvPr/>
        </p:nvSpPr>
        <p:spPr>
          <a:xfrm>
            <a:off x="9455381" y="4449194"/>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統合、整理された</a:t>
            </a:r>
            <a:endParaRPr kumimoji="1" lang="en-US" altLang="ja-JP" sz="1800" b="0" i="0" u="none" strike="noStrike" kern="1200" cap="none" spc="0" normalizeH="0" baseline="0" noProof="0" dirty="0">
              <a:ln>
                <a:noFill/>
              </a:ln>
              <a:solidFill>
                <a:prstClr val="black"/>
              </a:solidFill>
              <a:effectLst/>
              <a:uLnTx/>
              <a:uFillTx/>
              <a:latin typeface="Segoe UI Light"/>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ビッグデータ</a:t>
            </a:r>
          </a:p>
        </p:txBody>
      </p:sp>
      <p:pic>
        <p:nvPicPr>
          <p:cNvPr id="47" name="図 46">
            <a:extLst>
              <a:ext uri="{FF2B5EF4-FFF2-40B4-BE49-F238E27FC236}">
                <a16:creationId xmlns="" xmlns:a16="http://schemas.microsoft.com/office/drawing/2014/main" id="{D8AB5650-7B0C-4669-B28E-1063FA1C9E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7111" y="2301067"/>
            <a:ext cx="780290" cy="780290"/>
          </a:xfrm>
          <a:prstGeom prst="rect">
            <a:avLst/>
          </a:prstGeom>
        </p:spPr>
      </p:pic>
      <p:pic>
        <p:nvPicPr>
          <p:cNvPr id="49" name="グラフィックス 48">
            <a:extLst>
              <a:ext uri="{FF2B5EF4-FFF2-40B4-BE49-F238E27FC236}">
                <a16:creationId xmlns="" xmlns:a16="http://schemas.microsoft.com/office/drawing/2014/main" id="{EDD5AFB5-0235-4ED8-9F33-18563F7B5AD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3148358" y="2639361"/>
            <a:ext cx="644980" cy="644980"/>
          </a:xfrm>
          <a:prstGeom prst="rect">
            <a:avLst/>
          </a:prstGeom>
        </p:spPr>
      </p:pic>
      <p:pic>
        <p:nvPicPr>
          <p:cNvPr id="51" name="図 50">
            <a:extLst>
              <a:ext uri="{FF2B5EF4-FFF2-40B4-BE49-F238E27FC236}">
                <a16:creationId xmlns="" xmlns:a16="http://schemas.microsoft.com/office/drawing/2014/main" id="{ED5E5FD2-E4A7-4345-A410-8CA792B0CF1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93644" y="5308533"/>
            <a:ext cx="780290" cy="780290"/>
          </a:xfrm>
          <a:prstGeom prst="rect">
            <a:avLst/>
          </a:prstGeom>
        </p:spPr>
      </p:pic>
      <p:sp>
        <p:nvSpPr>
          <p:cNvPr id="52" name="矢印: ストライプ 51">
            <a:extLst>
              <a:ext uri="{FF2B5EF4-FFF2-40B4-BE49-F238E27FC236}">
                <a16:creationId xmlns="" xmlns:a16="http://schemas.microsoft.com/office/drawing/2014/main" id="{E873F076-2016-4FE7-8048-55B94CEF4629}"/>
              </a:ext>
            </a:extLst>
          </p:cNvPr>
          <p:cNvSpPr/>
          <p:nvPr/>
        </p:nvSpPr>
        <p:spPr>
          <a:xfrm>
            <a:off x="9482833" y="5382810"/>
            <a:ext cx="978408" cy="484632"/>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Tree>
    <p:extLst>
      <p:ext uri="{BB962C8B-B14F-4D97-AF65-F5344CB8AC3E}">
        <p14:creationId xmlns:p14="http://schemas.microsoft.com/office/powerpoint/2010/main" val="168617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71F4A91-650B-4575-93A7-BAC27C98EE84}"/>
              </a:ext>
            </a:extLst>
          </p:cNvPr>
          <p:cNvSpPr>
            <a:spLocks noGrp="1"/>
          </p:cNvSpPr>
          <p:nvPr>
            <p:ph type="title"/>
          </p:nvPr>
        </p:nvSpPr>
        <p:spPr/>
        <p:txBody>
          <a:bodyPr>
            <a:normAutofit/>
          </a:bodyPr>
          <a:lstStyle/>
          <a:p>
            <a:r>
              <a:rPr lang="en-US" altLang="ja-JP" sz="5400" dirty="0">
                <a:solidFill>
                  <a:srgbClr val="FFFFFF"/>
                </a:solidFill>
                <a:latin typeface="メイリオ"/>
              </a:rPr>
              <a:t>5.</a:t>
            </a:r>
            <a:r>
              <a:rPr lang="ja-JP" altLang="en-US" sz="5400" dirty="0">
                <a:solidFill>
                  <a:srgbClr val="FFFFFF"/>
                </a:solidFill>
                <a:latin typeface="メイリオ"/>
              </a:rPr>
              <a:t>リアルタイムデータ処理</a:t>
            </a:r>
          </a:p>
        </p:txBody>
      </p:sp>
      <p:sp>
        <p:nvSpPr>
          <p:cNvPr id="3" name="テキスト プレースホルダー 2">
            <a:extLst>
              <a:ext uri="{FF2B5EF4-FFF2-40B4-BE49-F238E27FC236}">
                <a16:creationId xmlns=""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554E04A1-29C5-4D9F-945F-A77E468326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84F5BE-853B-463E-BD2A-CF66A7E28F35}" type="slidenum">
              <a:rPr kumimoji="1" lang="ja-JP" altLang="en-US" sz="1200" b="0" i="0" u="none" strike="noStrike" kern="1200" cap="none" spc="0" normalizeH="0" baseline="0" noProof="0" smtClean="0">
                <a:ln>
                  <a:noFill/>
                </a:ln>
                <a:solidFill>
                  <a:prstClr val="black">
                    <a:tint val="75000"/>
                  </a:prstClr>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200" b="0" i="0" u="none" strike="noStrike" kern="1200" cap="none" spc="0" normalizeH="0" baseline="0" noProof="0">
              <a:ln>
                <a:noFill/>
              </a:ln>
              <a:solidFill>
                <a:prstClr val="black">
                  <a:tint val="75000"/>
                </a:prstClr>
              </a:solidFill>
              <a:effectLst/>
              <a:uLnTx/>
              <a:uFillTx/>
              <a:latin typeface="Segoe UI Light"/>
              <a:ea typeface="メイリオ"/>
              <a:cs typeface="+mn-cs"/>
            </a:endParaRPr>
          </a:p>
        </p:txBody>
      </p:sp>
    </p:spTree>
    <p:extLst>
      <p:ext uri="{BB962C8B-B14F-4D97-AF65-F5344CB8AC3E}">
        <p14:creationId xmlns:p14="http://schemas.microsoft.com/office/powerpoint/2010/main" val="16554497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09">
            <a:extLst>
              <a:ext uri="{FF2B5EF4-FFF2-40B4-BE49-F238E27FC236}">
                <a16:creationId xmlns="" xmlns:a16="http://schemas.microsoft.com/office/drawing/2014/main" id="{A6C54A15-DDDE-4132-AB8D-928BB2E7342E}"/>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30" name="Rectangle 36">
            <a:extLst>
              <a:ext uri="{FF2B5EF4-FFF2-40B4-BE49-F238E27FC236}">
                <a16:creationId xmlns="" xmlns:a16="http://schemas.microsoft.com/office/drawing/2014/main" id="{F8C9D6DA-DBE8-4CB5-8391-FBCE642FE89F}"/>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1" name="テキスト ボックス 30">
            <a:extLst>
              <a:ext uri="{FF2B5EF4-FFF2-40B4-BE49-F238E27FC236}">
                <a16:creationId xmlns="" xmlns:a16="http://schemas.microsoft.com/office/drawing/2014/main" id="{6C452111-CFAA-4130-BCC8-E1F611164E75}"/>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32" name="図 31">
            <a:extLst>
              <a:ext uri="{FF2B5EF4-FFF2-40B4-BE49-F238E27FC236}">
                <a16:creationId xmlns="" xmlns:a16="http://schemas.microsoft.com/office/drawing/2014/main" id="{A60F3F86-8146-40F8-B7B4-2B8A16AE7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183" y="4547456"/>
            <a:ext cx="786579" cy="786579"/>
          </a:xfrm>
          <a:prstGeom prst="rect">
            <a:avLst/>
          </a:prstGeom>
        </p:spPr>
      </p:pic>
      <p:pic>
        <p:nvPicPr>
          <p:cNvPr id="33" name="Picture 1">
            <a:extLst>
              <a:ext uri="{FF2B5EF4-FFF2-40B4-BE49-F238E27FC236}">
                <a16:creationId xmlns="" xmlns:a16="http://schemas.microsoft.com/office/drawing/2014/main" id="{0DC76BD1-A074-44B6-B1D5-9E20E16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34" name="直線矢印コネクタ 164">
            <a:extLst>
              <a:ext uri="{FF2B5EF4-FFF2-40B4-BE49-F238E27FC236}">
                <a16:creationId xmlns="" xmlns:a16="http://schemas.microsoft.com/office/drawing/2014/main" id="{C63549C2-6795-416D-8265-564818AF25E6}"/>
              </a:ext>
            </a:extLst>
          </p:cNvPr>
          <p:cNvCxnSpPr>
            <a:cxnSpLocks/>
            <a:stCxn id="33" idx="3"/>
            <a:endCxn id="32" idx="1"/>
          </p:cNvCxnSpPr>
          <p:nvPr/>
        </p:nvCxnSpPr>
        <p:spPr>
          <a:xfrm>
            <a:off x="5041814" y="4940746"/>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直線矢印コネクタ 164">
            <a:extLst>
              <a:ext uri="{FF2B5EF4-FFF2-40B4-BE49-F238E27FC236}">
                <a16:creationId xmlns="" xmlns:a16="http://schemas.microsoft.com/office/drawing/2014/main" id="{9F8DED75-8365-4F38-958A-BCA2FE7BD4D8}"/>
              </a:ext>
            </a:extLst>
          </p:cNvPr>
          <p:cNvCxnSpPr>
            <a:cxnSpLocks/>
            <a:endCxn id="33"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36" name="図 35">
            <a:extLst>
              <a:ext uri="{FF2B5EF4-FFF2-40B4-BE49-F238E27FC236}">
                <a16:creationId xmlns="" xmlns:a16="http://schemas.microsoft.com/office/drawing/2014/main" id="{D361C3EF-3AAC-462E-AC23-798DAE0B37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474" y="3335736"/>
            <a:ext cx="780290" cy="780290"/>
          </a:xfrm>
          <a:prstGeom prst="rect">
            <a:avLst/>
          </a:prstGeom>
        </p:spPr>
      </p:pic>
      <p:cxnSp>
        <p:nvCxnSpPr>
          <p:cNvPr id="37" name="直線矢印コネクタ 164">
            <a:extLst>
              <a:ext uri="{FF2B5EF4-FFF2-40B4-BE49-F238E27FC236}">
                <a16:creationId xmlns="" xmlns:a16="http://schemas.microsoft.com/office/drawing/2014/main" id="{5EA51A67-53AC-40E3-8384-3F1626580ED2}"/>
              </a:ext>
            </a:extLst>
          </p:cNvPr>
          <p:cNvCxnSpPr>
            <a:cxnSpLocks/>
            <a:stCxn id="32" idx="0"/>
            <a:endCxn id="36" idx="2"/>
          </p:cNvCxnSpPr>
          <p:nvPr/>
        </p:nvCxnSpPr>
        <p:spPr>
          <a:xfrm flipH="1" flipV="1">
            <a:off x="6072619" y="4116026"/>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テキスト ボックス 37">
            <a:extLst>
              <a:ext uri="{FF2B5EF4-FFF2-40B4-BE49-F238E27FC236}">
                <a16:creationId xmlns="" xmlns:a16="http://schemas.microsoft.com/office/drawing/2014/main" id="{44BE1C18-F368-4B69-8555-93463DFFFBEB}"/>
              </a:ext>
            </a:extLst>
          </p:cNvPr>
          <p:cNvSpPr txBox="1"/>
          <p:nvPr/>
        </p:nvSpPr>
        <p:spPr>
          <a:xfrm>
            <a:off x="5673902" y="5288758"/>
            <a:ext cx="1877437" cy="276999"/>
          </a:xfrm>
          <a:prstGeom prst="rect">
            <a:avLst/>
          </a:prstGeom>
          <a:noFill/>
        </p:spPr>
        <p:txBody>
          <a:bodyPr wrap="none" rtlCol="0">
            <a:spAutoFit/>
          </a:bodyPr>
          <a:lstStyle/>
          <a:p>
            <a:r>
              <a:rPr kumimoji="1" lang="ja-JP" altLang="en-US" sz="1200" dirty="0"/>
              <a:t>リアルタイムデータ分析</a:t>
            </a:r>
          </a:p>
        </p:txBody>
      </p:sp>
      <p:sp>
        <p:nvSpPr>
          <p:cNvPr id="39" name="テキスト ボックス 38">
            <a:extLst>
              <a:ext uri="{FF2B5EF4-FFF2-40B4-BE49-F238E27FC236}">
                <a16:creationId xmlns="" xmlns:a16="http://schemas.microsoft.com/office/drawing/2014/main" id="{53A9B578-DB7D-467F-962C-F0B83F42158D}"/>
              </a:ext>
            </a:extLst>
          </p:cNvPr>
          <p:cNvSpPr txBox="1"/>
          <p:nvPr/>
        </p:nvSpPr>
        <p:spPr>
          <a:xfrm>
            <a:off x="6111422" y="4177234"/>
            <a:ext cx="1723549" cy="276999"/>
          </a:xfrm>
          <a:prstGeom prst="rect">
            <a:avLst/>
          </a:prstGeom>
          <a:noFill/>
        </p:spPr>
        <p:txBody>
          <a:bodyPr wrap="none" rtlCol="0">
            <a:spAutoFit/>
          </a:bodyPr>
          <a:lstStyle/>
          <a:p>
            <a:r>
              <a:rPr kumimoji="1" lang="ja-JP" altLang="en-US" sz="1200"/>
              <a:t>条件合致イベント抽出</a:t>
            </a:r>
          </a:p>
        </p:txBody>
      </p:sp>
      <p:sp>
        <p:nvSpPr>
          <p:cNvPr id="40" name="テキスト ボックス 39">
            <a:extLst>
              <a:ext uri="{FF2B5EF4-FFF2-40B4-BE49-F238E27FC236}">
                <a16:creationId xmlns="" xmlns:a16="http://schemas.microsoft.com/office/drawing/2014/main" id="{9B0DF5BC-8A8D-44E3-9F80-8D73FDF4EEF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41" name="図 40" descr="屋外, 標識, 空, 停止 が含まれている画像&#10;&#10;自動的に生成された説明">
            <a:extLst>
              <a:ext uri="{FF2B5EF4-FFF2-40B4-BE49-F238E27FC236}">
                <a16:creationId xmlns="" xmlns:a16="http://schemas.microsoft.com/office/drawing/2014/main" id="{DBC80733-0E35-4C4C-8EC1-B4646F91F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42" name="直線矢印コネクタ 164">
            <a:extLst>
              <a:ext uri="{FF2B5EF4-FFF2-40B4-BE49-F238E27FC236}">
                <a16:creationId xmlns="" xmlns:a16="http://schemas.microsoft.com/office/drawing/2014/main" id="{46E35DF7-63A7-4B66-98F9-000C5D36DC85}"/>
              </a:ext>
            </a:extLst>
          </p:cNvPr>
          <p:cNvCxnSpPr>
            <a:cxnSpLocks/>
            <a:stCxn id="33" idx="2"/>
            <a:endCxn id="41"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 xmlns:a16="http://schemas.microsoft.com/office/drawing/2014/main" id="{2ACEB663-3882-4BC7-8FBF-72DF43508652}"/>
              </a:ext>
            </a:extLst>
          </p:cNvPr>
          <p:cNvSpPr>
            <a:spLocks noGrp="1"/>
          </p:cNvSpPr>
          <p:nvPr>
            <p:ph type="title"/>
          </p:nvPr>
        </p:nvSpPr>
        <p:spPr/>
        <p:txBody>
          <a:bodyPr/>
          <a:lstStyle/>
          <a:p>
            <a:r>
              <a:rPr kumimoji="1" lang="ja-JP" altLang="en-US" dirty="0"/>
              <a:t>リアルタイムデータ処理</a:t>
            </a:r>
          </a:p>
        </p:txBody>
      </p:sp>
      <p:sp>
        <p:nvSpPr>
          <p:cNvPr id="3" name="コンテンツ プレースホルダー 2">
            <a:extLst>
              <a:ext uri="{FF2B5EF4-FFF2-40B4-BE49-F238E27FC236}">
                <a16:creationId xmlns="" xmlns:a16="http://schemas.microsoft.com/office/drawing/2014/main" id="{17BA0371-2626-4FF0-A98A-6CEB2032E584}"/>
              </a:ext>
            </a:extLst>
          </p:cNvPr>
          <p:cNvSpPr>
            <a:spLocks noGrp="1"/>
          </p:cNvSpPr>
          <p:nvPr>
            <p:ph idx="1"/>
          </p:nvPr>
        </p:nvSpPr>
        <p:spPr>
          <a:xfrm>
            <a:off x="169200" y="1054800"/>
            <a:ext cx="11815200" cy="1695488"/>
          </a:xfrm>
        </p:spPr>
        <p:txBody>
          <a:bodyPr/>
          <a:lstStyle/>
          <a:p>
            <a:r>
              <a:rPr lang="en-US" altLang="ja-JP" dirty="0"/>
              <a:t>IoT</a:t>
            </a:r>
            <a:r>
              <a:rPr lang="ja-JP" altLang="en-US" dirty="0"/>
              <a:t> </a:t>
            </a:r>
            <a:r>
              <a:rPr lang="en-US" altLang="ja-JP" dirty="0"/>
              <a:t>Hub</a:t>
            </a:r>
            <a:r>
              <a:rPr lang="ja-JP" altLang="en-US" dirty="0"/>
              <a:t>にバックエンドのサービスをつなぐための口をつくる</a:t>
            </a:r>
            <a:endParaRPr lang="en-US" altLang="ja-JP" dirty="0"/>
          </a:p>
          <a:p>
            <a:r>
              <a:rPr lang="ja-JP" altLang="en-US" dirty="0"/>
              <a:t>リアルタイムデータ処理後のデータを受信する</a:t>
            </a:r>
            <a:r>
              <a:rPr lang="en-US" altLang="ja-JP" dirty="0"/>
              <a:t>Event</a:t>
            </a:r>
            <a:r>
              <a:rPr lang="ja-JP" altLang="en-US" dirty="0"/>
              <a:t> </a:t>
            </a:r>
            <a:r>
              <a:rPr lang="en-US" altLang="ja-JP" dirty="0"/>
              <a:t>Hub</a:t>
            </a:r>
            <a:r>
              <a:rPr lang="ja-JP" altLang="en-US" dirty="0"/>
              <a:t>を作成</a:t>
            </a:r>
            <a:endParaRPr lang="en-US" altLang="ja-JP" dirty="0"/>
          </a:p>
          <a:p>
            <a:r>
              <a:rPr lang="ja-JP" altLang="en-US" dirty="0"/>
              <a:t>リアルタイムデータ処理サービス</a:t>
            </a:r>
            <a:r>
              <a:rPr lang="en-US" altLang="ja-JP" dirty="0"/>
              <a:t>Stream</a:t>
            </a:r>
            <a:r>
              <a:rPr lang="ja-JP" altLang="en-US" dirty="0"/>
              <a:t> </a:t>
            </a:r>
            <a:r>
              <a:rPr lang="en-US" altLang="ja-JP" dirty="0"/>
              <a:t>Analytics</a:t>
            </a:r>
            <a:r>
              <a:rPr lang="ja-JP" altLang="en-US" dirty="0"/>
              <a:t>を作成する</a:t>
            </a:r>
            <a:endParaRPr lang="en-US" altLang="ja-JP" dirty="0"/>
          </a:p>
          <a:p>
            <a:endParaRPr kumimoji="1" lang="ja-JP" altLang="en-US" dirty="0"/>
          </a:p>
        </p:txBody>
      </p:sp>
      <p:sp>
        <p:nvSpPr>
          <p:cNvPr id="4" name="スライド番号プレースホルダー 3">
            <a:extLst>
              <a:ext uri="{FF2B5EF4-FFF2-40B4-BE49-F238E27FC236}">
                <a16:creationId xmlns="" xmlns:a16="http://schemas.microsoft.com/office/drawing/2014/main" id="{1BBACA09-41B5-4A16-8128-0FC494499556}"/>
              </a:ext>
            </a:extLst>
          </p:cNvPr>
          <p:cNvSpPr>
            <a:spLocks noGrp="1"/>
          </p:cNvSpPr>
          <p:nvPr>
            <p:ph type="sldNum" sz="quarter" idx="12"/>
          </p:nvPr>
        </p:nvSpPr>
        <p:spPr/>
        <p:txBody>
          <a:bodyPr/>
          <a:lstStyle/>
          <a:p>
            <a:fld id="{6F84F5BE-853B-463E-BD2A-CF66A7E28F35}" type="slidenum">
              <a:rPr kumimoji="1" lang="ja-JP" altLang="en-US" smtClean="0"/>
              <a:t>103</a:t>
            </a:fld>
            <a:endParaRPr kumimoji="1" lang="ja-JP" altLang="en-US"/>
          </a:p>
        </p:txBody>
      </p:sp>
    </p:spTree>
    <p:extLst>
      <p:ext uri="{BB962C8B-B14F-4D97-AF65-F5344CB8AC3E}">
        <p14:creationId xmlns:p14="http://schemas.microsoft.com/office/powerpoint/2010/main" val="250275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1+#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DBFC4DE-1FC9-4247-A86E-4ED71DEA6F86}"/>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への</a:t>
            </a:r>
            <a:r>
              <a:rPr kumimoji="1" lang="en-US" altLang="ja-JP" dirty="0"/>
              <a:t>Consumer</a:t>
            </a:r>
            <a:r>
              <a:rPr kumimoji="1" lang="ja-JP" altLang="en-US" dirty="0"/>
              <a:t> </a:t>
            </a:r>
            <a:r>
              <a:rPr kumimoji="1" lang="en-US" altLang="ja-JP" dirty="0"/>
              <a:t>Group</a:t>
            </a:r>
            <a:r>
              <a:rPr kumimoji="1" lang="ja-JP" altLang="en-US" dirty="0"/>
              <a:t>追加</a:t>
            </a:r>
          </a:p>
        </p:txBody>
      </p:sp>
      <p:sp>
        <p:nvSpPr>
          <p:cNvPr id="4" name="スライド番号プレースホルダー 3">
            <a:extLst>
              <a:ext uri="{FF2B5EF4-FFF2-40B4-BE49-F238E27FC236}">
                <a16:creationId xmlns="" xmlns:a16="http://schemas.microsoft.com/office/drawing/2014/main" id="{2EF1EEF1-017A-4182-ADA3-0B4975638CA0}"/>
              </a:ext>
            </a:extLst>
          </p:cNvPr>
          <p:cNvSpPr>
            <a:spLocks noGrp="1"/>
          </p:cNvSpPr>
          <p:nvPr>
            <p:ph type="sldNum" sz="quarter" idx="12"/>
          </p:nvPr>
        </p:nvSpPr>
        <p:spPr/>
        <p:txBody>
          <a:bodyPr/>
          <a:lstStyle/>
          <a:p>
            <a:fld id="{6F84F5BE-853B-463E-BD2A-CF66A7E28F35}" type="slidenum">
              <a:rPr kumimoji="1" lang="ja-JP" altLang="en-US" smtClean="0"/>
              <a:t>104</a:t>
            </a:fld>
            <a:endParaRPr kumimoji="1" lang="ja-JP" altLang="en-US"/>
          </a:p>
        </p:txBody>
      </p:sp>
      <p:pic>
        <p:nvPicPr>
          <p:cNvPr id="6" name="図 5">
            <a:extLst>
              <a:ext uri="{FF2B5EF4-FFF2-40B4-BE49-F238E27FC236}">
                <a16:creationId xmlns="" xmlns:a16="http://schemas.microsoft.com/office/drawing/2014/main" id="{33C1A624-5E8F-4657-AEB1-CC0619A878F2}"/>
              </a:ext>
            </a:extLst>
          </p:cNvPr>
          <p:cNvPicPr>
            <a:picLocks noChangeAspect="1"/>
          </p:cNvPicPr>
          <p:nvPr/>
        </p:nvPicPr>
        <p:blipFill>
          <a:blip r:embed="rId2"/>
          <a:stretch>
            <a:fillRect/>
          </a:stretch>
        </p:blipFill>
        <p:spPr>
          <a:xfrm>
            <a:off x="3576071" y="1671531"/>
            <a:ext cx="8408329" cy="4779762"/>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 xmlns:a16="http://schemas.microsoft.com/office/drawing/2014/main" id="{E4AF60DD-1A30-4508-8F96-1BB3ABAE9231}"/>
              </a:ext>
            </a:extLst>
          </p:cNvPr>
          <p:cNvSpPr txBox="1"/>
          <p:nvPr/>
        </p:nvSpPr>
        <p:spPr>
          <a:xfrm>
            <a:off x="1155549" y="914400"/>
            <a:ext cx="6147837" cy="369332"/>
          </a:xfrm>
          <a:prstGeom prst="rect">
            <a:avLst/>
          </a:prstGeom>
          <a:noFill/>
        </p:spPr>
        <p:txBody>
          <a:bodyPr wrap="none" rtlCol="0">
            <a:spAutoFit/>
          </a:bodyPr>
          <a:lstStyle/>
          <a:p>
            <a:r>
              <a:rPr kumimoji="1" lang="en-US" altLang="ja-JP" dirty="0"/>
              <a:t>※</a:t>
            </a:r>
            <a:r>
              <a:rPr kumimoji="1" lang="ja-JP" altLang="en-US" dirty="0"/>
              <a:t>本設定は、</a:t>
            </a:r>
            <a:r>
              <a:rPr kumimoji="1" lang="en-US" altLang="ja-JP" dirty="0"/>
              <a:t>F0</a:t>
            </a:r>
            <a:r>
              <a:rPr kumimoji="1" lang="ja-JP" altLang="en-US" dirty="0"/>
              <a:t>では利用できません。</a:t>
            </a:r>
            <a:r>
              <a:rPr kumimoji="1" lang="en-US" altLang="ja-JP" dirty="0"/>
              <a:t>S1</a:t>
            </a:r>
            <a:r>
              <a:rPr lang="ja-JP" altLang="en-US" dirty="0"/>
              <a:t>以上で可能です。</a:t>
            </a:r>
            <a:endParaRPr kumimoji="1" lang="ja-JP" altLang="en-US" dirty="0"/>
          </a:p>
        </p:txBody>
      </p:sp>
      <p:sp>
        <p:nvSpPr>
          <p:cNvPr id="8" name="四角形: 角を丸くする 7">
            <a:extLst>
              <a:ext uri="{FF2B5EF4-FFF2-40B4-BE49-F238E27FC236}">
                <a16:creationId xmlns="" xmlns:a16="http://schemas.microsoft.com/office/drawing/2014/main" id="{43DDACEC-FFCE-4288-9DD9-F00852FD3D2F}"/>
              </a:ext>
            </a:extLst>
          </p:cNvPr>
          <p:cNvSpPr/>
          <p:nvPr/>
        </p:nvSpPr>
        <p:spPr>
          <a:xfrm>
            <a:off x="3655119" y="5245021"/>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35A87087-4950-4988-A897-181479FAD7F2}"/>
              </a:ext>
            </a:extLst>
          </p:cNvPr>
          <p:cNvCxnSpPr>
            <a:cxnSpLocks/>
            <a:stCxn id="8" idx="3"/>
            <a:endCxn id="11" idx="1"/>
          </p:cNvCxnSpPr>
          <p:nvPr/>
        </p:nvCxnSpPr>
        <p:spPr>
          <a:xfrm>
            <a:off x="4916548" y="5422029"/>
            <a:ext cx="1146750" cy="2671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 xmlns:a16="http://schemas.microsoft.com/office/drawing/2014/main" id="{BFB8F72D-7F6F-4AB8-B0CC-0632FE544328}"/>
              </a:ext>
            </a:extLst>
          </p:cNvPr>
          <p:cNvSpPr txBox="1"/>
          <p:nvPr/>
        </p:nvSpPr>
        <p:spPr>
          <a:xfrm>
            <a:off x="0" y="1727519"/>
            <a:ext cx="3575018" cy="1323439"/>
          </a:xfrm>
          <a:prstGeom prst="rect">
            <a:avLst/>
          </a:prstGeom>
          <a:noFill/>
        </p:spPr>
        <p:txBody>
          <a:bodyPr wrap="none" rtlCol="0">
            <a:spAutoFit/>
          </a:bodyPr>
          <a:lstStyle/>
          <a:p>
            <a:pPr marL="342900" indent="-342900">
              <a:buAutoNum type="arabicPeriod"/>
            </a:pPr>
            <a:r>
              <a:rPr kumimoji="1" lang="en-US" altLang="ja-JP" sz="1600" dirty="0"/>
              <a:t>IoT</a:t>
            </a:r>
            <a:r>
              <a:rPr kumimoji="1" lang="ja-JP" altLang="en-US" sz="1600" dirty="0"/>
              <a:t> </a:t>
            </a:r>
            <a:r>
              <a:rPr kumimoji="1" lang="en-US" altLang="ja-JP" sz="1600" dirty="0"/>
              <a:t>Hub</a:t>
            </a:r>
            <a:r>
              <a:rPr lang="ja-JP" altLang="en-US" sz="1600" dirty="0"/>
              <a:t>の設定を開く</a:t>
            </a:r>
            <a:endParaRPr lang="en-US" altLang="ja-JP" sz="1600" dirty="0"/>
          </a:p>
          <a:p>
            <a:pPr marL="342900" indent="-342900">
              <a:buAutoNum type="arabicPeriod"/>
            </a:pPr>
            <a:r>
              <a:rPr kumimoji="1" lang="ja-JP" altLang="en-US" sz="1600" dirty="0"/>
              <a:t>“</a:t>
            </a:r>
            <a:r>
              <a:rPr kumimoji="1" lang="en-US" altLang="ja-JP" sz="1600" dirty="0"/>
              <a:t>Built-in</a:t>
            </a:r>
            <a:r>
              <a:rPr kumimoji="1" lang="ja-JP" altLang="en-US" sz="1600" dirty="0"/>
              <a:t> </a:t>
            </a:r>
            <a:r>
              <a:rPr kumimoji="1" lang="en-US" altLang="ja-JP" sz="1600" dirty="0"/>
              <a:t>endpoints</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CONSUMER</a:t>
            </a:r>
            <a:r>
              <a:rPr lang="ja-JP" altLang="en-US" sz="1600" dirty="0"/>
              <a:t> </a:t>
            </a:r>
            <a:r>
              <a:rPr lang="en-US" altLang="ja-JP" sz="1600" dirty="0"/>
              <a:t>GROUPS</a:t>
            </a:r>
            <a:r>
              <a:rPr lang="ja-JP" altLang="en-US" sz="1600" dirty="0"/>
              <a:t>”に</a:t>
            </a:r>
            <a:r>
              <a:rPr lang="en-US" altLang="ja-JP" sz="1600" dirty="0"/>
              <a:t>…</a:t>
            </a:r>
          </a:p>
          <a:p>
            <a:pPr marL="800100" lvl="1" indent="-342900">
              <a:buAutoNum type="arabicPeriod"/>
            </a:pPr>
            <a:r>
              <a:rPr kumimoji="1" lang="ja-JP" altLang="en-US" sz="1600" dirty="0"/>
              <a:t>“</a:t>
            </a:r>
            <a:r>
              <a:rPr kumimoji="1" lang="en-US" altLang="ja-JP" sz="1600" dirty="0" err="1"/>
              <a:t>sa</a:t>
            </a:r>
            <a:r>
              <a:rPr kumimoji="1" lang="ja-JP" altLang="en-US" sz="1600" dirty="0"/>
              <a:t>”</a:t>
            </a:r>
            <a:r>
              <a:rPr lang="ja-JP" altLang="en-US" sz="1600" dirty="0"/>
              <a:t>、“</a:t>
            </a:r>
            <a:r>
              <a:rPr lang="en-US" altLang="ja-JP" sz="1600" dirty="0" err="1"/>
              <a:t>tsi</a:t>
            </a:r>
            <a:r>
              <a:rPr lang="ja-JP" altLang="en-US" sz="1600" dirty="0"/>
              <a:t>”を入力</a:t>
            </a:r>
            <a:r>
              <a:rPr kumimoji="1" lang="ja-JP" altLang="en-US" sz="1600" dirty="0"/>
              <a:t>をクリック</a:t>
            </a:r>
            <a:endParaRPr kumimoji="1" lang="en-US" altLang="ja-JP" sz="1600" dirty="0"/>
          </a:p>
          <a:p>
            <a:pPr marL="800100" lvl="1" indent="-342900">
              <a:buAutoNum type="arabicPeriod"/>
            </a:pPr>
            <a:r>
              <a:rPr lang="ja-JP" altLang="en-US" sz="1600" dirty="0"/>
              <a:t>“</a:t>
            </a:r>
            <a:r>
              <a:rPr lang="en-US" altLang="ja-JP" sz="1600" dirty="0"/>
              <a:t>Save</a:t>
            </a:r>
            <a:r>
              <a:rPr lang="ja-JP" altLang="en-US" sz="1600" dirty="0"/>
              <a:t>”をクリック</a:t>
            </a:r>
            <a:endParaRPr kumimoji="1" lang="ja-JP" altLang="en-US" sz="1600" dirty="0"/>
          </a:p>
        </p:txBody>
      </p:sp>
      <p:sp>
        <p:nvSpPr>
          <p:cNvPr id="11" name="四角形: 角を丸くする 10">
            <a:extLst>
              <a:ext uri="{FF2B5EF4-FFF2-40B4-BE49-F238E27FC236}">
                <a16:creationId xmlns="" xmlns:a16="http://schemas.microsoft.com/office/drawing/2014/main" id="{F9D956A2-D179-4E3A-B4A8-CF524D2239FF}"/>
              </a:ext>
            </a:extLst>
          </p:cNvPr>
          <p:cNvSpPr/>
          <p:nvPr/>
        </p:nvSpPr>
        <p:spPr>
          <a:xfrm>
            <a:off x="6063298" y="5310901"/>
            <a:ext cx="2404427" cy="756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 xmlns:a16="http://schemas.microsoft.com/office/drawing/2014/main" id="{0FF28AA2-2A26-45CE-B3E7-223FD5953B01}"/>
              </a:ext>
            </a:extLst>
          </p:cNvPr>
          <p:cNvCxnSpPr>
            <a:cxnSpLocks/>
            <a:stCxn id="11" idx="3"/>
            <a:endCxn id="14" idx="2"/>
          </p:cNvCxnSpPr>
          <p:nvPr/>
        </p:nvCxnSpPr>
        <p:spPr>
          <a:xfrm flipH="1" flipV="1">
            <a:off x="5932012" y="2524125"/>
            <a:ext cx="2535713" cy="3165038"/>
          </a:xfrm>
          <a:prstGeom prst="bentConnector4">
            <a:avLst>
              <a:gd name="adj1" fmla="val -9015"/>
              <a:gd name="adj2" fmla="val 5597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6705556F-E601-4321-ADEA-A4BDD145E517}"/>
              </a:ext>
            </a:extLst>
          </p:cNvPr>
          <p:cNvSpPr/>
          <p:nvPr/>
        </p:nvSpPr>
        <p:spPr>
          <a:xfrm>
            <a:off x="5653723" y="2167299"/>
            <a:ext cx="556577" cy="35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87394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21E24A0-6D0E-4D3D-AF2D-51E8D033EC71}"/>
              </a:ext>
            </a:extLst>
          </p:cNvPr>
          <p:cNvSpPr>
            <a:spLocks noGrp="1"/>
          </p:cNvSpPr>
          <p:nvPr>
            <p:ph type="title"/>
          </p:nvPr>
        </p:nvSpPr>
        <p:spPr/>
        <p:txBody>
          <a:bodyPr/>
          <a:lstStyle/>
          <a:p>
            <a:r>
              <a:rPr kumimoji="1" lang="ja-JP" altLang="en-US" dirty="0"/>
              <a:t>データ処理後の受信用</a:t>
            </a:r>
            <a:r>
              <a:rPr kumimoji="1" lang="en-US" altLang="ja-JP" dirty="0"/>
              <a:t>Event</a:t>
            </a:r>
            <a:r>
              <a:rPr kumimoji="1" lang="ja-JP" altLang="en-US" dirty="0"/>
              <a:t> </a:t>
            </a:r>
            <a:r>
              <a:rPr kumimoji="1" lang="en-US" altLang="ja-JP" dirty="0"/>
              <a:t>Hub</a:t>
            </a:r>
            <a:r>
              <a:rPr kumimoji="1" lang="ja-JP" altLang="en-US" dirty="0"/>
              <a:t>を作成</a:t>
            </a:r>
          </a:p>
        </p:txBody>
      </p:sp>
      <p:sp>
        <p:nvSpPr>
          <p:cNvPr id="4" name="スライド番号プレースホルダー 3">
            <a:extLst>
              <a:ext uri="{FF2B5EF4-FFF2-40B4-BE49-F238E27FC236}">
                <a16:creationId xmlns="" xmlns:a16="http://schemas.microsoft.com/office/drawing/2014/main" id="{E67D19BF-7C27-4AF6-BE02-6206050E3E2B}"/>
              </a:ext>
            </a:extLst>
          </p:cNvPr>
          <p:cNvSpPr>
            <a:spLocks noGrp="1"/>
          </p:cNvSpPr>
          <p:nvPr>
            <p:ph type="sldNum" sz="quarter" idx="12"/>
          </p:nvPr>
        </p:nvSpPr>
        <p:spPr/>
        <p:txBody>
          <a:bodyPr/>
          <a:lstStyle/>
          <a:p>
            <a:fld id="{6F84F5BE-853B-463E-BD2A-CF66A7E28F35}" type="slidenum">
              <a:rPr kumimoji="1" lang="ja-JP" altLang="en-US" smtClean="0"/>
              <a:t>105</a:t>
            </a:fld>
            <a:endParaRPr kumimoji="1" lang="ja-JP" altLang="en-US"/>
          </a:p>
        </p:txBody>
      </p:sp>
      <p:pic>
        <p:nvPicPr>
          <p:cNvPr id="5" name="図 4">
            <a:extLst>
              <a:ext uri="{FF2B5EF4-FFF2-40B4-BE49-F238E27FC236}">
                <a16:creationId xmlns="" xmlns:a16="http://schemas.microsoft.com/office/drawing/2014/main" id="{D653EF95-A882-4D9F-B819-9065C5FB2112}"/>
              </a:ext>
            </a:extLst>
          </p:cNvPr>
          <p:cNvPicPr>
            <a:picLocks noChangeAspect="1"/>
          </p:cNvPicPr>
          <p:nvPr/>
        </p:nvPicPr>
        <p:blipFill>
          <a:blip r:embed="rId2"/>
          <a:stretch>
            <a:fillRect/>
          </a:stretch>
        </p:blipFill>
        <p:spPr>
          <a:xfrm>
            <a:off x="386240" y="3300643"/>
            <a:ext cx="5180296" cy="3190875"/>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E1285EB6-2A06-4006-B1CD-CAD22B2E8E38}"/>
              </a:ext>
            </a:extLst>
          </p:cNvPr>
          <p:cNvPicPr>
            <a:picLocks noChangeAspect="1"/>
          </p:cNvPicPr>
          <p:nvPr/>
        </p:nvPicPr>
        <p:blipFill>
          <a:blip r:embed="rId3"/>
          <a:stretch>
            <a:fillRect/>
          </a:stretch>
        </p:blipFill>
        <p:spPr>
          <a:xfrm>
            <a:off x="4036406" y="2015411"/>
            <a:ext cx="1845660" cy="373224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 xmlns:a16="http://schemas.microsoft.com/office/drawing/2014/main" id="{87AF16E9-8C1C-400C-871E-A4CD1D9A6997}"/>
              </a:ext>
            </a:extLst>
          </p:cNvPr>
          <p:cNvSpPr txBox="1"/>
          <p:nvPr/>
        </p:nvSpPr>
        <p:spPr>
          <a:xfrm>
            <a:off x="386240" y="1178212"/>
            <a:ext cx="4185761" cy="369332"/>
          </a:xfrm>
          <a:prstGeom prst="rect">
            <a:avLst/>
          </a:prstGeom>
          <a:noFill/>
        </p:spPr>
        <p:txBody>
          <a:bodyPr wrap="none" rtlCol="0">
            <a:spAutoFit/>
          </a:bodyPr>
          <a:lstStyle/>
          <a:p>
            <a:r>
              <a:rPr kumimoji="1" lang="ja-JP" altLang="en-US" dirty="0"/>
              <a:t>先ず、</a:t>
            </a:r>
            <a:r>
              <a:rPr kumimoji="1" lang="en-US" altLang="ja-JP" dirty="0"/>
              <a:t>Event</a:t>
            </a:r>
            <a:r>
              <a:rPr kumimoji="1" lang="ja-JP" altLang="en-US" dirty="0"/>
              <a:t> </a:t>
            </a:r>
            <a:r>
              <a:rPr kumimoji="1" lang="en-US" altLang="ja-JP" dirty="0"/>
              <a:t>Hub</a:t>
            </a:r>
            <a:r>
              <a:rPr kumimoji="1" lang="ja-JP" altLang="en-US" dirty="0"/>
              <a:t>の名前空間を作成する</a:t>
            </a:r>
          </a:p>
        </p:txBody>
      </p:sp>
      <p:sp>
        <p:nvSpPr>
          <p:cNvPr id="9" name="四角形: 角を丸くする 8">
            <a:extLst>
              <a:ext uri="{FF2B5EF4-FFF2-40B4-BE49-F238E27FC236}">
                <a16:creationId xmlns="" xmlns:a16="http://schemas.microsoft.com/office/drawing/2014/main" id="{BCB6AB54-BBB3-472B-8F41-844D2027855C}"/>
              </a:ext>
            </a:extLst>
          </p:cNvPr>
          <p:cNvSpPr/>
          <p:nvPr/>
        </p:nvSpPr>
        <p:spPr>
          <a:xfrm>
            <a:off x="286653" y="3687069"/>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 xmlns:a16="http://schemas.microsoft.com/office/drawing/2014/main" id="{E3DADD95-A9A0-4FDA-884A-5F3463A717F6}"/>
              </a:ext>
            </a:extLst>
          </p:cNvPr>
          <p:cNvCxnSpPr>
            <a:cxnSpLocks/>
            <a:stCxn id="9" idx="3"/>
            <a:endCxn id="12" idx="1"/>
          </p:cNvCxnSpPr>
          <p:nvPr/>
        </p:nvCxnSpPr>
        <p:spPr>
          <a:xfrm>
            <a:off x="1548082" y="3864077"/>
            <a:ext cx="368288" cy="35401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 xmlns:a16="http://schemas.microsoft.com/office/drawing/2014/main" id="{22D92BF1-51AA-4A2E-8081-270B09EC3EBB}"/>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Hubs</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2" name="四角形: 角を丸くする 11">
            <a:extLst>
              <a:ext uri="{FF2B5EF4-FFF2-40B4-BE49-F238E27FC236}">
                <a16:creationId xmlns="" xmlns:a16="http://schemas.microsoft.com/office/drawing/2014/main" id="{B81223DE-1006-4FF6-B235-50D764829120}"/>
              </a:ext>
            </a:extLst>
          </p:cNvPr>
          <p:cNvSpPr/>
          <p:nvPr/>
        </p:nvSpPr>
        <p:spPr>
          <a:xfrm>
            <a:off x="1916370" y="4041084"/>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8A1BB78F-433D-4DBA-8C48-9008E5BB52AE}"/>
              </a:ext>
            </a:extLst>
          </p:cNvPr>
          <p:cNvCxnSpPr>
            <a:cxnSpLocks/>
            <a:stCxn id="25" idx="3"/>
            <a:endCxn id="6" idx="1"/>
          </p:cNvCxnSpPr>
          <p:nvPr/>
        </p:nvCxnSpPr>
        <p:spPr>
          <a:xfrm flipV="1">
            <a:off x="3177799" y="3881534"/>
            <a:ext cx="858607" cy="144609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44B50ED6-95A8-4839-83C8-517FE58757C7}"/>
              </a:ext>
            </a:extLst>
          </p:cNvPr>
          <p:cNvSpPr/>
          <p:nvPr/>
        </p:nvSpPr>
        <p:spPr>
          <a:xfrm>
            <a:off x="4036406" y="5399832"/>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876DC1AF-A8E5-4343-BB51-4908BF3FAF07}"/>
              </a:ext>
            </a:extLst>
          </p:cNvPr>
          <p:cNvCxnSpPr>
            <a:cxnSpLocks/>
            <a:stCxn id="14" idx="3"/>
            <a:endCxn id="16" idx="1"/>
          </p:cNvCxnSpPr>
          <p:nvPr/>
        </p:nvCxnSpPr>
        <p:spPr>
          <a:xfrm flipV="1">
            <a:off x="4908604" y="3881533"/>
            <a:ext cx="1136768" cy="165186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 xmlns:a16="http://schemas.microsoft.com/office/drawing/2014/main" id="{75594CC7-6C42-4258-87EB-68809AAC9222}"/>
              </a:ext>
            </a:extLst>
          </p:cNvPr>
          <p:cNvPicPr>
            <a:picLocks noChangeAspect="1"/>
          </p:cNvPicPr>
          <p:nvPr/>
        </p:nvPicPr>
        <p:blipFill>
          <a:blip r:embed="rId4"/>
          <a:stretch>
            <a:fillRect/>
          </a:stretch>
        </p:blipFill>
        <p:spPr>
          <a:xfrm>
            <a:off x="6045372" y="1585195"/>
            <a:ext cx="2320464" cy="4592676"/>
          </a:xfrm>
          <a:prstGeom prst="rect">
            <a:avLst/>
          </a:prstGeom>
          <a:ln>
            <a:noFill/>
          </a:ln>
          <a:effectLst>
            <a:outerShdw blurRad="292100" dist="139700" dir="2700000" algn="tl" rotWithShape="0">
              <a:srgbClr val="333333">
                <a:alpha val="65000"/>
              </a:srgbClr>
            </a:outerShdw>
          </a:effectLst>
        </p:spPr>
      </p:pic>
      <p:sp>
        <p:nvSpPr>
          <p:cNvPr id="20" name="四角形: 角を丸くする 19">
            <a:extLst>
              <a:ext uri="{FF2B5EF4-FFF2-40B4-BE49-F238E27FC236}">
                <a16:creationId xmlns="" xmlns:a16="http://schemas.microsoft.com/office/drawing/2014/main" id="{1F52028B-1ED8-4019-BD86-954D0CDBE315}"/>
              </a:ext>
            </a:extLst>
          </p:cNvPr>
          <p:cNvSpPr/>
          <p:nvPr/>
        </p:nvSpPr>
        <p:spPr>
          <a:xfrm>
            <a:off x="6114823" y="2255671"/>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 xmlns:a16="http://schemas.microsoft.com/office/drawing/2014/main" id="{2A015883-2F3E-4243-8BB9-0F2FABB18685}"/>
              </a:ext>
            </a:extLst>
          </p:cNvPr>
          <p:cNvSpPr/>
          <p:nvPr/>
        </p:nvSpPr>
        <p:spPr>
          <a:xfrm>
            <a:off x="6114822" y="2816224"/>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 xmlns:a16="http://schemas.microsoft.com/office/drawing/2014/main" id="{13F34877-47F2-42E8-8CAE-A341CD86CA4A}"/>
              </a:ext>
            </a:extLst>
          </p:cNvPr>
          <p:cNvSpPr/>
          <p:nvPr/>
        </p:nvSpPr>
        <p:spPr>
          <a:xfrm>
            <a:off x="6114822" y="4281687"/>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 xmlns:a16="http://schemas.microsoft.com/office/drawing/2014/main" id="{93D3A133-8A44-438F-BBF3-90B44D274CDF}"/>
              </a:ext>
            </a:extLst>
          </p:cNvPr>
          <p:cNvSpPr/>
          <p:nvPr/>
        </p:nvSpPr>
        <p:spPr>
          <a:xfrm>
            <a:off x="6120589" y="4803937"/>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 xmlns:a16="http://schemas.microsoft.com/office/drawing/2014/main" id="{DD6DD7C7-1003-4201-83B1-880397D49718}"/>
              </a:ext>
            </a:extLst>
          </p:cNvPr>
          <p:cNvSpPr/>
          <p:nvPr/>
        </p:nvSpPr>
        <p:spPr>
          <a:xfrm>
            <a:off x="6096000" y="5809714"/>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 xmlns:a16="http://schemas.microsoft.com/office/drawing/2014/main" id="{967D939C-7FCC-4C5F-BAD3-7096A51ACFAA}"/>
              </a:ext>
            </a:extLst>
          </p:cNvPr>
          <p:cNvSpPr/>
          <p:nvPr/>
        </p:nvSpPr>
        <p:spPr>
          <a:xfrm>
            <a:off x="1916370" y="5150619"/>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コネクタ: カギ線 26">
            <a:extLst>
              <a:ext uri="{FF2B5EF4-FFF2-40B4-BE49-F238E27FC236}">
                <a16:creationId xmlns="" xmlns:a16="http://schemas.microsoft.com/office/drawing/2014/main" id="{E7532046-BC5F-4416-A024-F422EC5F72BD}"/>
              </a:ext>
            </a:extLst>
          </p:cNvPr>
          <p:cNvCxnSpPr>
            <a:cxnSpLocks/>
            <a:stCxn id="12" idx="2"/>
            <a:endCxn id="25" idx="1"/>
          </p:cNvCxnSpPr>
          <p:nvPr/>
        </p:nvCxnSpPr>
        <p:spPr>
          <a:xfrm rot="5400000">
            <a:off x="1765464" y="4546006"/>
            <a:ext cx="932528" cy="630715"/>
          </a:xfrm>
          <a:prstGeom prst="bentConnector4">
            <a:avLst>
              <a:gd name="adj1" fmla="val 40509"/>
              <a:gd name="adj2" fmla="val 13624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 xmlns:a16="http://schemas.microsoft.com/office/drawing/2014/main" id="{967C6E91-D52E-48C7-B461-3E34E4D6F2F1}"/>
              </a:ext>
            </a:extLst>
          </p:cNvPr>
          <p:cNvSpPr txBox="1"/>
          <p:nvPr/>
        </p:nvSpPr>
        <p:spPr>
          <a:xfrm>
            <a:off x="8436182" y="2087132"/>
            <a:ext cx="3858749" cy="1815882"/>
          </a:xfrm>
          <a:prstGeom prst="rect">
            <a:avLst/>
          </a:prstGeom>
          <a:noFill/>
        </p:spPr>
        <p:txBody>
          <a:bodyPr wrap="none" rtlCol="0">
            <a:spAutoFit/>
          </a:bodyPr>
          <a:lstStyle/>
          <a:p>
            <a:r>
              <a:rPr kumimoji="1" lang="en-US" altLang="ja-JP" sz="1600" dirty="0"/>
              <a:t>5.</a:t>
            </a:r>
            <a:r>
              <a:rPr kumimoji="1" lang="ja-JP" altLang="en-US" sz="1600" dirty="0"/>
              <a:t> “名前”に誰も使っていない文字列を</a:t>
            </a:r>
            <a:r>
              <a:rPr kumimoji="1" lang="en-US" altLang="ja-JP" sz="1600" dirty="0"/>
              <a:t/>
            </a:r>
            <a:br>
              <a:rPr kumimoji="1" lang="en-US" altLang="ja-JP" sz="1600" dirty="0"/>
            </a:br>
            <a:r>
              <a:rPr kumimoji="1" lang="ja-JP" altLang="en-US" sz="1600" dirty="0"/>
              <a:t>　入力</a:t>
            </a:r>
            <a:endParaRPr lang="en-US" altLang="ja-JP" sz="1600" dirty="0"/>
          </a:p>
          <a:p>
            <a:r>
              <a:rPr kumimoji="1" lang="en-US" altLang="ja-JP" sz="1600" dirty="0"/>
              <a:t>6.</a:t>
            </a:r>
            <a:r>
              <a:rPr kumimoji="1" lang="ja-JP" altLang="en-US" sz="1600" dirty="0"/>
              <a:t> “価格レベル”で“</a:t>
            </a:r>
            <a:r>
              <a:rPr kumimoji="1" lang="en-US" altLang="ja-JP" sz="1600" dirty="0"/>
              <a:t>Basic</a:t>
            </a:r>
            <a:r>
              <a:rPr kumimoji="1" lang="ja-JP" altLang="en-US" sz="1600" dirty="0"/>
              <a:t>”を選択</a:t>
            </a:r>
            <a:endParaRPr kumimoji="1" lang="en-US" altLang="ja-JP" sz="1600" dirty="0"/>
          </a:p>
          <a:p>
            <a:r>
              <a:rPr lang="en-US" altLang="ja-JP" sz="1600" dirty="0"/>
              <a:t>7.</a:t>
            </a:r>
            <a:r>
              <a:rPr lang="ja-JP" altLang="en-US" sz="1600" dirty="0"/>
              <a:t> “リソースグループ”を設定</a:t>
            </a:r>
            <a:endParaRPr lang="en-US" altLang="ja-JP" sz="1600" dirty="0"/>
          </a:p>
          <a:p>
            <a:r>
              <a:rPr kumimoji="1" lang="en-US" altLang="ja-JP" sz="1600" dirty="0"/>
              <a:t>8.</a:t>
            </a:r>
            <a:r>
              <a:rPr kumimoji="1" lang="ja-JP" altLang="en-US" sz="1600" dirty="0"/>
              <a:t> “場所”は、</a:t>
            </a:r>
            <a:r>
              <a:rPr kumimoji="1" lang="en-US" altLang="ja-JP" sz="1600" dirty="0"/>
              <a:t>IoT</a:t>
            </a:r>
            <a:r>
              <a:rPr kumimoji="1" lang="ja-JP" altLang="en-US" sz="1600" dirty="0"/>
              <a:t> </a:t>
            </a:r>
            <a:r>
              <a:rPr kumimoji="1" lang="en-US" altLang="ja-JP" sz="1600" dirty="0"/>
              <a:t>Hub</a:t>
            </a:r>
            <a:r>
              <a:rPr kumimoji="1" lang="ja-JP" altLang="en-US" sz="1600" dirty="0"/>
              <a:t>と同じ場所を選択</a:t>
            </a:r>
            <a:endParaRPr kumimoji="1" lang="en-US" altLang="ja-JP" sz="1600" dirty="0"/>
          </a:p>
          <a:p>
            <a:endParaRPr lang="en-US" altLang="ja-JP" sz="1600" dirty="0"/>
          </a:p>
          <a:p>
            <a:r>
              <a:rPr kumimoji="1" lang="ja-JP" altLang="en-US" sz="1600" dirty="0"/>
              <a:t>全部入力が終わったら“作成”をクリック</a:t>
            </a:r>
          </a:p>
        </p:txBody>
      </p:sp>
    </p:spTree>
    <p:extLst>
      <p:ext uri="{BB962C8B-B14F-4D97-AF65-F5344CB8AC3E}">
        <p14:creationId xmlns:p14="http://schemas.microsoft.com/office/powerpoint/2010/main" val="37309996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EF7DA42-5435-4807-9495-F2D11D80E907}"/>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の作成</a:t>
            </a:r>
          </a:p>
        </p:txBody>
      </p:sp>
      <p:sp>
        <p:nvSpPr>
          <p:cNvPr id="4" name="スライド番号プレースホルダー 3">
            <a:extLst>
              <a:ext uri="{FF2B5EF4-FFF2-40B4-BE49-F238E27FC236}">
                <a16:creationId xmlns="" xmlns:a16="http://schemas.microsoft.com/office/drawing/2014/main" id="{EE61F9CC-B18B-486E-A31A-A8119153B22B}"/>
              </a:ext>
            </a:extLst>
          </p:cNvPr>
          <p:cNvSpPr>
            <a:spLocks noGrp="1"/>
          </p:cNvSpPr>
          <p:nvPr>
            <p:ph type="sldNum" sz="quarter" idx="12"/>
          </p:nvPr>
        </p:nvSpPr>
        <p:spPr/>
        <p:txBody>
          <a:bodyPr/>
          <a:lstStyle/>
          <a:p>
            <a:fld id="{6F84F5BE-853B-463E-BD2A-CF66A7E28F35}" type="slidenum">
              <a:rPr kumimoji="1" lang="ja-JP" altLang="en-US" smtClean="0"/>
              <a:t>106</a:t>
            </a:fld>
            <a:endParaRPr kumimoji="1" lang="ja-JP" altLang="en-US"/>
          </a:p>
        </p:txBody>
      </p:sp>
      <p:pic>
        <p:nvPicPr>
          <p:cNvPr id="5" name="図 4">
            <a:extLst>
              <a:ext uri="{FF2B5EF4-FFF2-40B4-BE49-F238E27FC236}">
                <a16:creationId xmlns="" xmlns:a16="http://schemas.microsoft.com/office/drawing/2014/main" id="{43C2D867-FEB6-422D-BA2E-C7ABB423FAFD}"/>
              </a:ext>
            </a:extLst>
          </p:cNvPr>
          <p:cNvPicPr>
            <a:picLocks noChangeAspect="1"/>
          </p:cNvPicPr>
          <p:nvPr/>
        </p:nvPicPr>
        <p:blipFill>
          <a:blip r:embed="rId2"/>
          <a:stretch>
            <a:fillRect/>
          </a:stretch>
        </p:blipFill>
        <p:spPr>
          <a:xfrm>
            <a:off x="1546286" y="2099413"/>
            <a:ext cx="5336956" cy="416145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30BEB488-6752-4D3A-BC9F-058FBC4A92A1}"/>
              </a:ext>
            </a:extLst>
          </p:cNvPr>
          <p:cNvPicPr>
            <a:picLocks noChangeAspect="1"/>
          </p:cNvPicPr>
          <p:nvPr/>
        </p:nvPicPr>
        <p:blipFill>
          <a:blip r:embed="rId3"/>
          <a:stretch>
            <a:fillRect/>
          </a:stretch>
        </p:blipFill>
        <p:spPr>
          <a:xfrm>
            <a:off x="6609691" y="1493652"/>
            <a:ext cx="3908998" cy="3965358"/>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34F70E6A-BF86-4182-ABBF-E8A32B1BE96E}"/>
              </a:ext>
            </a:extLst>
          </p:cNvPr>
          <p:cNvSpPr/>
          <p:nvPr/>
        </p:nvSpPr>
        <p:spPr>
          <a:xfrm>
            <a:off x="3321699" y="2501324"/>
            <a:ext cx="95328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71CFB956-C3B2-47A8-ACA7-4DFE8EFF662F}"/>
              </a:ext>
            </a:extLst>
          </p:cNvPr>
          <p:cNvCxnSpPr>
            <a:cxnSpLocks/>
            <a:stCxn id="8" idx="3"/>
            <a:endCxn id="7" idx="1"/>
          </p:cNvCxnSpPr>
          <p:nvPr/>
        </p:nvCxnSpPr>
        <p:spPr>
          <a:xfrm>
            <a:off x="4274988" y="2678332"/>
            <a:ext cx="2334703" cy="79799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 xmlns:a16="http://schemas.microsoft.com/office/drawing/2014/main" id="{773BEA11-BC15-493B-ADDA-3E008DB47D8D}"/>
              </a:ext>
            </a:extLst>
          </p:cNvPr>
          <p:cNvSpPr txBox="1"/>
          <p:nvPr/>
        </p:nvSpPr>
        <p:spPr>
          <a:xfrm>
            <a:off x="395570" y="1091408"/>
            <a:ext cx="3179075" cy="830997"/>
          </a:xfrm>
          <a:prstGeom prst="rect">
            <a:avLst/>
          </a:prstGeom>
          <a:noFill/>
        </p:spPr>
        <p:txBody>
          <a:bodyPr wrap="none" rtlCol="0">
            <a:spAutoFit/>
          </a:bodyPr>
          <a:lstStyle/>
          <a:p>
            <a:pPr marL="342900" indent="-342900">
              <a:buAutoNum type="arabicPeriod"/>
            </a:pPr>
            <a:r>
              <a:rPr kumimoji="1" lang="ja-JP" altLang="en-US" sz="1600" dirty="0"/>
              <a:t>“＋イベントハブ”をクリック</a:t>
            </a:r>
            <a:endParaRPr lang="en-US" altLang="ja-JP" sz="1600" dirty="0"/>
          </a:p>
          <a:p>
            <a:pPr marL="342900" indent="-342900">
              <a:buAutoNum type="arabicPeriod"/>
            </a:pPr>
            <a:r>
              <a:rPr kumimoji="1" lang="ja-JP" altLang="en-US" sz="1600" dirty="0"/>
              <a:t>“名前”に</a:t>
            </a:r>
            <a:r>
              <a:rPr lang="ja-JP" altLang="en-US" sz="1600" dirty="0"/>
              <a:t>“</a:t>
            </a:r>
            <a:r>
              <a:rPr lang="en-US" altLang="ja-JP" sz="1600" dirty="0"/>
              <a:t>processed</a:t>
            </a:r>
            <a:r>
              <a:rPr lang="ja-JP" altLang="en-US" sz="1600" dirty="0"/>
              <a:t>”と入力</a:t>
            </a:r>
            <a:endParaRPr kumimoji="1" lang="en-US" altLang="ja-JP" sz="1600" dirty="0"/>
          </a:p>
          <a:p>
            <a:pPr marL="342900" indent="-342900">
              <a:buAutoNum type="arabicPeriod"/>
            </a:pPr>
            <a:r>
              <a:rPr lang="ja-JP" altLang="en-US" sz="1600" dirty="0"/>
              <a:t>“作成”を</a:t>
            </a:r>
            <a:r>
              <a:rPr kumimoji="1" lang="ja-JP" altLang="en-US" sz="1600" dirty="0"/>
              <a:t>クリック</a:t>
            </a:r>
          </a:p>
        </p:txBody>
      </p:sp>
      <p:sp>
        <p:nvSpPr>
          <p:cNvPr id="13" name="四角形: 角を丸くする 12">
            <a:extLst>
              <a:ext uri="{FF2B5EF4-FFF2-40B4-BE49-F238E27FC236}">
                <a16:creationId xmlns="" xmlns:a16="http://schemas.microsoft.com/office/drawing/2014/main" id="{12D718BC-095A-434B-8045-32C3B855F7FA}"/>
              </a:ext>
            </a:extLst>
          </p:cNvPr>
          <p:cNvSpPr/>
          <p:nvPr/>
        </p:nvSpPr>
        <p:spPr>
          <a:xfrm>
            <a:off x="6692336" y="1895563"/>
            <a:ext cx="972741" cy="4843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 xmlns:a16="http://schemas.microsoft.com/office/drawing/2014/main" id="{E9330E9F-93E9-4292-B99D-D44AFA963239}"/>
              </a:ext>
            </a:extLst>
          </p:cNvPr>
          <p:cNvSpPr/>
          <p:nvPr/>
        </p:nvSpPr>
        <p:spPr>
          <a:xfrm>
            <a:off x="6692336" y="5188422"/>
            <a:ext cx="702154" cy="2805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228362B0-119A-4E50-8C3A-510E16274F72}"/>
              </a:ext>
            </a:extLst>
          </p:cNvPr>
          <p:cNvCxnSpPr>
            <a:cxnSpLocks/>
            <a:stCxn id="13" idx="3"/>
            <a:endCxn id="14" idx="0"/>
          </p:cNvCxnSpPr>
          <p:nvPr/>
        </p:nvCxnSpPr>
        <p:spPr>
          <a:xfrm flipH="1">
            <a:off x="7043413" y="2137736"/>
            <a:ext cx="621664" cy="3050686"/>
          </a:xfrm>
          <a:prstGeom prst="bentConnector4">
            <a:avLst>
              <a:gd name="adj1" fmla="val -36772"/>
              <a:gd name="adj2" fmla="val 5396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4307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5F86056-28B5-48A1-8E85-0C5EF8ABF3C5}"/>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のアクセス権設定</a:t>
            </a:r>
          </a:p>
        </p:txBody>
      </p:sp>
      <p:sp>
        <p:nvSpPr>
          <p:cNvPr id="4" name="スライド番号プレースホルダー 3">
            <a:extLst>
              <a:ext uri="{FF2B5EF4-FFF2-40B4-BE49-F238E27FC236}">
                <a16:creationId xmlns="" xmlns:a16="http://schemas.microsoft.com/office/drawing/2014/main" id="{BFEF3CE9-0DF6-4166-92B9-FB28E364B568}"/>
              </a:ext>
            </a:extLst>
          </p:cNvPr>
          <p:cNvSpPr>
            <a:spLocks noGrp="1"/>
          </p:cNvSpPr>
          <p:nvPr>
            <p:ph type="sldNum" sz="quarter" idx="12"/>
          </p:nvPr>
        </p:nvSpPr>
        <p:spPr/>
        <p:txBody>
          <a:bodyPr/>
          <a:lstStyle/>
          <a:p>
            <a:fld id="{6F84F5BE-853B-463E-BD2A-CF66A7E28F35}" type="slidenum">
              <a:rPr kumimoji="1" lang="ja-JP" altLang="en-US" smtClean="0"/>
              <a:t>107</a:t>
            </a:fld>
            <a:endParaRPr kumimoji="1" lang="ja-JP" altLang="en-US"/>
          </a:p>
        </p:txBody>
      </p:sp>
      <p:pic>
        <p:nvPicPr>
          <p:cNvPr id="5" name="図 4">
            <a:extLst>
              <a:ext uri="{FF2B5EF4-FFF2-40B4-BE49-F238E27FC236}">
                <a16:creationId xmlns="" xmlns:a16="http://schemas.microsoft.com/office/drawing/2014/main" id="{EE87C412-476D-409F-A104-B669C4746AAD}"/>
              </a:ext>
            </a:extLst>
          </p:cNvPr>
          <p:cNvPicPr>
            <a:picLocks noChangeAspect="1"/>
          </p:cNvPicPr>
          <p:nvPr/>
        </p:nvPicPr>
        <p:blipFill>
          <a:blip r:embed="rId3"/>
          <a:stretch>
            <a:fillRect/>
          </a:stretch>
        </p:blipFill>
        <p:spPr>
          <a:xfrm>
            <a:off x="1409851" y="1892303"/>
            <a:ext cx="4779553" cy="3582955"/>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 xmlns:a16="http://schemas.microsoft.com/office/drawing/2014/main" id="{B3253A54-9A8C-41F0-BFC2-23D19B90AFC7}"/>
              </a:ext>
            </a:extLst>
          </p:cNvPr>
          <p:cNvSpPr txBox="1"/>
          <p:nvPr/>
        </p:nvSpPr>
        <p:spPr>
          <a:xfrm>
            <a:off x="3004154" y="3447896"/>
            <a:ext cx="3262432"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この画面の一番下にスクロール</a:t>
            </a:r>
            <a:endParaRPr kumimoji="1" lang="en-US" altLang="ja-JP" sz="1600" dirty="0"/>
          </a:p>
          <a:p>
            <a:r>
              <a:rPr lang="ja-JP" altLang="en-US" sz="1600" dirty="0"/>
              <a:t>作成された項目が追加されている</a:t>
            </a:r>
            <a:endParaRPr lang="en-US" altLang="ja-JP" sz="1600" dirty="0"/>
          </a:p>
          <a:p>
            <a:r>
              <a:rPr kumimoji="1" lang="ja-JP" altLang="en-US" sz="1600" dirty="0"/>
              <a:t>“</a:t>
            </a:r>
            <a:r>
              <a:rPr kumimoji="1" lang="en-US" altLang="ja-JP" sz="1600" dirty="0"/>
              <a:t>processed</a:t>
            </a:r>
            <a:r>
              <a:rPr kumimoji="1" lang="ja-JP" altLang="en-US" sz="1600" dirty="0"/>
              <a:t>”をクリック</a:t>
            </a:r>
          </a:p>
        </p:txBody>
      </p:sp>
      <p:sp>
        <p:nvSpPr>
          <p:cNvPr id="7" name="四角形: 角を丸くする 6">
            <a:extLst>
              <a:ext uri="{FF2B5EF4-FFF2-40B4-BE49-F238E27FC236}">
                <a16:creationId xmlns="" xmlns:a16="http://schemas.microsoft.com/office/drawing/2014/main" id="{6DC8E838-86C6-4D51-82DE-5A8C8BE37318}"/>
              </a:ext>
            </a:extLst>
          </p:cNvPr>
          <p:cNvSpPr/>
          <p:nvPr/>
        </p:nvSpPr>
        <p:spPr>
          <a:xfrm>
            <a:off x="1315618" y="2472889"/>
            <a:ext cx="653141"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2CC1B4BB-9925-430A-8A8C-5A337DD07521}"/>
              </a:ext>
            </a:extLst>
          </p:cNvPr>
          <p:cNvCxnSpPr>
            <a:cxnSpLocks/>
            <a:stCxn id="7" idx="3"/>
            <a:endCxn id="10" idx="1"/>
          </p:cNvCxnSpPr>
          <p:nvPr/>
        </p:nvCxnSpPr>
        <p:spPr>
          <a:xfrm>
            <a:off x="1968759" y="2644462"/>
            <a:ext cx="990854" cy="269758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 xmlns:a16="http://schemas.microsoft.com/office/drawing/2014/main" id="{031E0257-F7FB-4CC2-806D-4F28D7DF6C14}"/>
              </a:ext>
            </a:extLst>
          </p:cNvPr>
          <p:cNvSpPr/>
          <p:nvPr/>
        </p:nvSpPr>
        <p:spPr>
          <a:xfrm>
            <a:off x="2959613" y="5170470"/>
            <a:ext cx="653141"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 xmlns:a16="http://schemas.microsoft.com/office/drawing/2014/main" id="{CD796F15-DE23-40A0-BA2B-C01056473019}"/>
              </a:ext>
            </a:extLst>
          </p:cNvPr>
          <p:cNvPicPr>
            <a:picLocks noChangeAspect="1"/>
          </p:cNvPicPr>
          <p:nvPr/>
        </p:nvPicPr>
        <p:blipFill>
          <a:blip r:embed="rId4"/>
          <a:stretch>
            <a:fillRect/>
          </a:stretch>
        </p:blipFill>
        <p:spPr>
          <a:xfrm>
            <a:off x="6926329" y="1892303"/>
            <a:ext cx="3039942" cy="3582955"/>
          </a:xfrm>
          <a:prstGeom prst="rect">
            <a:avLst/>
          </a:prstGeom>
          <a:ln>
            <a:noFill/>
          </a:ln>
          <a:effectLst>
            <a:outerShdw blurRad="292100" dist="139700" dir="2700000" algn="tl" rotWithShape="0">
              <a:srgbClr val="333333">
                <a:alpha val="65000"/>
              </a:srgbClr>
            </a:outerShdw>
          </a:effectLst>
        </p:spPr>
      </p:pic>
      <p:cxnSp>
        <p:nvCxnSpPr>
          <p:cNvPr id="13" name="コネクタ: カギ線 12">
            <a:extLst>
              <a:ext uri="{FF2B5EF4-FFF2-40B4-BE49-F238E27FC236}">
                <a16:creationId xmlns="" xmlns:a16="http://schemas.microsoft.com/office/drawing/2014/main" id="{66DFB8BB-6DBD-4685-8C54-B7AE3DAAA060}"/>
              </a:ext>
            </a:extLst>
          </p:cNvPr>
          <p:cNvCxnSpPr>
            <a:cxnSpLocks/>
            <a:stCxn id="10" idx="3"/>
            <a:endCxn id="12" idx="2"/>
          </p:cNvCxnSpPr>
          <p:nvPr/>
        </p:nvCxnSpPr>
        <p:spPr>
          <a:xfrm>
            <a:off x="3612754" y="5342043"/>
            <a:ext cx="4833546" cy="133215"/>
          </a:xfrm>
          <a:prstGeom prst="bentConnector4">
            <a:avLst>
              <a:gd name="adj1" fmla="val 34277"/>
              <a:gd name="adj2" fmla="val 2716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 xmlns:a16="http://schemas.microsoft.com/office/drawing/2014/main" id="{ECEB3D50-3A7B-4B67-B206-DC91F83C789B}"/>
              </a:ext>
            </a:extLst>
          </p:cNvPr>
          <p:cNvSpPr/>
          <p:nvPr/>
        </p:nvSpPr>
        <p:spPr>
          <a:xfrm>
            <a:off x="6958665" y="3773999"/>
            <a:ext cx="1272553"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251253C5-A875-417A-9594-94410E5E9C9B}"/>
              </a:ext>
            </a:extLst>
          </p:cNvPr>
          <p:cNvSpPr txBox="1"/>
          <p:nvPr/>
        </p:nvSpPr>
        <p:spPr>
          <a:xfrm>
            <a:off x="3023118" y="1408922"/>
            <a:ext cx="5570756" cy="369332"/>
          </a:xfrm>
          <a:prstGeom prst="rect">
            <a:avLst/>
          </a:prstGeom>
          <a:noFill/>
        </p:spPr>
        <p:txBody>
          <a:bodyPr wrap="none" rtlCol="0">
            <a:spAutoFit/>
          </a:bodyPr>
          <a:lstStyle/>
          <a:p>
            <a:r>
              <a:rPr kumimoji="1" lang="en-US" altLang="ja-JP" dirty="0"/>
              <a:t>※</a:t>
            </a:r>
            <a:r>
              <a:rPr kumimoji="1" lang="ja-JP" altLang="en-US" dirty="0"/>
              <a:t>名前空間と、</a:t>
            </a:r>
            <a:r>
              <a:rPr kumimoji="1" lang="en-US" altLang="ja-JP" dirty="0"/>
              <a:t>Event</a:t>
            </a:r>
            <a:r>
              <a:rPr kumimoji="1" lang="ja-JP" altLang="en-US" dirty="0"/>
              <a:t> </a:t>
            </a:r>
            <a:r>
              <a:rPr kumimoji="1" lang="en-US" altLang="ja-JP" dirty="0"/>
              <a:t>Hub</a:t>
            </a:r>
            <a:r>
              <a:rPr lang="ja-JP" altLang="en-US" dirty="0"/>
              <a:t>に同じ項目があるので注意</a:t>
            </a:r>
            <a:endParaRPr kumimoji="1" lang="ja-JP" altLang="en-US" dirty="0"/>
          </a:p>
        </p:txBody>
      </p:sp>
    </p:spTree>
    <p:extLst>
      <p:ext uri="{BB962C8B-B14F-4D97-AF65-F5344CB8AC3E}">
        <p14:creationId xmlns:p14="http://schemas.microsoft.com/office/powerpoint/2010/main" val="165844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ADBAFC0-ECD7-4795-95CE-9429A294AEFC}"/>
              </a:ext>
            </a:extLst>
          </p:cNvPr>
          <p:cNvSpPr>
            <a:spLocks noGrp="1"/>
          </p:cNvSpPr>
          <p:nvPr>
            <p:ph type="title"/>
          </p:nvPr>
        </p:nvSpPr>
        <p:spPr/>
        <p:txBody>
          <a:bodyPr/>
          <a:lstStyle/>
          <a:p>
            <a:r>
              <a:rPr kumimoji="1" lang="ja-JP" altLang="en-US" dirty="0"/>
              <a:t>送信と受信のアクセスロールを追加</a:t>
            </a:r>
          </a:p>
        </p:txBody>
      </p:sp>
      <p:sp>
        <p:nvSpPr>
          <p:cNvPr id="4" name="スライド番号プレースホルダー 3">
            <a:extLst>
              <a:ext uri="{FF2B5EF4-FFF2-40B4-BE49-F238E27FC236}">
                <a16:creationId xmlns="" xmlns:a16="http://schemas.microsoft.com/office/drawing/2014/main" id="{A1D588C2-CFBB-485E-80B8-4C78FA3951DF}"/>
              </a:ext>
            </a:extLst>
          </p:cNvPr>
          <p:cNvSpPr>
            <a:spLocks noGrp="1"/>
          </p:cNvSpPr>
          <p:nvPr>
            <p:ph type="sldNum" sz="quarter" idx="12"/>
          </p:nvPr>
        </p:nvSpPr>
        <p:spPr/>
        <p:txBody>
          <a:bodyPr/>
          <a:lstStyle/>
          <a:p>
            <a:fld id="{6F84F5BE-853B-463E-BD2A-CF66A7E28F35}" type="slidenum">
              <a:rPr kumimoji="1" lang="ja-JP" altLang="en-US" smtClean="0"/>
              <a:t>108</a:t>
            </a:fld>
            <a:endParaRPr kumimoji="1" lang="ja-JP" altLang="en-US"/>
          </a:p>
        </p:txBody>
      </p:sp>
      <p:pic>
        <p:nvPicPr>
          <p:cNvPr id="5" name="図 4">
            <a:extLst>
              <a:ext uri="{FF2B5EF4-FFF2-40B4-BE49-F238E27FC236}">
                <a16:creationId xmlns="" xmlns:a16="http://schemas.microsoft.com/office/drawing/2014/main" id="{0BBA2763-594D-45F5-AEDB-A320833B06E4}"/>
              </a:ext>
            </a:extLst>
          </p:cNvPr>
          <p:cNvPicPr>
            <a:picLocks noChangeAspect="1"/>
          </p:cNvPicPr>
          <p:nvPr/>
        </p:nvPicPr>
        <p:blipFill>
          <a:blip r:embed="rId2"/>
          <a:stretch>
            <a:fillRect/>
          </a:stretch>
        </p:blipFill>
        <p:spPr>
          <a:xfrm>
            <a:off x="366614" y="2493628"/>
            <a:ext cx="3878814" cy="27437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E1C7FADA-047C-47D9-B4FE-E2A6D78BB5B8}"/>
              </a:ext>
            </a:extLst>
          </p:cNvPr>
          <p:cNvPicPr>
            <a:picLocks noChangeAspect="1"/>
          </p:cNvPicPr>
          <p:nvPr/>
        </p:nvPicPr>
        <p:blipFill>
          <a:blip r:embed="rId3"/>
          <a:stretch>
            <a:fillRect/>
          </a:stretch>
        </p:blipFill>
        <p:spPr>
          <a:xfrm>
            <a:off x="5894712" y="1152329"/>
            <a:ext cx="2319338" cy="240982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4BF9C5BD-ECD6-446D-8D52-43C87E67F1D8}"/>
              </a:ext>
            </a:extLst>
          </p:cNvPr>
          <p:cNvPicPr>
            <a:picLocks noChangeAspect="1"/>
          </p:cNvPicPr>
          <p:nvPr/>
        </p:nvPicPr>
        <p:blipFill>
          <a:blip r:embed="rId4"/>
          <a:stretch>
            <a:fillRect/>
          </a:stretch>
        </p:blipFill>
        <p:spPr>
          <a:xfrm>
            <a:off x="5894712" y="4021493"/>
            <a:ext cx="2319338" cy="2464599"/>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CCDBCFC1-2CC6-4DCA-937A-C3B2C2EF4E20}"/>
              </a:ext>
            </a:extLst>
          </p:cNvPr>
          <p:cNvSpPr/>
          <p:nvPr/>
        </p:nvSpPr>
        <p:spPr>
          <a:xfrm>
            <a:off x="513184" y="4320350"/>
            <a:ext cx="1019755"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A39C5470-A3EE-4A45-9F49-2BFCF146A844}"/>
              </a:ext>
            </a:extLst>
          </p:cNvPr>
          <p:cNvCxnSpPr>
            <a:cxnSpLocks/>
            <a:stCxn id="8" idx="3"/>
            <a:endCxn id="10" idx="1"/>
          </p:cNvCxnSpPr>
          <p:nvPr/>
        </p:nvCxnSpPr>
        <p:spPr>
          <a:xfrm flipV="1">
            <a:off x="1532939" y="3143133"/>
            <a:ext cx="843060" cy="13487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 xmlns:a16="http://schemas.microsoft.com/office/drawing/2014/main" id="{34ECDEF9-680E-4693-BB75-C4BB4DAC017D}"/>
              </a:ext>
            </a:extLst>
          </p:cNvPr>
          <p:cNvSpPr/>
          <p:nvPr/>
        </p:nvSpPr>
        <p:spPr>
          <a:xfrm>
            <a:off x="2375999" y="2971560"/>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CE54DF97-DA2F-413E-8736-77B5025D4DF2}"/>
              </a:ext>
            </a:extLst>
          </p:cNvPr>
          <p:cNvCxnSpPr>
            <a:cxnSpLocks/>
            <a:stCxn id="10" idx="3"/>
            <a:endCxn id="6" idx="1"/>
          </p:cNvCxnSpPr>
          <p:nvPr/>
        </p:nvCxnSpPr>
        <p:spPr>
          <a:xfrm flipV="1">
            <a:off x="3022529" y="2357242"/>
            <a:ext cx="2872183" cy="7858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 xmlns:a16="http://schemas.microsoft.com/office/drawing/2014/main" id="{E3213F84-19E7-4A74-9B4D-7C1E372A8045}"/>
              </a:ext>
            </a:extLst>
          </p:cNvPr>
          <p:cNvCxnSpPr>
            <a:cxnSpLocks/>
            <a:stCxn id="10" idx="3"/>
            <a:endCxn id="7" idx="1"/>
          </p:cNvCxnSpPr>
          <p:nvPr/>
        </p:nvCxnSpPr>
        <p:spPr>
          <a:xfrm>
            <a:off x="3022529" y="3143133"/>
            <a:ext cx="2872183" cy="211066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 xmlns:a16="http://schemas.microsoft.com/office/drawing/2014/main" id="{6E53F4C2-1CF9-4DFC-B6E1-5A007576CF6E}"/>
              </a:ext>
            </a:extLst>
          </p:cNvPr>
          <p:cNvSpPr/>
          <p:nvPr/>
        </p:nvSpPr>
        <p:spPr>
          <a:xfrm>
            <a:off x="6058417" y="1706285"/>
            <a:ext cx="1689174" cy="4485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01E71950-7933-4387-B983-7B91F133F881}"/>
              </a:ext>
            </a:extLst>
          </p:cNvPr>
          <p:cNvSpPr/>
          <p:nvPr/>
        </p:nvSpPr>
        <p:spPr>
          <a:xfrm>
            <a:off x="6058417" y="2377462"/>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86F496BF-C786-4D2B-816A-39C76F7CE2F9}"/>
              </a:ext>
            </a:extLst>
          </p:cNvPr>
          <p:cNvSpPr/>
          <p:nvPr/>
        </p:nvSpPr>
        <p:spPr>
          <a:xfrm>
            <a:off x="6044241" y="3201264"/>
            <a:ext cx="74642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 xmlns:a16="http://schemas.microsoft.com/office/drawing/2014/main" id="{A625CD82-D61A-426F-BC0B-B04A144047F9}"/>
              </a:ext>
            </a:extLst>
          </p:cNvPr>
          <p:cNvSpPr/>
          <p:nvPr/>
        </p:nvSpPr>
        <p:spPr>
          <a:xfrm>
            <a:off x="6044241" y="4605010"/>
            <a:ext cx="1689174" cy="4485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 xmlns:a16="http://schemas.microsoft.com/office/drawing/2014/main" id="{EEEB1DE0-C6E0-4951-8C7E-7B7E9495628F}"/>
              </a:ext>
            </a:extLst>
          </p:cNvPr>
          <p:cNvSpPr/>
          <p:nvPr/>
        </p:nvSpPr>
        <p:spPr>
          <a:xfrm>
            <a:off x="6044241" y="5276187"/>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 xmlns:a16="http://schemas.microsoft.com/office/drawing/2014/main" id="{ED089936-9BA5-4FFD-A5B0-E4812A72E232}"/>
              </a:ext>
            </a:extLst>
          </p:cNvPr>
          <p:cNvSpPr/>
          <p:nvPr/>
        </p:nvSpPr>
        <p:spPr>
          <a:xfrm>
            <a:off x="6030065" y="6099989"/>
            <a:ext cx="74642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 xmlns:a16="http://schemas.microsoft.com/office/drawing/2014/main" id="{97883C0E-F995-4571-BD90-A1CC874A47F5}"/>
              </a:ext>
            </a:extLst>
          </p:cNvPr>
          <p:cNvSpPr txBox="1"/>
          <p:nvPr/>
        </p:nvSpPr>
        <p:spPr>
          <a:xfrm>
            <a:off x="4401879" y="1786270"/>
            <a:ext cx="877163" cy="369332"/>
          </a:xfrm>
          <a:prstGeom prst="rect">
            <a:avLst/>
          </a:prstGeom>
          <a:noFill/>
        </p:spPr>
        <p:txBody>
          <a:bodyPr wrap="none" rtlCol="0">
            <a:spAutoFit/>
          </a:bodyPr>
          <a:lstStyle/>
          <a:p>
            <a:r>
              <a:rPr lang="ja-JP" altLang="en-US" dirty="0"/>
              <a:t>送信用</a:t>
            </a:r>
            <a:endParaRPr kumimoji="1" lang="ja-JP" altLang="en-US" dirty="0"/>
          </a:p>
        </p:txBody>
      </p:sp>
      <p:sp>
        <p:nvSpPr>
          <p:cNvPr id="28" name="テキスト ボックス 27">
            <a:extLst>
              <a:ext uri="{FF2B5EF4-FFF2-40B4-BE49-F238E27FC236}">
                <a16:creationId xmlns="" xmlns:a16="http://schemas.microsoft.com/office/drawing/2014/main" id="{EFC849C5-3B18-414C-AB09-469082035CCC}"/>
              </a:ext>
            </a:extLst>
          </p:cNvPr>
          <p:cNvSpPr txBox="1"/>
          <p:nvPr/>
        </p:nvSpPr>
        <p:spPr>
          <a:xfrm>
            <a:off x="4502763" y="5401329"/>
            <a:ext cx="877163" cy="369332"/>
          </a:xfrm>
          <a:prstGeom prst="rect">
            <a:avLst/>
          </a:prstGeom>
          <a:noFill/>
        </p:spPr>
        <p:txBody>
          <a:bodyPr wrap="none" rtlCol="0">
            <a:spAutoFit/>
          </a:bodyPr>
          <a:lstStyle/>
          <a:p>
            <a:r>
              <a:rPr lang="ja-JP" altLang="en-US" dirty="0"/>
              <a:t>受信用</a:t>
            </a:r>
            <a:endParaRPr lang="en-US" altLang="ja-JP" dirty="0"/>
          </a:p>
        </p:txBody>
      </p:sp>
      <p:sp>
        <p:nvSpPr>
          <p:cNvPr id="29" name="テキスト ボックス 28">
            <a:extLst>
              <a:ext uri="{FF2B5EF4-FFF2-40B4-BE49-F238E27FC236}">
                <a16:creationId xmlns="" xmlns:a16="http://schemas.microsoft.com/office/drawing/2014/main" id="{B8DAE419-25B2-463B-9EAF-0AB5FE4D5F2D}"/>
              </a:ext>
            </a:extLst>
          </p:cNvPr>
          <p:cNvSpPr txBox="1"/>
          <p:nvPr/>
        </p:nvSpPr>
        <p:spPr>
          <a:xfrm>
            <a:off x="395570" y="1091408"/>
            <a:ext cx="3403496" cy="830997"/>
          </a:xfrm>
          <a:prstGeom prst="rect">
            <a:avLst/>
          </a:prstGeom>
          <a:noFill/>
        </p:spPr>
        <p:txBody>
          <a:bodyPr wrap="none" rtlCol="0">
            <a:spAutoFit/>
          </a:bodyPr>
          <a:lstStyle/>
          <a:p>
            <a:pPr marL="342900" indent="-342900">
              <a:buAutoNum type="arabicPeriod"/>
            </a:pPr>
            <a:r>
              <a:rPr kumimoji="1" lang="ja-JP" altLang="en-US" sz="1600" dirty="0"/>
              <a:t>“＋追加”をクリック</a:t>
            </a:r>
            <a:endParaRPr lang="en-US" altLang="ja-JP" sz="1600" dirty="0"/>
          </a:p>
          <a:p>
            <a:pPr marL="342900" indent="-342900">
              <a:buAutoNum type="arabicPeriod"/>
            </a:pPr>
            <a:r>
              <a:rPr lang="ja-JP" altLang="en-US" sz="1600" dirty="0"/>
              <a:t>送信用、受信用をそれぞれ追加</a:t>
            </a:r>
            <a:endParaRPr lang="en-US" altLang="ja-JP" sz="1600" dirty="0"/>
          </a:p>
          <a:p>
            <a:r>
              <a:rPr kumimoji="1" lang="ja-JP" altLang="en-US" sz="1600" dirty="0"/>
              <a:t>　　</a:t>
            </a:r>
            <a:r>
              <a:rPr kumimoji="1" lang="en-US" altLang="ja-JP" sz="1600" dirty="0"/>
              <a:t>※</a:t>
            </a:r>
            <a:r>
              <a:rPr kumimoji="1" lang="ja-JP" altLang="en-US" sz="1600" dirty="0"/>
              <a:t>右図を参照</a:t>
            </a:r>
          </a:p>
        </p:txBody>
      </p:sp>
      <p:sp>
        <p:nvSpPr>
          <p:cNvPr id="30" name="テキスト ボックス 29">
            <a:extLst>
              <a:ext uri="{FF2B5EF4-FFF2-40B4-BE49-F238E27FC236}">
                <a16:creationId xmlns="" xmlns:a16="http://schemas.microsoft.com/office/drawing/2014/main" id="{EEC6E345-9BAC-4A82-A028-53DB76AFE896}"/>
              </a:ext>
            </a:extLst>
          </p:cNvPr>
          <p:cNvSpPr txBox="1"/>
          <p:nvPr/>
        </p:nvSpPr>
        <p:spPr>
          <a:xfrm>
            <a:off x="8377755" y="1163742"/>
            <a:ext cx="3159839" cy="830997"/>
          </a:xfrm>
          <a:prstGeom prst="rect">
            <a:avLst/>
          </a:prstGeom>
          <a:noFill/>
        </p:spPr>
        <p:txBody>
          <a:bodyPr wrap="none" rtlCol="0">
            <a:spAutoFit/>
          </a:bodyPr>
          <a:lstStyle/>
          <a:p>
            <a:pPr marL="342900" indent="-342900">
              <a:buAutoNum type="arabicPeriod"/>
            </a:pPr>
            <a:r>
              <a:rPr kumimoji="1" lang="ja-JP" altLang="en-US" sz="1600" dirty="0"/>
              <a:t>“ポリシー名”に“</a:t>
            </a:r>
            <a:r>
              <a:rPr kumimoji="1" lang="en-US" altLang="ja-JP" sz="1600" dirty="0"/>
              <a:t>send</a:t>
            </a:r>
            <a:r>
              <a:rPr kumimoji="1" lang="ja-JP" altLang="en-US" sz="1600" dirty="0"/>
              <a:t>”と入力</a:t>
            </a:r>
            <a:endParaRPr lang="en-US" altLang="ja-JP" sz="1600" dirty="0"/>
          </a:p>
          <a:p>
            <a:pPr marL="342900" indent="-342900">
              <a:buAutoNum type="arabicPeriod"/>
            </a:pPr>
            <a:r>
              <a:rPr lang="ja-JP" altLang="en-US" sz="1600" dirty="0"/>
              <a:t>“送信”をチェック</a:t>
            </a:r>
            <a:endParaRPr lang="en-US" altLang="ja-JP" sz="1600" dirty="0"/>
          </a:p>
          <a:p>
            <a:pPr marL="342900" indent="-342900">
              <a:buAutoNum type="arabicPeriod"/>
            </a:pPr>
            <a:r>
              <a:rPr lang="ja-JP" altLang="en-US" sz="1600" dirty="0"/>
              <a:t>“作成”ボタンをクリック</a:t>
            </a:r>
            <a:endParaRPr lang="en-US" altLang="ja-JP" sz="1600" dirty="0"/>
          </a:p>
        </p:txBody>
      </p:sp>
      <p:sp>
        <p:nvSpPr>
          <p:cNvPr id="31" name="テキスト ボックス 30">
            <a:extLst>
              <a:ext uri="{FF2B5EF4-FFF2-40B4-BE49-F238E27FC236}">
                <a16:creationId xmlns="" xmlns:a16="http://schemas.microsoft.com/office/drawing/2014/main" id="{5C97245B-4CCF-42EA-8EAD-54E917CD5DFA}"/>
              </a:ext>
            </a:extLst>
          </p:cNvPr>
          <p:cNvSpPr txBox="1"/>
          <p:nvPr/>
        </p:nvSpPr>
        <p:spPr>
          <a:xfrm>
            <a:off x="8441552" y="5516815"/>
            <a:ext cx="3188693" cy="830997"/>
          </a:xfrm>
          <a:prstGeom prst="rect">
            <a:avLst/>
          </a:prstGeom>
          <a:noFill/>
        </p:spPr>
        <p:txBody>
          <a:bodyPr wrap="none" rtlCol="0">
            <a:spAutoFit/>
          </a:bodyPr>
          <a:lstStyle/>
          <a:p>
            <a:pPr marL="342900" indent="-342900">
              <a:buAutoNum type="arabicPeriod"/>
            </a:pPr>
            <a:r>
              <a:rPr kumimoji="1" lang="ja-JP" altLang="en-US" sz="1600" dirty="0"/>
              <a:t>“ポリシー名”に“</a:t>
            </a:r>
            <a:r>
              <a:rPr kumimoji="1" lang="en-US" altLang="ja-JP" sz="1600" dirty="0"/>
              <a:t>listen</a:t>
            </a:r>
            <a:r>
              <a:rPr kumimoji="1" lang="ja-JP" altLang="en-US" sz="1600" dirty="0"/>
              <a:t>”と入力</a:t>
            </a:r>
            <a:endParaRPr lang="en-US" altLang="ja-JP" sz="1600" dirty="0"/>
          </a:p>
          <a:p>
            <a:pPr marL="342900" indent="-342900">
              <a:buAutoNum type="arabicPeriod"/>
            </a:pPr>
            <a:r>
              <a:rPr lang="ja-JP" altLang="en-US" sz="1600" dirty="0"/>
              <a:t>“受信”をチェック</a:t>
            </a:r>
            <a:endParaRPr lang="en-US" altLang="ja-JP" sz="1600" dirty="0"/>
          </a:p>
          <a:p>
            <a:pPr marL="342900" indent="-342900">
              <a:buAutoNum type="arabicPeriod"/>
            </a:pPr>
            <a:r>
              <a:rPr lang="ja-JP" altLang="en-US" sz="1600" dirty="0"/>
              <a:t>“作成”ボタンをクリック</a:t>
            </a:r>
            <a:endParaRPr lang="en-US" altLang="ja-JP" sz="1600" dirty="0"/>
          </a:p>
        </p:txBody>
      </p:sp>
      <p:pic>
        <p:nvPicPr>
          <p:cNvPr id="32" name="図 31">
            <a:extLst>
              <a:ext uri="{FF2B5EF4-FFF2-40B4-BE49-F238E27FC236}">
                <a16:creationId xmlns="" xmlns:a16="http://schemas.microsoft.com/office/drawing/2014/main" id="{91E38CB2-BF93-46D0-B5A0-FA4A2D36899E}"/>
              </a:ext>
            </a:extLst>
          </p:cNvPr>
          <p:cNvPicPr>
            <a:picLocks noChangeAspect="1"/>
          </p:cNvPicPr>
          <p:nvPr/>
        </p:nvPicPr>
        <p:blipFill>
          <a:blip r:embed="rId5"/>
          <a:stretch>
            <a:fillRect/>
          </a:stretch>
        </p:blipFill>
        <p:spPr>
          <a:xfrm>
            <a:off x="7589498" y="2686137"/>
            <a:ext cx="4394902" cy="1805785"/>
          </a:xfrm>
          <a:prstGeom prst="rect">
            <a:avLst/>
          </a:prstGeom>
          <a:ln>
            <a:noFill/>
          </a:ln>
          <a:effectLst>
            <a:outerShdw blurRad="292100" dist="139700" dir="2700000" algn="tl" rotWithShape="0">
              <a:srgbClr val="333333">
                <a:alpha val="65000"/>
              </a:srgbClr>
            </a:outerShdw>
          </a:effectLst>
        </p:spPr>
      </p:pic>
      <p:sp>
        <p:nvSpPr>
          <p:cNvPr id="33" name="矢印: 折線 32">
            <a:extLst>
              <a:ext uri="{FF2B5EF4-FFF2-40B4-BE49-F238E27FC236}">
                <a16:creationId xmlns="" xmlns:a16="http://schemas.microsoft.com/office/drawing/2014/main" id="{0B0874E1-D382-48AF-8953-E76E0B286767}"/>
              </a:ext>
            </a:extLst>
          </p:cNvPr>
          <p:cNvSpPr/>
          <p:nvPr/>
        </p:nvSpPr>
        <p:spPr>
          <a:xfrm rot="5400000">
            <a:off x="9696537" y="2216649"/>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矢印: 折線 33">
            <a:extLst>
              <a:ext uri="{FF2B5EF4-FFF2-40B4-BE49-F238E27FC236}">
                <a16:creationId xmlns="" xmlns:a16="http://schemas.microsoft.com/office/drawing/2014/main" id="{F8726A65-3740-4200-8F4B-0976F53DF4E4}"/>
              </a:ext>
            </a:extLst>
          </p:cNvPr>
          <p:cNvSpPr/>
          <p:nvPr/>
        </p:nvSpPr>
        <p:spPr>
          <a:xfrm rot="16200000" flipV="1">
            <a:off x="9696537" y="4240851"/>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 xmlns:a16="http://schemas.microsoft.com/office/drawing/2014/main" id="{4FB09DD7-1F57-4AB7-A8AF-6FBCA6E3A837}"/>
              </a:ext>
            </a:extLst>
          </p:cNvPr>
          <p:cNvSpPr txBox="1"/>
          <p:nvPr/>
        </p:nvSpPr>
        <p:spPr>
          <a:xfrm>
            <a:off x="8438876" y="3478974"/>
            <a:ext cx="1005403" cy="338554"/>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ja-JP" altLang="en-US" sz="1600" dirty="0"/>
              <a:t>作成結果</a:t>
            </a:r>
            <a:endParaRPr kumimoji="1" lang="en-US" altLang="ja-JP" sz="1600" dirty="0"/>
          </a:p>
        </p:txBody>
      </p:sp>
    </p:spTree>
    <p:extLst>
      <p:ext uri="{BB962C8B-B14F-4D97-AF65-F5344CB8AC3E}">
        <p14:creationId xmlns:p14="http://schemas.microsoft.com/office/powerpoint/2010/main" val="14615721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64A02A3-EA3C-4A29-BC51-F3559EA761D7}"/>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の作成</a:t>
            </a:r>
          </a:p>
        </p:txBody>
      </p:sp>
      <p:sp>
        <p:nvSpPr>
          <p:cNvPr id="4" name="スライド番号プレースホルダー 3">
            <a:extLst>
              <a:ext uri="{FF2B5EF4-FFF2-40B4-BE49-F238E27FC236}">
                <a16:creationId xmlns="" xmlns:a16="http://schemas.microsoft.com/office/drawing/2014/main" id="{075BB21C-3549-41D0-B6D6-1C4FBC279AF6}"/>
              </a:ext>
            </a:extLst>
          </p:cNvPr>
          <p:cNvSpPr>
            <a:spLocks noGrp="1"/>
          </p:cNvSpPr>
          <p:nvPr>
            <p:ph type="sldNum" sz="quarter" idx="12"/>
          </p:nvPr>
        </p:nvSpPr>
        <p:spPr/>
        <p:txBody>
          <a:bodyPr/>
          <a:lstStyle/>
          <a:p>
            <a:fld id="{6F84F5BE-853B-463E-BD2A-CF66A7E28F35}" type="slidenum">
              <a:rPr kumimoji="1" lang="ja-JP" altLang="en-US" smtClean="0"/>
              <a:t>109</a:t>
            </a:fld>
            <a:endParaRPr kumimoji="1" lang="ja-JP" altLang="en-US"/>
          </a:p>
        </p:txBody>
      </p:sp>
      <p:pic>
        <p:nvPicPr>
          <p:cNvPr id="5" name="図 4">
            <a:extLst>
              <a:ext uri="{FF2B5EF4-FFF2-40B4-BE49-F238E27FC236}">
                <a16:creationId xmlns="" xmlns:a16="http://schemas.microsoft.com/office/drawing/2014/main" id="{F05B84E8-931C-44FB-98C4-4E2D7F40169F}"/>
              </a:ext>
            </a:extLst>
          </p:cNvPr>
          <p:cNvPicPr>
            <a:picLocks noChangeAspect="1"/>
          </p:cNvPicPr>
          <p:nvPr/>
        </p:nvPicPr>
        <p:blipFill>
          <a:blip r:embed="rId2"/>
          <a:stretch>
            <a:fillRect/>
          </a:stretch>
        </p:blipFill>
        <p:spPr>
          <a:xfrm>
            <a:off x="340664" y="3631540"/>
            <a:ext cx="4287320" cy="265632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D295D75E-32F1-44EC-A591-06C30A93A993}"/>
              </a:ext>
            </a:extLst>
          </p:cNvPr>
          <p:cNvPicPr>
            <a:picLocks noChangeAspect="1"/>
          </p:cNvPicPr>
          <p:nvPr/>
        </p:nvPicPr>
        <p:blipFill>
          <a:blip r:embed="rId3"/>
          <a:stretch>
            <a:fillRect/>
          </a:stretch>
        </p:blipFill>
        <p:spPr>
          <a:xfrm>
            <a:off x="4118299" y="2833801"/>
            <a:ext cx="2043015" cy="2146024"/>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A16829C2-5E66-4617-9E77-C0D43C821B61}"/>
              </a:ext>
            </a:extLst>
          </p:cNvPr>
          <p:cNvPicPr>
            <a:picLocks noChangeAspect="1"/>
          </p:cNvPicPr>
          <p:nvPr/>
        </p:nvPicPr>
        <p:blipFill>
          <a:blip r:embed="rId4"/>
          <a:stretch>
            <a:fillRect/>
          </a:stretch>
        </p:blipFill>
        <p:spPr>
          <a:xfrm>
            <a:off x="5891701" y="1527514"/>
            <a:ext cx="2513918" cy="4024199"/>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B13E65C5-9F52-4CBF-83AF-B16B35B73053}"/>
              </a:ext>
            </a:extLst>
          </p:cNvPr>
          <p:cNvSpPr/>
          <p:nvPr/>
        </p:nvSpPr>
        <p:spPr>
          <a:xfrm>
            <a:off x="302779" y="3864077"/>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3702FBA7-FE60-4233-88ED-73938EDCF66B}"/>
              </a:ext>
            </a:extLst>
          </p:cNvPr>
          <p:cNvCxnSpPr>
            <a:cxnSpLocks/>
            <a:stCxn id="8" idx="3"/>
            <a:endCxn id="11" idx="1"/>
          </p:cNvCxnSpPr>
          <p:nvPr/>
        </p:nvCxnSpPr>
        <p:spPr>
          <a:xfrm>
            <a:off x="1324792" y="3952581"/>
            <a:ext cx="899075" cy="44251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 xmlns:a16="http://schemas.microsoft.com/office/drawing/2014/main" id="{A10AB22A-4E57-4CED-8092-B3440C42B137}"/>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Stream</a:t>
            </a:r>
            <a:r>
              <a:rPr kumimoji="1" lang="ja-JP" altLang="en-US" sz="1600" dirty="0"/>
              <a:t> </a:t>
            </a:r>
            <a:r>
              <a:rPr kumimoji="1" lang="en-US" altLang="ja-JP" sz="1600" dirty="0"/>
              <a:t>Analytics</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Stream</a:t>
            </a:r>
            <a:r>
              <a:rPr lang="ja-JP" altLang="en-US" sz="1600" dirty="0"/>
              <a:t> </a:t>
            </a:r>
            <a:r>
              <a:rPr lang="en-US" altLang="ja-JP" sz="1600" dirty="0"/>
              <a:t>Analytics</a:t>
            </a:r>
            <a:r>
              <a:rPr lang="ja-JP" altLang="en-US" sz="1600" dirty="0"/>
              <a:t> </a:t>
            </a:r>
            <a:r>
              <a:rPr lang="en-US" altLang="ja-JP" sz="1600" dirty="0"/>
              <a:t>job</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1" name="四角形: 角を丸くする 10">
            <a:extLst>
              <a:ext uri="{FF2B5EF4-FFF2-40B4-BE49-F238E27FC236}">
                <a16:creationId xmlns="" xmlns:a16="http://schemas.microsoft.com/office/drawing/2014/main" id="{B892B837-C74C-4729-815D-1D7D405FF992}"/>
              </a:ext>
            </a:extLst>
          </p:cNvPr>
          <p:cNvSpPr/>
          <p:nvPr/>
        </p:nvSpPr>
        <p:spPr>
          <a:xfrm>
            <a:off x="2223867" y="4218092"/>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 xmlns:a16="http://schemas.microsoft.com/office/drawing/2014/main" id="{95A0233F-C80A-40C1-BC7E-D5C34DB2CCE0}"/>
              </a:ext>
            </a:extLst>
          </p:cNvPr>
          <p:cNvCxnSpPr>
            <a:cxnSpLocks/>
            <a:stCxn id="15" idx="3"/>
            <a:endCxn id="6" idx="1"/>
          </p:cNvCxnSpPr>
          <p:nvPr/>
        </p:nvCxnSpPr>
        <p:spPr>
          <a:xfrm flipV="1">
            <a:off x="3674687" y="3906813"/>
            <a:ext cx="443612" cy="174025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 xmlns:a16="http://schemas.microsoft.com/office/drawing/2014/main" id="{62AE3124-638B-4406-A571-92CD144FCAE5}"/>
              </a:ext>
            </a:extLst>
          </p:cNvPr>
          <p:cNvSpPr/>
          <p:nvPr/>
        </p:nvSpPr>
        <p:spPr>
          <a:xfrm>
            <a:off x="4191885" y="4599292"/>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F2922B61-3AAC-491C-B7A3-D1D12661754E}"/>
              </a:ext>
            </a:extLst>
          </p:cNvPr>
          <p:cNvCxnSpPr>
            <a:cxnSpLocks/>
            <a:stCxn id="13" idx="3"/>
            <a:endCxn id="7" idx="1"/>
          </p:cNvCxnSpPr>
          <p:nvPr/>
        </p:nvCxnSpPr>
        <p:spPr>
          <a:xfrm flipV="1">
            <a:off x="5064083" y="3539614"/>
            <a:ext cx="827618" cy="119324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 xmlns:a16="http://schemas.microsoft.com/office/drawing/2014/main" id="{B7D359FF-2D31-4800-B268-E27EA5D3863F}"/>
              </a:ext>
            </a:extLst>
          </p:cNvPr>
          <p:cNvSpPr/>
          <p:nvPr/>
        </p:nvSpPr>
        <p:spPr>
          <a:xfrm>
            <a:off x="2413258" y="5470061"/>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 xmlns:a16="http://schemas.microsoft.com/office/drawing/2014/main" id="{E1BCE71A-DF22-48D2-B50A-811223F93B61}"/>
              </a:ext>
            </a:extLst>
          </p:cNvPr>
          <p:cNvCxnSpPr>
            <a:cxnSpLocks/>
            <a:stCxn id="11" idx="2"/>
            <a:endCxn id="15" idx="1"/>
          </p:cNvCxnSpPr>
          <p:nvPr/>
        </p:nvCxnSpPr>
        <p:spPr>
          <a:xfrm rot="5400000">
            <a:off x="2096439" y="4888926"/>
            <a:ext cx="1074962" cy="441324"/>
          </a:xfrm>
          <a:prstGeom prst="bentConnector4">
            <a:avLst>
              <a:gd name="adj1" fmla="val 41767"/>
              <a:gd name="adj2" fmla="val 1517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 xmlns:a16="http://schemas.microsoft.com/office/drawing/2014/main" id="{544368EA-2072-426D-B361-D0DBE3D0483A}"/>
              </a:ext>
            </a:extLst>
          </p:cNvPr>
          <p:cNvSpPr/>
          <p:nvPr/>
        </p:nvSpPr>
        <p:spPr>
          <a:xfrm>
            <a:off x="6005133" y="1968028"/>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 xmlns:a16="http://schemas.microsoft.com/office/drawing/2014/main" id="{57AF1C95-193A-4397-899F-D318B9291AD7}"/>
              </a:ext>
            </a:extLst>
          </p:cNvPr>
          <p:cNvSpPr/>
          <p:nvPr/>
        </p:nvSpPr>
        <p:spPr>
          <a:xfrm>
            <a:off x="6004803" y="2901297"/>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 xmlns:a16="http://schemas.microsoft.com/office/drawing/2014/main" id="{27605B5D-714B-46A0-A440-59C78BF48476}"/>
              </a:ext>
            </a:extLst>
          </p:cNvPr>
          <p:cNvSpPr/>
          <p:nvPr/>
        </p:nvSpPr>
        <p:spPr>
          <a:xfrm>
            <a:off x="6002667" y="3501541"/>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 xmlns:a16="http://schemas.microsoft.com/office/drawing/2014/main" id="{4D8022D7-00BC-4B37-92E4-93B8E5C33364}"/>
              </a:ext>
            </a:extLst>
          </p:cNvPr>
          <p:cNvSpPr/>
          <p:nvPr/>
        </p:nvSpPr>
        <p:spPr>
          <a:xfrm>
            <a:off x="7699237" y="4455149"/>
            <a:ext cx="611271"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 xmlns:a16="http://schemas.microsoft.com/office/drawing/2014/main" id="{F9E4B5DA-3A2A-4DA7-B76F-3CABF2B51E97}"/>
              </a:ext>
            </a:extLst>
          </p:cNvPr>
          <p:cNvSpPr/>
          <p:nvPr/>
        </p:nvSpPr>
        <p:spPr>
          <a:xfrm>
            <a:off x="5933864" y="5090540"/>
            <a:ext cx="1044015"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 xmlns:a16="http://schemas.microsoft.com/office/drawing/2014/main" id="{185B2DD7-55D1-45BB-B643-2307E2B1F7C3}"/>
              </a:ext>
            </a:extLst>
          </p:cNvPr>
          <p:cNvSpPr txBox="1"/>
          <p:nvPr/>
        </p:nvSpPr>
        <p:spPr>
          <a:xfrm>
            <a:off x="8405619" y="1575153"/>
            <a:ext cx="3812262" cy="1323439"/>
          </a:xfrm>
          <a:prstGeom prst="rect">
            <a:avLst/>
          </a:prstGeom>
          <a:noFill/>
        </p:spPr>
        <p:txBody>
          <a:bodyPr wrap="none" rtlCol="0">
            <a:spAutoFit/>
          </a:bodyPr>
          <a:lstStyle/>
          <a:p>
            <a:pPr marL="342900" indent="-342900">
              <a:buFont typeface="+mj-lt"/>
              <a:buAutoNum type="arabicPeriod" startAt="5"/>
            </a:pPr>
            <a:r>
              <a:rPr kumimoji="1" lang="ja-JP" altLang="en-US" sz="1600" dirty="0"/>
              <a:t>“</a:t>
            </a:r>
            <a:r>
              <a:rPr kumimoji="1" lang="en-US" altLang="ja-JP" sz="1600" dirty="0"/>
              <a:t>Job</a:t>
            </a:r>
            <a:r>
              <a:rPr kumimoji="1" lang="ja-JP" altLang="en-US" sz="1600" dirty="0"/>
              <a:t> </a:t>
            </a:r>
            <a:r>
              <a:rPr kumimoji="1" lang="en-US" altLang="ja-JP" sz="1600" dirty="0"/>
              <a:t>name</a:t>
            </a:r>
            <a:r>
              <a:rPr kumimoji="1" lang="ja-JP" altLang="en-US" sz="1600" dirty="0"/>
              <a:t>”に使用可能な名前を入力</a:t>
            </a:r>
            <a:endParaRPr lang="en-US" altLang="ja-JP" sz="1600" dirty="0"/>
          </a:p>
          <a:p>
            <a:pPr marL="342900" indent="-342900">
              <a:buFont typeface="+mj-lt"/>
              <a:buAutoNum type="arabicPeriod" startAt="5"/>
            </a:pPr>
            <a:r>
              <a:rPr kumimoji="1" lang="ja-JP" altLang="en-US" sz="1600" dirty="0"/>
              <a:t>“</a:t>
            </a:r>
            <a:r>
              <a:rPr kumimoji="1" lang="en-US" altLang="ja-JP" sz="1600" dirty="0"/>
              <a:t>Resource</a:t>
            </a:r>
            <a:r>
              <a:rPr kumimoji="1" lang="ja-JP" altLang="en-US" sz="1600" dirty="0"/>
              <a:t> </a:t>
            </a:r>
            <a:r>
              <a:rPr kumimoji="1" lang="en-US" altLang="ja-JP" sz="1600" dirty="0"/>
              <a:t>group</a:t>
            </a:r>
            <a:r>
              <a:rPr kumimoji="1" lang="ja-JP" altLang="en-US" sz="1600" dirty="0"/>
              <a:t>”を選択</a:t>
            </a:r>
            <a:endParaRPr kumimoji="1" lang="en-US" altLang="ja-JP" sz="1600" dirty="0"/>
          </a:p>
          <a:p>
            <a:pPr marL="342900" indent="-342900">
              <a:buFont typeface="+mj-lt"/>
              <a:buAutoNum type="arabicPeriod" startAt="5"/>
            </a:pPr>
            <a:r>
              <a:rPr lang="ja-JP" altLang="en-US" sz="1600" dirty="0"/>
              <a:t>“場所”は</a:t>
            </a:r>
            <a:r>
              <a:rPr lang="en-US" altLang="ja-JP" sz="1600" dirty="0"/>
              <a:t>IoT</a:t>
            </a:r>
            <a:r>
              <a:rPr lang="ja-JP" altLang="en-US" sz="1600" dirty="0"/>
              <a:t> </a:t>
            </a:r>
            <a:r>
              <a:rPr lang="en-US" altLang="ja-JP" sz="1600" dirty="0"/>
              <a:t>Hub</a:t>
            </a:r>
            <a:r>
              <a:rPr lang="ja-JP" altLang="en-US" sz="1600" dirty="0"/>
              <a:t>と同じ場所を選択</a:t>
            </a:r>
            <a:endParaRPr lang="en-US" altLang="ja-JP" sz="1600" dirty="0"/>
          </a:p>
          <a:p>
            <a:pPr marL="342900" indent="-342900">
              <a:buFont typeface="+mj-lt"/>
              <a:buAutoNum type="arabicPeriod" startAt="5"/>
            </a:pPr>
            <a:r>
              <a:rPr kumimoji="1" lang="ja-JP" altLang="en-US" sz="1600" dirty="0"/>
              <a:t>“</a:t>
            </a:r>
            <a:r>
              <a:rPr kumimoji="1" lang="en-US" altLang="ja-JP" sz="1600" dirty="0"/>
              <a:t>Streaming</a:t>
            </a:r>
            <a:r>
              <a:rPr kumimoji="1" lang="ja-JP" altLang="en-US" sz="1600" dirty="0"/>
              <a:t> </a:t>
            </a:r>
            <a:r>
              <a:rPr kumimoji="1" lang="en-US" altLang="ja-JP" sz="1600" dirty="0"/>
              <a:t>units</a:t>
            </a:r>
            <a:r>
              <a:rPr kumimoji="1" lang="ja-JP" altLang="en-US" sz="1600" dirty="0"/>
              <a:t>”を“１”に変更</a:t>
            </a:r>
            <a:endParaRPr kumimoji="1" lang="en-US" altLang="ja-JP" sz="1600" dirty="0"/>
          </a:p>
          <a:p>
            <a:pPr marL="342900" indent="-342900">
              <a:buFont typeface="+mj-lt"/>
              <a:buAutoNum type="arabicPeriod" startAt="5"/>
            </a:pPr>
            <a:r>
              <a:rPr lang="ja-JP" altLang="en-US" sz="1600" dirty="0"/>
              <a:t>“作成”をクリック</a:t>
            </a:r>
            <a:endParaRPr kumimoji="1" lang="ja-JP" altLang="en-US" sz="1600" dirty="0"/>
          </a:p>
        </p:txBody>
      </p:sp>
      <p:sp>
        <p:nvSpPr>
          <p:cNvPr id="32" name="テキスト ボックス 31">
            <a:extLst>
              <a:ext uri="{FF2B5EF4-FFF2-40B4-BE49-F238E27FC236}">
                <a16:creationId xmlns="" xmlns:a16="http://schemas.microsoft.com/office/drawing/2014/main" id="{C3B5CAC2-B8FE-4BC4-978C-75A1CB1824E0}"/>
              </a:ext>
            </a:extLst>
          </p:cNvPr>
          <p:cNvSpPr txBox="1"/>
          <p:nvPr/>
        </p:nvSpPr>
        <p:spPr>
          <a:xfrm>
            <a:off x="5206132" y="5954168"/>
            <a:ext cx="6824304" cy="338554"/>
          </a:xfrm>
          <a:prstGeom prst="rect">
            <a:avLst/>
          </a:prstGeom>
          <a:noFill/>
        </p:spPr>
        <p:txBody>
          <a:bodyPr wrap="none" rtlCol="0">
            <a:spAutoFit/>
          </a:bodyPr>
          <a:lstStyle/>
          <a:p>
            <a:r>
              <a:rPr kumimoji="1" lang="en-US" altLang="ja-JP" sz="1600" dirty="0"/>
              <a:t>※</a:t>
            </a:r>
            <a:r>
              <a:rPr kumimoji="1" lang="ja-JP" altLang="en-US" sz="1600" dirty="0"/>
              <a:t>実行時の課金はユニット数に比例するので</a:t>
            </a:r>
            <a:r>
              <a:rPr lang="ja-JP" altLang="en-US" sz="1600" dirty="0"/>
              <a:t>お試しは</a:t>
            </a:r>
            <a:r>
              <a:rPr lang="en-US" altLang="ja-JP" sz="1600" dirty="0"/>
              <a:t>1</a:t>
            </a:r>
            <a:r>
              <a:rPr lang="ja-JP" altLang="en-US" sz="1600" dirty="0"/>
              <a:t>にすることを推奨</a:t>
            </a:r>
            <a:endParaRPr kumimoji="1" lang="ja-JP" altLang="en-US" sz="1600" dirty="0"/>
          </a:p>
        </p:txBody>
      </p:sp>
    </p:spTree>
    <p:extLst>
      <p:ext uri="{BB962C8B-B14F-4D97-AF65-F5344CB8AC3E}">
        <p14:creationId xmlns:p14="http://schemas.microsoft.com/office/powerpoint/2010/main" val="3414035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632" y="45720"/>
            <a:ext cx="11815200" cy="914400"/>
          </a:xfrm>
        </p:spPr>
        <p:txBody>
          <a:bodyPr>
            <a:normAutofit fontScale="90000"/>
          </a:bodyPr>
          <a:lstStyle/>
          <a:p>
            <a:r>
              <a:rPr kumimoji="1" lang="ja-JP" altLang="en-US" dirty="0" smtClean="0"/>
              <a:t>リソースグループをダッシュボードに登録する</a:t>
            </a:r>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11</a:t>
            </a:fld>
            <a:endParaRPr kumimoji="1" lang="ja-JP" altLang="en-US"/>
          </a:p>
        </p:txBody>
      </p:sp>
      <p:grpSp>
        <p:nvGrpSpPr>
          <p:cNvPr id="9" name="グループ化 8"/>
          <p:cNvGrpSpPr/>
          <p:nvPr/>
        </p:nvGrpSpPr>
        <p:grpSpPr>
          <a:xfrm>
            <a:off x="367661" y="1022431"/>
            <a:ext cx="11742935" cy="5361056"/>
            <a:chOff x="367661" y="1022431"/>
            <a:chExt cx="11742935" cy="5361056"/>
          </a:xfrm>
        </p:grpSpPr>
        <p:pic>
          <p:nvPicPr>
            <p:cNvPr id="5" name="図 4"/>
            <p:cNvPicPr>
              <a:picLocks noChangeAspect="1"/>
            </p:cNvPicPr>
            <p:nvPr/>
          </p:nvPicPr>
          <p:blipFill>
            <a:blip r:embed="rId2"/>
            <a:stretch>
              <a:fillRect/>
            </a:stretch>
          </p:blipFill>
          <p:spPr>
            <a:xfrm>
              <a:off x="367661" y="1022431"/>
              <a:ext cx="11418277" cy="5361056"/>
            </a:xfrm>
            <a:prstGeom prst="rect">
              <a:avLst/>
            </a:prstGeom>
          </p:spPr>
        </p:pic>
        <p:grpSp>
          <p:nvGrpSpPr>
            <p:cNvPr id="8" name="グループ化 7"/>
            <p:cNvGrpSpPr/>
            <p:nvPr/>
          </p:nvGrpSpPr>
          <p:grpSpPr>
            <a:xfrm>
              <a:off x="367661" y="1022431"/>
              <a:ext cx="11742935" cy="1145452"/>
              <a:chOff x="367661" y="1022431"/>
              <a:chExt cx="11742935" cy="1145452"/>
            </a:xfrm>
          </p:grpSpPr>
          <p:sp>
            <p:nvSpPr>
              <p:cNvPr id="6" name="角丸四角形 5"/>
              <p:cNvSpPr/>
              <p:nvPr/>
            </p:nvSpPr>
            <p:spPr>
              <a:xfrm>
                <a:off x="11274251" y="1527966"/>
                <a:ext cx="375975"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650226" y="1798552"/>
                <a:ext cx="460370" cy="369331"/>
              </a:xfrm>
              <a:prstGeom prst="rect">
                <a:avLst/>
              </a:prstGeom>
              <a:solidFill>
                <a:schemeClr val="bg1"/>
              </a:solidFill>
            </p:spPr>
            <p:txBody>
              <a:bodyPr wrap="square" rtlCol="0">
                <a:spAutoFit/>
              </a:bodyPr>
              <a:lstStyle/>
              <a:p>
                <a:r>
                  <a:rPr kumimoji="1" lang="ja-JP" altLang="en-US" dirty="0" smtClean="0"/>
                  <a:t>８</a:t>
                </a:r>
                <a:endParaRPr kumimoji="1" lang="ja-JP" altLang="en-US" dirty="0"/>
              </a:p>
            </p:txBody>
          </p:sp>
          <p:sp>
            <p:nvSpPr>
              <p:cNvPr id="10" name="角丸四角形 9"/>
              <p:cNvSpPr/>
              <p:nvPr/>
            </p:nvSpPr>
            <p:spPr>
              <a:xfrm>
                <a:off x="367661" y="1022431"/>
                <a:ext cx="1008963"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376624" y="1293017"/>
                <a:ext cx="460370" cy="369331"/>
              </a:xfrm>
              <a:prstGeom prst="rect">
                <a:avLst/>
              </a:prstGeom>
              <a:solidFill>
                <a:schemeClr val="bg1"/>
              </a:solidFill>
            </p:spPr>
            <p:txBody>
              <a:bodyPr wrap="square" rtlCol="0">
                <a:spAutoFit/>
              </a:bodyPr>
              <a:lstStyle/>
              <a:p>
                <a:r>
                  <a:rPr kumimoji="1" lang="ja-JP" altLang="en-US" dirty="0" smtClean="0"/>
                  <a:t>９</a:t>
                </a:r>
                <a:endParaRPr kumimoji="1" lang="ja-JP" altLang="en-US" dirty="0"/>
              </a:p>
            </p:txBody>
          </p:sp>
        </p:grpSp>
      </p:grpSp>
    </p:spTree>
    <p:extLst>
      <p:ext uri="{BB962C8B-B14F-4D97-AF65-F5344CB8AC3E}">
        <p14:creationId xmlns:p14="http://schemas.microsoft.com/office/powerpoint/2010/main" val="25813127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1636406" y="6595393"/>
            <a:ext cx="555596" cy="247786"/>
          </a:xfrm>
        </p:spPr>
        <p:txBody>
          <a:bodyPr/>
          <a:lstStyle/>
          <a:p>
            <a:pPr>
              <a:lnSpc>
                <a:spcPct val="90000"/>
              </a:lnSpc>
            </a:pPr>
            <a:fld id="{1BC86A1F-E589-44B2-A543-2EC98F5547A7}" type="slidenum">
              <a:rPr lang="en-US" altLang="ja-JP" b="0" smtClean="0">
                <a:solidFill>
                  <a:srgbClr val="505050"/>
                </a:solidFill>
              </a:rPr>
              <a:pPr>
                <a:lnSpc>
                  <a:spcPct val="90000"/>
                </a:lnSpc>
              </a:pPr>
              <a:t>110</a:t>
            </a:fld>
            <a:endParaRPr lang="ja-JP" altLang="en-US" b="0" dirty="0">
              <a:solidFill>
                <a:srgbClr val="505050"/>
              </a:solidFill>
            </a:endParaRPr>
          </a:p>
        </p:txBody>
      </p:sp>
      <p:sp>
        <p:nvSpPr>
          <p:cNvPr id="35" name="Title 1"/>
          <p:cNvSpPr>
            <a:spLocks noGrp="1"/>
          </p:cNvSpPr>
          <p:nvPr>
            <p:ph type="title"/>
          </p:nvPr>
        </p:nvSpPr>
        <p:spPr>
          <a:xfrm>
            <a:off x="270066" y="289959"/>
            <a:ext cx="11654187" cy="747802"/>
          </a:xfrm>
        </p:spPr>
        <p:txBody>
          <a:bodyPr/>
          <a:lstStyle/>
          <a:p>
            <a:r>
              <a:rPr lang="en-US" dirty="0"/>
              <a:t>Stream Analytics – </a:t>
            </a:r>
            <a:r>
              <a:rPr lang="ja-JP" altLang="en-US" dirty="0"/>
              <a:t>リアル タイム データ処理</a:t>
            </a:r>
            <a:endParaRPr lang="en-US" dirty="0"/>
          </a:p>
        </p:txBody>
      </p:sp>
      <p:sp>
        <p:nvSpPr>
          <p:cNvPr id="9" name="Rectangle 11"/>
          <p:cNvSpPr/>
          <p:nvPr/>
        </p:nvSpPr>
        <p:spPr>
          <a:xfrm>
            <a:off x="353965" y="1142978"/>
            <a:ext cx="11084823" cy="481254"/>
          </a:xfrm>
          <a:prstGeom prst="rect">
            <a:avLst/>
          </a:prstGeom>
        </p:spPr>
        <p:txBody>
          <a:bodyPr wrap="square">
            <a:spAutoFit/>
          </a:bodyPr>
          <a:lstStyle/>
          <a:p>
            <a:pPr defTabSz="878403" fontAlgn="base">
              <a:lnSpc>
                <a:spcPct val="90000"/>
              </a:lnSpc>
              <a:spcBef>
                <a:spcPts val="1153"/>
              </a:spcBef>
            </a:pPr>
            <a:r>
              <a:rPr kumimoji="0" lang="en-US" sz="2745" kern="0" dirty="0">
                <a:solidFill>
                  <a:srgbClr val="B4009E"/>
                </a:solidFill>
                <a:latin typeface="Segoe UI Light"/>
                <a:cs typeface="Segoe UI Semilight" panose="020B0402040204020203" pitchFamily="34" charset="0"/>
              </a:rPr>
              <a:t>Azure </a:t>
            </a:r>
            <a:r>
              <a:rPr kumimoji="0" lang="ja-JP" altLang="en-US" sz="2745" kern="0" dirty="0">
                <a:solidFill>
                  <a:srgbClr val="B4009E"/>
                </a:solidFill>
                <a:latin typeface="Segoe UI Light"/>
                <a:cs typeface="Segoe UI Semilight" panose="020B0402040204020203" pitchFamily="34" charset="0"/>
              </a:rPr>
              <a:t>上でのストリーム データ処理</a:t>
            </a:r>
            <a:endParaRPr kumimoji="0" lang="en-US" sz="2745" kern="0" dirty="0">
              <a:solidFill>
                <a:srgbClr val="B4009E"/>
              </a:solidFill>
              <a:latin typeface="Segoe UI Light"/>
              <a:cs typeface="Segoe UI Semilight" panose="020B0402040204020203" pitchFamily="34" charset="0"/>
            </a:endParaRPr>
          </a:p>
        </p:txBody>
      </p:sp>
      <p:sp>
        <p:nvSpPr>
          <p:cNvPr id="48" name="Rectangle 61"/>
          <p:cNvSpPr/>
          <p:nvPr/>
        </p:nvSpPr>
        <p:spPr>
          <a:xfrm>
            <a:off x="518569" y="1670951"/>
            <a:ext cx="10872624" cy="1872500"/>
          </a:xfrm>
          <a:prstGeom prst="rect">
            <a:avLst/>
          </a:prstGeom>
        </p:spPr>
        <p:txBody>
          <a:bodyPr wrap="square">
            <a:spAutoFit/>
          </a:bodyPr>
          <a:lstStyle/>
          <a:p>
            <a:pPr marL="336145" indent="-336145" defTabSz="914367">
              <a:buFont typeface="Wingdings" panose="05000000000000000000" pitchFamily="2" charset="2"/>
              <a:buChar char="l"/>
            </a:pPr>
            <a:r>
              <a:rPr kumimoji="0" lang="ja-JP" altLang="en-US" sz="1961" spc="-29" dirty="0">
                <a:solidFill>
                  <a:srgbClr val="505050"/>
                </a:solidFill>
              </a:rPr>
              <a:t>デバイス、機械、アプリケーションと接続した </a:t>
            </a:r>
            <a:r>
              <a:rPr kumimoji="0" lang="en-US" altLang="ja-JP" sz="1961" spc="-29" dirty="0">
                <a:solidFill>
                  <a:srgbClr val="505050"/>
                </a:solidFill>
              </a:rPr>
              <a:t>Event Hubs </a:t>
            </a:r>
            <a:r>
              <a:rPr kumimoji="0" lang="ja-JP" altLang="en-US" sz="1961" spc="-29" dirty="0">
                <a:solidFill>
                  <a:srgbClr val="505050"/>
                </a:solidFill>
              </a:rPr>
              <a:t>から 数百万のリアル タイム イベントを取得する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marL="336145" indent="-336145" defTabSz="914367">
              <a:buFont typeface="Wingdings" panose="05000000000000000000" pitchFamily="2" charset="2"/>
              <a:buChar char="l"/>
            </a:pPr>
            <a:r>
              <a:rPr kumimoji="0" lang="en-US" altLang="ja-JP" sz="1961" spc="-29" dirty="0">
                <a:solidFill>
                  <a:srgbClr val="505050"/>
                </a:solidFill>
              </a:rPr>
              <a:t>SQL</a:t>
            </a:r>
            <a:r>
              <a:rPr kumimoji="0" lang="ja-JP" altLang="en-US" sz="1961" spc="-29" dirty="0">
                <a:solidFill>
                  <a:srgbClr val="505050"/>
                </a:solidFill>
              </a:rPr>
              <a:t>ライクなクエリで、断続的に流れてくるデータを処理する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marL="336145" indent="-336145" defTabSz="914367">
              <a:buFont typeface="Wingdings" panose="05000000000000000000" pitchFamily="2" charset="2"/>
              <a:buChar char="l"/>
            </a:pPr>
            <a:r>
              <a:rPr kumimoji="0" lang="ja-JP" altLang="en-US" sz="1961" spc="-29" dirty="0">
                <a:solidFill>
                  <a:srgbClr val="505050"/>
                </a:solidFill>
              </a:rPr>
              <a:t>結果は永続的なストア、ダッシュボード、あるいは、再度</a:t>
            </a:r>
            <a:r>
              <a:rPr kumimoji="0" lang="en-US" altLang="ja-JP" sz="1961" spc="-29" dirty="0">
                <a:solidFill>
                  <a:srgbClr val="505050"/>
                </a:solidFill>
              </a:rPr>
              <a:t>Event Hubs</a:t>
            </a:r>
            <a:r>
              <a:rPr kumimoji="0" lang="ja-JP" altLang="en-US" sz="1961" spc="-29" dirty="0">
                <a:solidFill>
                  <a:srgbClr val="505050"/>
                </a:solidFill>
              </a:rPr>
              <a:t>に対して出力する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defTabSz="914367"/>
            <a:endParaRPr kumimoji="0" lang="en-US" sz="1961" spc="-29" dirty="0">
              <a:solidFill>
                <a:srgbClr val="505050"/>
              </a:solidFill>
            </a:endParaRPr>
          </a:p>
        </p:txBody>
      </p:sp>
      <p:sp>
        <p:nvSpPr>
          <p:cNvPr id="50" name="TextBox 24"/>
          <p:cNvSpPr txBox="1"/>
          <p:nvPr/>
        </p:nvSpPr>
        <p:spPr>
          <a:xfrm>
            <a:off x="8840776" y="3270670"/>
            <a:ext cx="3043951" cy="829003"/>
          </a:xfrm>
          <a:prstGeom prst="rect">
            <a:avLst/>
          </a:prstGeom>
        </p:spPr>
        <p:style>
          <a:lnRef idx="0">
            <a:schemeClr val="accent2"/>
          </a:lnRef>
          <a:fillRef idx="3">
            <a:schemeClr val="accent2"/>
          </a:fillRef>
          <a:effectRef idx="3">
            <a:schemeClr val="accent2"/>
          </a:effectRef>
          <a:fontRef idx="minor">
            <a:schemeClr val="lt1"/>
          </a:fontRef>
        </p:style>
        <p:txBody>
          <a:bodyPr wrap="square" lIns="182854" tIns="91427" bIns="91427" rtlCol="0" anchor="ctr">
            <a:noAutofit/>
          </a:bodyPr>
          <a:lstStyle/>
          <a:p>
            <a:pPr algn="ctr" defTabSz="914367">
              <a:lnSpc>
                <a:spcPct val="90000"/>
              </a:lnSpc>
            </a:pPr>
            <a:r>
              <a:rPr kumimoji="0" lang="ja-JP" altLang="en-US" sz="1765" dirty="0">
                <a:solidFill>
                  <a:srgbClr val="FFFFFF"/>
                </a:solidFill>
                <a:latin typeface="Segoe UI Light"/>
              </a:rPr>
              <a:t>大量データをリアルタイム</a:t>
            </a:r>
            <a:endParaRPr kumimoji="0" lang="en-US" altLang="ja-JP" sz="1765" dirty="0">
              <a:solidFill>
                <a:srgbClr val="FFFFFF"/>
              </a:solidFill>
              <a:latin typeface="Segoe UI Light"/>
            </a:endParaRPr>
          </a:p>
          <a:p>
            <a:pPr algn="ctr" defTabSz="914367">
              <a:lnSpc>
                <a:spcPct val="90000"/>
              </a:lnSpc>
            </a:pPr>
            <a:r>
              <a:rPr kumimoji="0" lang="ja-JP" altLang="en-US" sz="1765" dirty="0">
                <a:solidFill>
                  <a:srgbClr val="FFFFFF"/>
                </a:solidFill>
                <a:latin typeface="Segoe UI Light"/>
              </a:rPr>
              <a:t>に処理するクエリ エンジン</a:t>
            </a:r>
            <a:endParaRPr kumimoji="0" lang="en-US" sz="1765" dirty="0">
              <a:solidFill>
                <a:srgbClr val="FFFFFF"/>
              </a:solidFill>
              <a:latin typeface="Segoe UI Light"/>
            </a:endParaRPr>
          </a:p>
        </p:txBody>
      </p:sp>
      <p:grpSp>
        <p:nvGrpSpPr>
          <p:cNvPr id="365" name="Group 69"/>
          <p:cNvGrpSpPr/>
          <p:nvPr/>
        </p:nvGrpSpPr>
        <p:grpSpPr>
          <a:xfrm>
            <a:off x="122629" y="4058818"/>
            <a:ext cx="12230097" cy="3066898"/>
            <a:chOff x="409040" y="5620903"/>
            <a:chExt cx="7059295" cy="1111634"/>
          </a:xfrm>
        </p:grpSpPr>
        <p:sp>
          <p:nvSpPr>
            <p:cNvPr id="366" name="Freeform 70"/>
            <p:cNvSpPr/>
            <p:nvPr/>
          </p:nvSpPr>
          <p:spPr bwMode="auto">
            <a:xfrm rot="20734019" flipV="1">
              <a:off x="3066095" y="5683826"/>
              <a:ext cx="4319827" cy="1036098"/>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6403 w 3060251"/>
                <a:gd name="connsiteY0" fmla="*/ 1432588 h 1432588"/>
                <a:gd name="connsiteX1" fmla="*/ 612834 w 3060251"/>
                <a:gd name="connsiteY1" fmla="*/ 1045551 h 1432588"/>
                <a:gd name="connsiteX2" fmla="*/ 3060082 w 3060251"/>
                <a:gd name="connsiteY2" fmla="*/ 0 h 1432588"/>
                <a:gd name="connsiteX3" fmla="*/ 1628590 w 3060251"/>
                <a:gd name="connsiteY3" fmla="*/ 785907 h 1432588"/>
                <a:gd name="connsiteX4" fmla="*/ 1077892 w 3060251"/>
                <a:gd name="connsiteY4" fmla="*/ 1019955 h 1432588"/>
                <a:gd name="connsiteX5" fmla="*/ 536613 w 3060251"/>
                <a:gd name="connsiteY5" fmla="*/ 1317124 h 1432588"/>
                <a:gd name="connsiteX6" fmla="*/ 6403 w 3060251"/>
                <a:gd name="connsiteY6" fmla="*/ 1432588 h 1432588"/>
                <a:gd name="connsiteX0" fmla="*/ 6403 w 1628590"/>
                <a:gd name="connsiteY0" fmla="*/ 933523 h 933523"/>
                <a:gd name="connsiteX1" fmla="*/ 612834 w 1628590"/>
                <a:gd name="connsiteY1" fmla="*/ 546486 h 933523"/>
                <a:gd name="connsiteX2" fmla="*/ 1609562 w 1628590"/>
                <a:gd name="connsiteY2" fmla="*/ 0 h 933523"/>
                <a:gd name="connsiteX3" fmla="*/ 1628590 w 1628590"/>
                <a:gd name="connsiteY3" fmla="*/ 286842 h 933523"/>
                <a:gd name="connsiteX4" fmla="*/ 1077892 w 1628590"/>
                <a:gd name="connsiteY4" fmla="*/ 520890 h 933523"/>
                <a:gd name="connsiteX5" fmla="*/ 536613 w 1628590"/>
                <a:gd name="connsiteY5" fmla="*/ 818059 h 933523"/>
                <a:gd name="connsiteX6" fmla="*/ 6403 w 1628590"/>
                <a:gd name="connsiteY6" fmla="*/ 933523 h 933523"/>
                <a:gd name="connsiteX0" fmla="*/ 6591 w 1628778"/>
                <a:gd name="connsiteY0" fmla="*/ 933523 h 933523"/>
                <a:gd name="connsiteX1" fmla="*/ 595490 w 1628778"/>
                <a:gd name="connsiteY1" fmla="*/ 497678 h 933523"/>
                <a:gd name="connsiteX2" fmla="*/ 1609750 w 1628778"/>
                <a:gd name="connsiteY2" fmla="*/ 0 h 933523"/>
                <a:gd name="connsiteX3" fmla="*/ 1628778 w 1628778"/>
                <a:gd name="connsiteY3" fmla="*/ 286842 h 933523"/>
                <a:gd name="connsiteX4" fmla="*/ 1078080 w 1628778"/>
                <a:gd name="connsiteY4" fmla="*/ 520890 h 933523"/>
                <a:gd name="connsiteX5" fmla="*/ 536801 w 1628778"/>
                <a:gd name="connsiteY5" fmla="*/ 818059 h 933523"/>
                <a:gd name="connsiteX6" fmla="*/ 6591 w 1628778"/>
                <a:gd name="connsiteY6" fmla="*/ 933523 h 933523"/>
                <a:gd name="connsiteX0" fmla="*/ 6782 w 1628969"/>
                <a:gd name="connsiteY0" fmla="*/ 933523 h 933523"/>
                <a:gd name="connsiteX1" fmla="*/ 595681 w 1628969"/>
                <a:gd name="connsiteY1" fmla="*/ 497678 h 933523"/>
                <a:gd name="connsiteX2" fmla="*/ 1609941 w 1628969"/>
                <a:gd name="connsiteY2" fmla="*/ 0 h 933523"/>
                <a:gd name="connsiteX3" fmla="*/ 1628969 w 1628969"/>
                <a:gd name="connsiteY3" fmla="*/ 286842 h 933523"/>
                <a:gd name="connsiteX4" fmla="*/ 1078271 w 1628969"/>
                <a:gd name="connsiteY4" fmla="*/ 520890 h 933523"/>
                <a:gd name="connsiteX5" fmla="*/ 536992 w 1628969"/>
                <a:gd name="connsiteY5" fmla="*/ 818059 h 933523"/>
                <a:gd name="connsiteX6" fmla="*/ 6782 w 1628969"/>
                <a:gd name="connsiteY6" fmla="*/ 933523 h 933523"/>
                <a:gd name="connsiteX0" fmla="*/ 10720 w 1417582"/>
                <a:gd name="connsiteY0" fmla="*/ 650742 h 818067"/>
                <a:gd name="connsiteX1" fmla="*/ 384294 w 1417582"/>
                <a:gd name="connsiteY1" fmla="*/ 497678 h 818067"/>
                <a:gd name="connsiteX2" fmla="*/ 1398554 w 1417582"/>
                <a:gd name="connsiteY2" fmla="*/ 0 h 818067"/>
                <a:gd name="connsiteX3" fmla="*/ 1417582 w 1417582"/>
                <a:gd name="connsiteY3" fmla="*/ 286842 h 818067"/>
                <a:gd name="connsiteX4" fmla="*/ 866884 w 1417582"/>
                <a:gd name="connsiteY4" fmla="*/ 520890 h 818067"/>
                <a:gd name="connsiteX5" fmla="*/ 325605 w 1417582"/>
                <a:gd name="connsiteY5" fmla="*/ 818059 h 818067"/>
                <a:gd name="connsiteX6" fmla="*/ 10720 w 1417582"/>
                <a:gd name="connsiteY6" fmla="*/ 650742 h 818067"/>
                <a:gd name="connsiteX0" fmla="*/ 0 w 1406862"/>
                <a:gd name="connsiteY0" fmla="*/ 650742 h 818067"/>
                <a:gd name="connsiteX1" fmla="*/ 373574 w 1406862"/>
                <a:gd name="connsiteY1" fmla="*/ 497678 h 818067"/>
                <a:gd name="connsiteX2" fmla="*/ 1387834 w 1406862"/>
                <a:gd name="connsiteY2" fmla="*/ 0 h 818067"/>
                <a:gd name="connsiteX3" fmla="*/ 1406862 w 1406862"/>
                <a:gd name="connsiteY3" fmla="*/ 286842 h 818067"/>
                <a:gd name="connsiteX4" fmla="*/ 856164 w 1406862"/>
                <a:gd name="connsiteY4" fmla="*/ 520890 h 818067"/>
                <a:gd name="connsiteX5" fmla="*/ 314885 w 1406862"/>
                <a:gd name="connsiteY5" fmla="*/ 818059 h 818067"/>
                <a:gd name="connsiteX6" fmla="*/ 0 w 1406862"/>
                <a:gd name="connsiteY6" fmla="*/ 650742 h 818067"/>
                <a:gd name="connsiteX0" fmla="*/ 0 w 1305595"/>
                <a:gd name="connsiteY0" fmla="*/ 633621 h 818066"/>
                <a:gd name="connsiteX1" fmla="*/ 272307 w 1305595"/>
                <a:gd name="connsiteY1" fmla="*/ 497678 h 818066"/>
                <a:gd name="connsiteX2" fmla="*/ 1286567 w 1305595"/>
                <a:gd name="connsiteY2" fmla="*/ 0 h 818066"/>
                <a:gd name="connsiteX3" fmla="*/ 1305595 w 1305595"/>
                <a:gd name="connsiteY3" fmla="*/ 286842 h 818066"/>
                <a:gd name="connsiteX4" fmla="*/ 754897 w 1305595"/>
                <a:gd name="connsiteY4" fmla="*/ 520890 h 818066"/>
                <a:gd name="connsiteX5" fmla="*/ 213618 w 1305595"/>
                <a:gd name="connsiteY5" fmla="*/ 818059 h 818066"/>
                <a:gd name="connsiteX6" fmla="*/ 0 w 1305595"/>
                <a:gd name="connsiteY6" fmla="*/ 633621 h 818066"/>
                <a:gd name="connsiteX0" fmla="*/ 25556 w 1331151"/>
                <a:gd name="connsiteY0" fmla="*/ 633621 h 818068"/>
                <a:gd name="connsiteX1" fmla="*/ 297863 w 1331151"/>
                <a:gd name="connsiteY1" fmla="*/ 497678 h 818068"/>
                <a:gd name="connsiteX2" fmla="*/ 1312123 w 1331151"/>
                <a:gd name="connsiteY2" fmla="*/ 0 h 818068"/>
                <a:gd name="connsiteX3" fmla="*/ 1331151 w 1331151"/>
                <a:gd name="connsiteY3" fmla="*/ 286842 h 818068"/>
                <a:gd name="connsiteX4" fmla="*/ 780453 w 1331151"/>
                <a:gd name="connsiteY4" fmla="*/ 520890 h 818068"/>
                <a:gd name="connsiteX5" fmla="*/ 239174 w 1331151"/>
                <a:gd name="connsiteY5" fmla="*/ 818059 h 818068"/>
                <a:gd name="connsiteX6" fmla="*/ 25556 w 1331151"/>
                <a:gd name="connsiteY6" fmla="*/ 633621 h 818068"/>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893" h="818065">
                  <a:moveTo>
                    <a:pt x="29645" y="540965"/>
                  </a:moveTo>
                  <a:cubicBezTo>
                    <a:pt x="153235" y="537283"/>
                    <a:pt x="145399" y="552587"/>
                    <a:pt x="277605" y="497678"/>
                  </a:cubicBezTo>
                  <a:cubicBezTo>
                    <a:pt x="1013182" y="58027"/>
                    <a:pt x="896090" y="182113"/>
                    <a:pt x="1291865" y="0"/>
                  </a:cubicBezTo>
                  <a:cubicBezTo>
                    <a:pt x="1310144" y="280279"/>
                    <a:pt x="1296757" y="22417"/>
                    <a:pt x="1310893" y="286842"/>
                  </a:cubicBezTo>
                  <a:cubicBezTo>
                    <a:pt x="869696" y="466778"/>
                    <a:pt x="853982" y="465483"/>
                    <a:pt x="760195" y="520890"/>
                  </a:cubicBezTo>
                  <a:cubicBezTo>
                    <a:pt x="582409" y="634771"/>
                    <a:pt x="294472" y="787855"/>
                    <a:pt x="218916" y="818059"/>
                  </a:cubicBezTo>
                  <a:cubicBezTo>
                    <a:pt x="10688" y="819468"/>
                    <a:pt x="-40599" y="575757"/>
                    <a:pt x="29645" y="540965"/>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7" name="Oval 1"/>
            <p:cNvSpPr/>
            <p:nvPr/>
          </p:nvSpPr>
          <p:spPr bwMode="auto">
            <a:xfrm>
              <a:off x="409040" y="5620903"/>
              <a:ext cx="4206576" cy="851089"/>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 name="connsiteX0" fmla="*/ 67080 w 3939483"/>
                <a:gd name="connsiteY0" fmla="*/ 322739 h 991261"/>
                <a:gd name="connsiteX1" fmla="*/ 1756031 w 3939483"/>
                <a:gd name="connsiteY1" fmla="*/ 10 h 991261"/>
                <a:gd name="connsiteX2" fmla="*/ 2842551 w 3939483"/>
                <a:gd name="connsiteY2" fmla="*/ 311982 h 991261"/>
                <a:gd name="connsiteX3" fmla="*/ 3939483 w 3939483"/>
                <a:gd name="connsiteY3" fmla="*/ 528726 h 991261"/>
                <a:gd name="connsiteX4" fmla="*/ 1904316 w 3939483"/>
                <a:gd name="connsiteY4" fmla="*/ 984297 h 991261"/>
                <a:gd name="connsiteX5" fmla="*/ 508143 w 3939483"/>
                <a:gd name="connsiteY5" fmla="*/ 785318 h 991261"/>
                <a:gd name="connsiteX6" fmla="*/ 67080 w 3939483"/>
                <a:gd name="connsiteY6" fmla="*/ 322739 h 9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483" h="991261">
                  <a:moveTo>
                    <a:pt x="67080" y="322739"/>
                  </a:moveTo>
                  <a:cubicBezTo>
                    <a:pt x="275061" y="191854"/>
                    <a:pt x="1293453" y="1803"/>
                    <a:pt x="1756031" y="10"/>
                  </a:cubicBezTo>
                  <a:cubicBezTo>
                    <a:pt x="2218610" y="-1783"/>
                    <a:pt x="2505295" y="235297"/>
                    <a:pt x="2842551" y="311982"/>
                  </a:cubicBezTo>
                  <a:cubicBezTo>
                    <a:pt x="3179808" y="388667"/>
                    <a:pt x="3626640" y="423475"/>
                    <a:pt x="3939483" y="528726"/>
                  </a:cubicBezTo>
                  <a:cubicBezTo>
                    <a:pt x="3804626" y="674844"/>
                    <a:pt x="2476206" y="941532"/>
                    <a:pt x="1904316" y="984297"/>
                  </a:cubicBezTo>
                  <a:cubicBezTo>
                    <a:pt x="1332426" y="1027062"/>
                    <a:pt x="845400" y="862003"/>
                    <a:pt x="508143" y="785318"/>
                  </a:cubicBezTo>
                  <a:cubicBezTo>
                    <a:pt x="170887" y="708633"/>
                    <a:pt x="-140901" y="453624"/>
                    <a:pt x="67080" y="322739"/>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8" name="Oval 1"/>
            <p:cNvSpPr/>
            <p:nvPr/>
          </p:nvSpPr>
          <p:spPr bwMode="auto">
            <a:xfrm>
              <a:off x="530003" y="5684586"/>
              <a:ext cx="3940615" cy="752393"/>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7855" h="991462">
                  <a:moveTo>
                    <a:pt x="67080" y="322739"/>
                  </a:moveTo>
                  <a:cubicBezTo>
                    <a:pt x="275061" y="191854"/>
                    <a:pt x="1293453" y="1803"/>
                    <a:pt x="1756031" y="10"/>
                  </a:cubicBezTo>
                  <a:cubicBezTo>
                    <a:pt x="2218610" y="-1783"/>
                    <a:pt x="2505295" y="235297"/>
                    <a:pt x="2842551" y="311982"/>
                  </a:cubicBezTo>
                  <a:cubicBezTo>
                    <a:pt x="3179808" y="388667"/>
                    <a:pt x="3672842" y="414029"/>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9" name="Oval 1"/>
            <p:cNvSpPr/>
            <p:nvPr/>
          </p:nvSpPr>
          <p:spPr bwMode="auto">
            <a:xfrm>
              <a:off x="786792" y="5731002"/>
              <a:ext cx="3342111" cy="670855"/>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750" h="991462">
                  <a:moveTo>
                    <a:pt x="67080" y="322739"/>
                  </a:moveTo>
                  <a:cubicBezTo>
                    <a:pt x="275061" y="191854"/>
                    <a:pt x="1293453" y="1803"/>
                    <a:pt x="1756031" y="10"/>
                  </a:cubicBezTo>
                  <a:cubicBezTo>
                    <a:pt x="2218610" y="-1783"/>
                    <a:pt x="2505295" y="235297"/>
                    <a:pt x="2842551" y="311982"/>
                  </a:cubicBezTo>
                  <a:cubicBezTo>
                    <a:pt x="3179808" y="388667"/>
                    <a:pt x="4062712" y="378067"/>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70" name="Freeform 74"/>
            <p:cNvSpPr/>
            <p:nvPr/>
          </p:nvSpPr>
          <p:spPr bwMode="auto">
            <a:xfrm rot="20734019" flipV="1">
              <a:off x="2414713" y="5752620"/>
              <a:ext cx="5053622" cy="979917"/>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8627 w 2909649"/>
                <a:gd name="connsiteY0" fmla="*/ 1092653 h 1317130"/>
                <a:gd name="connsiteX1" fmla="*/ 455630 w 2909649"/>
                <a:gd name="connsiteY1" fmla="*/ 1045551 h 1317130"/>
                <a:gd name="connsiteX2" fmla="*/ 2902878 w 2909649"/>
                <a:gd name="connsiteY2" fmla="*/ 0 h 1317130"/>
                <a:gd name="connsiteX3" fmla="*/ 2909180 w 2909649"/>
                <a:gd name="connsiteY3" fmla="*/ 227600 h 1317130"/>
                <a:gd name="connsiteX4" fmla="*/ 920688 w 2909649"/>
                <a:gd name="connsiteY4" fmla="*/ 1019955 h 1317130"/>
                <a:gd name="connsiteX5" fmla="*/ 379409 w 2909649"/>
                <a:gd name="connsiteY5" fmla="*/ 1317124 h 1317130"/>
                <a:gd name="connsiteX6" fmla="*/ 8627 w 2909649"/>
                <a:gd name="connsiteY6" fmla="*/ 1092653 h 1317130"/>
                <a:gd name="connsiteX0" fmla="*/ 8627 w 2903058"/>
                <a:gd name="connsiteY0" fmla="*/ 1092653 h 1317130"/>
                <a:gd name="connsiteX1" fmla="*/ 455630 w 2903058"/>
                <a:gd name="connsiteY1" fmla="*/ 1045551 h 1317130"/>
                <a:gd name="connsiteX2" fmla="*/ 2902878 w 2903058"/>
                <a:gd name="connsiteY2" fmla="*/ 0 h 1317130"/>
                <a:gd name="connsiteX3" fmla="*/ 1559482 w 2903058"/>
                <a:gd name="connsiteY3" fmla="*/ 754384 h 1317130"/>
                <a:gd name="connsiteX4" fmla="*/ 920688 w 2903058"/>
                <a:gd name="connsiteY4" fmla="*/ 1019955 h 1317130"/>
                <a:gd name="connsiteX5" fmla="*/ 379409 w 2903058"/>
                <a:gd name="connsiteY5" fmla="*/ 1317124 h 1317130"/>
                <a:gd name="connsiteX6" fmla="*/ 8627 w 2903058"/>
                <a:gd name="connsiteY6" fmla="*/ 1092653 h 1317130"/>
                <a:gd name="connsiteX0" fmla="*/ 8627 w 1559482"/>
                <a:gd name="connsiteY0" fmla="*/ 560200 h 784677"/>
                <a:gd name="connsiteX1" fmla="*/ 455630 w 1559482"/>
                <a:gd name="connsiteY1" fmla="*/ 513098 h 784677"/>
                <a:gd name="connsiteX2" fmla="*/ 1528688 w 1559482"/>
                <a:gd name="connsiteY2" fmla="*/ 0 h 784677"/>
                <a:gd name="connsiteX3" fmla="*/ 1559482 w 1559482"/>
                <a:gd name="connsiteY3" fmla="*/ 221931 h 784677"/>
                <a:gd name="connsiteX4" fmla="*/ 920688 w 1559482"/>
                <a:gd name="connsiteY4" fmla="*/ 487502 h 784677"/>
                <a:gd name="connsiteX5" fmla="*/ 379409 w 1559482"/>
                <a:gd name="connsiteY5" fmla="*/ 784671 h 784677"/>
                <a:gd name="connsiteX6" fmla="*/ 8627 w 1559482"/>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710" h="784677">
                  <a:moveTo>
                    <a:pt x="8627" y="560200"/>
                  </a:moveTo>
                  <a:cubicBezTo>
                    <a:pt x="-63836" y="511549"/>
                    <a:pt x="340740" y="570233"/>
                    <a:pt x="455630" y="513098"/>
                  </a:cubicBezTo>
                  <a:cubicBezTo>
                    <a:pt x="1191207" y="73447"/>
                    <a:pt x="1132913" y="182113"/>
                    <a:pt x="1528688" y="0"/>
                  </a:cubicBezTo>
                  <a:cubicBezTo>
                    <a:pt x="1546967" y="280279"/>
                    <a:pt x="1534574" y="-33695"/>
                    <a:pt x="1548710" y="230730"/>
                  </a:cubicBezTo>
                  <a:cubicBezTo>
                    <a:pt x="1076489" y="425587"/>
                    <a:pt x="1101813" y="404832"/>
                    <a:pt x="920688" y="487502"/>
                  </a:cubicBezTo>
                  <a:cubicBezTo>
                    <a:pt x="742902" y="601383"/>
                    <a:pt x="454965" y="754467"/>
                    <a:pt x="379409" y="784671"/>
                  </a:cubicBezTo>
                  <a:cubicBezTo>
                    <a:pt x="171181" y="786080"/>
                    <a:pt x="216855" y="558791"/>
                    <a:pt x="8627" y="560200"/>
                  </a:cubicBezTo>
                  <a:close/>
                </a:path>
              </a:pathLst>
            </a:cu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1" name="Rectangle 75"/>
          <p:cNvSpPr/>
          <p:nvPr/>
        </p:nvSpPr>
        <p:spPr>
          <a:xfrm>
            <a:off x="405779" y="3546428"/>
            <a:ext cx="3585190" cy="1683670"/>
          </a:xfrm>
          <a:prstGeom prst="rect">
            <a:avLst/>
          </a:prstGeom>
          <a:noFill/>
          <a:ln w="10795" cap="flat" cmpd="sng" algn="ctr">
            <a:noFill/>
            <a:prstDash val="solid"/>
          </a:ln>
          <a:effectLst/>
        </p:spPr>
        <p:txBody>
          <a:bodyPr rtlCol="0" anchor="ctr"/>
          <a:lstStyle/>
          <a:p>
            <a:pPr algn="ctr" defTabSz="896214">
              <a:defRPr/>
            </a:pPr>
            <a:endParaRPr kumimoji="0" lang="en-US" sz="1765" kern="0" dirty="0">
              <a:solidFill>
                <a:srgbClr val="FFFFFF"/>
              </a:solidFill>
            </a:endParaRPr>
          </a:p>
        </p:txBody>
      </p:sp>
      <p:grpSp>
        <p:nvGrpSpPr>
          <p:cNvPr id="372" name="Group 76"/>
          <p:cNvGrpSpPr/>
          <p:nvPr/>
        </p:nvGrpSpPr>
        <p:grpSpPr>
          <a:xfrm>
            <a:off x="1824977" y="5578606"/>
            <a:ext cx="652423" cy="445048"/>
            <a:chOff x="1996122" y="5255802"/>
            <a:chExt cx="652516" cy="445112"/>
          </a:xfrm>
        </p:grpSpPr>
        <p:sp>
          <p:nvSpPr>
            <p:cNvPr id="373" name="Rectangle 77"/>
            <p:cNvSpPr/>
            <p:nvPr/>
          </p:nvSpPr>
          <p:spPr bwMode="auto">
            <a:xfrm>
              <a:off x="1996122" y="5454658"/>
              <a:ext cx="652516"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Point of </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Service Devices</a:t>
              </a:r>
            </a:p>
          </p:txBody>
        </p:sp>
        <p:sp>
          <p:nvSpPr>
            <p:cNvPr id="374" name="Rounded Rectangle 6"/>
            <p:cNvSpPr>
              <a:spLocks noChangeAspect="1"/>
            </p:cNvSpPr>
            <p:nvPr/>
          </p:nvSpPr>
          <p:spPr bwMode="auto">
            <a:xfrm rot="16200000">
              <a:off x="2219942" y="5221059"/>
              <a:ext cx="176928" cy="24641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algn="ctr" defTabSz="822637">
                <a:defRPr/>
              </a:pPr>
              <a:endParaRPr kumimoji="0" lang="en-US" sz="800" kern="0" dirty="0">
                <a:solidFill>
                  <a:srgbClr val="00188F"/>
                </a:solidFill>
                <a:latin typeface="Calibri" panose="020F0502020204030204"/>
                <a:sym typeface="Segoe UI Light" panose="020B0502040204020203" pitchFamily="34" charset="0"/>
              </a:endParaRPr>
            </a:p>
          </p:txBody>
        </p:sp>
      </p:grpSp>
      <p:grpSp>
        <p:nvGrpSpPr>
          <p:cNvPr id="375" name="Group 79"/>
          <p:cNvGrpSpPr/>
          <p:nvPr/>
        </p:nvGrpSpPr>
        <p:grpSpPr>
          <a:xfrm>
            <a:off x="1182232" y="5284579"/>
            <a:ext cx="577081" cy="564040"/>
            <a:chOff x="1441199" y="5186399"/>
            <a:chExt cx="577163" cy="564121"/>
          </a:xfrm>
        </p:grpSpPr>
        <p:sp>
          <p:nvSpPr>
            <p:cNvPr id="376" name="Rectangle 80"/>
            <p:cNvSpPr/>
            <p:nvPr/>
          </p:nvSpPr>
          <p:spPr bwMode="auto">
            <a:xfrm>
              <a:off x="1441199" y="5504264"/>
              <a:ext cx="577163"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Self Checkout</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Stations</a:t>
              </a:r>
            </a:p>
          </p:txBody>
        </p:sp>
        <p:sp>
          <p:nvSpPr>
            <p:cNvPr id="377" name="Rectangle 19"/>
            <p:cNvSpPr>
              <a:spLocks noChangeAspect="1"/>
            </p:cNvSpPr>
            <p:nvPr/>
          </p:nvSpPr>
          <p:spPr bwMode="auto">
            <a:xfrm>
              <a:off x="1569249" y="5186399"/>
              <a:ext cx="246398" cy="246330"/>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78" name="Rectangle 82"/>
          <p:cNvSpPr/>
          <p:nvPr/>
        </p:nvSpPr>
        <p:spPr bwMode="auto">
          <a:xfrm>
            <a:off x="1862708" y="5375871"/>
            <a:ext cx="269306" cy="1231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Kiosks</a:t>
            </a:r>
          </a:p>
        </p:txBody>
      </p:sp>
      <p:sp>
        <p:nvSpPr>
          <p:cNvPr id="379" name="Freeform 83"/>
          <p:cNvSpPr>
            <a:spLocks noChangeAspect="1"/>
          </p:cNvSpPr>
          <p:nvPr/>
        </p:nvSpPr>
        <p:spPr bwMode="auto">
          <a:xfrm>
            <a:off x="1936950" y="5037362"/>
            <a:ext cx="120826" cy="266984"/>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lvl="1" algn="ctr" defTabSz="914225">
              <a:defRPr/>
            </a:pPr>
            <a:endParaRPr kumimoji="0" lang="en-US" sz="800" kern="0" dirty="0">
              <a:solidFill>
                <a:srgbClr val="FFFFFF"/>
              </a:solidFill>
              <a:latin typeface="Calibri" panose="020F0502020204030204"/>
            </a:endParaRPr>
          </a:p>
        </p:txBody>
      </p:sp>
      <p:grpSp>
        <p:nvGrpSpPr>
          <p:cNvPr id="380" name="Group 84"/>
          <p:cNvGrpSpPr/>
          <p:nvPr/>
        </p:nvGrpSpPr>
        <p:grpSpPr>
          <a:xfrm>
            <a:off x="1819650" y="4428707"/>
            <a:ext cx="310984" cy="533796"/>
            <a:chOff x="1704741" y="4342125"/>
            <a:chExt cx="311028" cy="533873"/>
          </a:xfrm>
        </p:grpSpPr>
        <p:sp>
          <p:nvSpPr>
            <p:cNvPr id="381" name="TextBox 85"/>
            <p:cNvSpPr txBox="1"/>
            <p:nvPr/>
          </p:nvSpPr>
          <p:spPr>
            <a:xfrm>
              <a:off x="1704741" y="4629742"/>
              <a:ext cx="311028"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Smart </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Phones</a:t>
              </a:r>
            </a:p>
          </p:txBody>
        </p:sp>
        <p:pic>
          <p:nvPicPr>
            <p:cNvPr id="382" name="Picture 8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99888" y="4342125"/>
              <a:ext cx="120736" cy="242580"/>
            </a:xfrm>
            <a:prstGeom prst="rect">
              <a:avLst/>
            </a:prstGeom>
          </p:spPr>
        </p:pic>
      </p:grpSp>
      <p:grpSp>
        <p:nvGrpSpPr>
          <p:cNvPr id="383" name="Group 87"/>
          <p:cNvGrpSpPr/>
          <p:nvPr/>
        </p:nvGrpSpPr>
        <p:grpSpPr>
          <a:xfrm>
            <a:off x="2281704" y="4279818"/>
            <a:ext cx="310984" cy="550033"/>
            <a:chOff x="2166867" y="4193214"/>
            <a:chExt cx="311028" cy="550111"/>
          </a:xfrm>
        </p:grpSpPr>
        <p:sp>
          <p:nvSpPr>
            <p:cNvPr id="384" name="TextBox 88"/>
            <p:cNvSpPr txBox="1"/>
            <p:nvPr/>
          </p:nvSpPr>
          <p:spPr>
            <a:xfrm>
              <a:off x="2166867" y="4497069"/>
              <a:ext cx="311028"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Slates/</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Tablets</a:t>
              </a:r>
            </a:p>
          </p:txBody>
        </p:sp>
        <p:sp>
          <p:nvSpPr>
            <p:cNvPr id="385" name="Freeform 107"/>
            <p:cNvSpPr>
              <a:spLocks noChangeAspect="1" noEditPoints="1"/>
            </p:cNvSpPr>
            <p:nvPr/>
          </p:nvSpPr>
          <p:spPr bwMode="auto">
            <a:xfrm rot="5400000">
              <a:off x="2192972" y="4234164"/>
              <a:ext cx="258817" cy="17691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21864" tIns="60931" rIns="121864" bIns="60931" numCol="1" anchor="t" anchorCtr="0" compatLnSpc="1">
              <a:prstTxWarp prst="textNoShape">
                <a:avLst/>
              </a:prstTxWarp>
            </a:bodyPr>
            <a:lstStyle/>
            <a:p>
              <a:pPr defTabSz="914225">
                <a:defRPr/>
              </a:pPr>
              <a:endParaRPr kumimoji="0" lang="en-US" sz="800" kern="0" dirty="0">
                <a:solidFill>
                  <a:sysClr val="windowText" lastClr="000000"/>
                </a:solidFill>
                <a:latin typeface="Calibri" panose="020F0502020204030204"/>
              </a:endParaRPr>
            </a:p>
          </p:txBody>
        </p:sp>
      </p:grpSp>
      <p:grpSp>
        <p:nvGrpSpPr>
          <p:cNvPr id="386" name="Group 90"/>
          <p:cNvGrpSpPr/>
          <p:nvPr/>
        </p:nvGrpSpPr>
        <p:grpSpPr>
          <a:xfrm>
            <a:off x="578027" y="4903215"/>
            <a:ext cx="335028" cy="477103"/>
            <a:chOff x="462944" y="4816702"/>
            <a:chExt cx="335076" cy="477171"/>
          </a:xfrm>
        </p:grpSpPr>
        <p:sp>
          <p:nvSpPr>
            <p:cNvPr id="387" name="TextBox 91"/>
            <p:cNvSpPr txBox="1"/>
            <p:nvPr/>
          </p:nvSpPr>
          <p:spPr>
            <a:xfrm>
              <a:off x="462944" y="5047617"/>
              <a:ext cx="335076"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PCs/</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Laptops</a:t>
              </a:r>
            </a:p>
          </p:txBody>
        </p:sp>
        <p:grpSp>
          <p:nvGrpSpPr>
            <p:cNvPr id="388" name="Group 92"/>
            <p:cNvGrpSpPr>
              <a:grpSpLocks noChangeAspect="1"/>
            </p:cNvGrpSpPr>
            <p:nvPr/>
          </p:nvGrpSpPr>
          <p:grpSpPr>
            <a:xfrm>
              <a:off x="506452" y="4816702"/>
              <a:ext cx="248060" cy="181352"/>
              <a:chOff x="2043410" y="2952873"/>
              <a:chExt cx="666391" cy="465858"/>
            </a:xfrm>
          </p:grpSpPr>
          <p:sp>
            <p:nvSpPr>
              <p:cNvPr id="389" name="Round Same Side Corner Rectangle 11"/>
              <p:cNvSpPr/>
              <p:nvPr/>
            </p:nvSpPr>
            <p:spPr>
              <a:xfrm>
                <a:off x="2094347" y="2952873"/>
                <a:ext cx="564521" cy="361773"/>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sp>
            <p:nvSpPr>
              <p:cNvPr id="390" name="Trapezoid 12"/>
              <p:cNvSpPr/>
              <p:nvPr/>
            </p:nvSpPr>
            <p:spPr>
              <a:xfrm>
                <a:off x="2043410" y="3304287"/>
                <a:ext cx="666391" cy="8412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sp>
            <p:nvSpPr>
              <p:cNvPr id="391" name="Rectangle 95"/>
              <p:cNvSpPr/>
              <p:nvPr/>
            </p:nvSpPr>
            <p:spPr>
              <a:xfrm>
                <a:off x="2043710" y="3391300"/>
                <a:ext cx="665797" cy="27431"/>
              </a:xfrm>
              <a:prstGeom prst="rect">
                <a:avLst/>
              </a:pr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grpSp>
      </p:grpSp>
      <p:grpSp>
        <p:nvGrpSpPr>
          <p:cNvPr id="392" name="Group 96"/>
          <p:cNvGrpSpPr/>
          <p:nvPr/>
        </p:nvGrpSpPr>
        <p:grpSpPr>
          <a:xfrm>
            <a:off x="2798138" y="4316601"/>
            <a:ext cx="314190" cy="508373"/>
            <a:chOff x="2683374" y="4229992"/>
            <a:chExt cx="314235" cy="508444"/>
          </a:xfrm>
        </p:grpSpPr>
        <p:sp>
          <p:nvSpPr>
            <p:cNvPr id="393" name="Rectangle 97"/>
            <p:cNvSpPr/>
            <p:nvPr/>
          </p:nvSpPr>
          <p:spPr bwMode="auto">
            <a:xfrm>
              <a:off x="2683374" y="4615308"/>
              <a:ext cx="314235"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Servers</a:t>
              </a:r>
            </a:p>
          </p:txBody>
        </p:sp>
        <p:pic>
          <p:nvPicPr>
            <p:cNvPr id="394" name="Picture 2" descr="\\MAGNUM\Projects\Microsoft\Cloud Power FY12\Design\ICONS_PNG\Next_Gen_Application.png"/>
            <p:cNvPicPr>
              <a:picLocks noChangeAspect="1" noChangeArrowheads="1"/>
            </p:cNvPicPr>
            <p:nvPr/>
          </p:nvPicPr>
          <p:blipFill rotWithShape="1">
            <a:blip r:embed="rId5" cstate="print">
              <a:lum bright="100000"/>
              <a:extLst>
                <a:ext uri="{28A0092B-C50C-407E-A947-70E740481C1C}">
                  <a14:useLocalDpi xmlns:a14="http://schemas.microsoft.com/office/drawing/2010/main" val="0"/>
                </a:ext>
              </a:extLst>
            </a:blip>
            <a:srcRect/>
            <a:stretch/>
          </p:blipFill>
          <p:spPr bwMode="auto">
            <a:xfrm>
              <a:off x="2687925" y="4229992"/>
              <a:ext cx="305131" cy="340278"/>
            </a:xfrm>
            <a:prstGeom prst="rect">
              <a:avLst/>
            </a:prstGeom>
            <a:noFill/>
          </p:spPr>
        </p:pic>
      </p:grpSp>
      <p:grpSp>
        <p:nvGrpSpPr>
          <p:cNvPr id="395" name="Group 99"/>
          <p:cNvGrpSpPr/>
          <p:nvPr/>
        </p:nvGrpSpPr>
        <p:grpSpPr>
          <a:xfrm>
            <a:off x="3061191" y="5010609"/>
            <a:ext cx="298160" cy="502052"/>
            <a:chOff x="2991131" y="5716656"/>
            <a:chExt cx="298202" cy="502124"/>
          </a:xfrm>
        </p:grpSpPr>
        <p:sp>
          <p:nvSpPr>
            <p:cNvPr id="396" name="Rectangle 100"/>
            <p:cNvSpPr/>
            <p:nvPr/>
          </p:nvSpPr>
          <p:spPr bwMode="auto">
            <a:xfrm>
              <a:off x="2991131" y="5972524"/>
              <a:ext cx="298202"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Digital </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Signs</a:t>
              </a:r>
            </a:p>
          </p:txBody>
        </p:sp>
        <p:sp>
          <p:nvSpPr>
            <p:cNvPr id="397" name="Rounded Rectangle 94"/>
            <p:cNvSpPr>
              <a:spLocks noChangeAspect="1"/>
            </p:cNvSpPr>
            <p:nvPr/>
          </p:nvSpPr>
          <p:spPr bwMode="auto">
            <a:xfrm>
              <a:off x="3050965" y="5716656"/>
              <a:ext cx="178537" cy="208112"/>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8" name="Group 102"/>
          <p:cNvGrpSpPr/>
          <p:nvPr/>
        </p:nvGrpSpPr>
        <p:grpSpPr>
          <a:xfrm>
            <a:off x="4762704" y="5468004"/>
            <a:ext cx="463268" cy="525142"/>
            <a:chOff x="4674342" y="5693563"/>
            <a:chExt cx="463333" cy="525217"/>
          </a:xfrm>
        </p:grpSpPr>
        <p:sp>
          <p:nvSpPr>
            <p:cNvPr id="399" name="Rectangle 103"/>
            <p:cNvSpPr/>
            <p:nvPr/>
          </p:nvSpPr>
          <p:spPr>
            <a:xfrm>
              <a:off x="4674342" y="5972524"/>
              <a:ext cx="463333" cy="246256"/>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514">
                <a:defRPr/>
              </a:pPr>
              <a:r>
                <a:rPr kumimoji="0" lang="en-US" sz="800" b="1" dirty="0">
                  <a:solidFill>
                    <a:prstClr val="white"/>
                  </a:solidFill>
                  <a:latin typeface="Calibri" panose="020F0502020204030204"/>
                </a:rPr>
                <a:t>Diagnostic</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Equipment</a:t>
              </a:r>
            </a:p>
          </p:txBody>
        </p:sp>
        <p:sp>
          <p:nvSpPr>
            <p:cNvPr id="400" name="Freeform 83"/>
            <p:cNvSpPr>
              <a:spLocks noChangeAspect="1" noEditPoints="1"/>
            </p:cNvSpPr>
            <p:nvPr/>
          </p:nvSpPr>
          <p:spPr bwMode="black">
            <a:xfrm>
              <a:off x="4801264" y="5693563"/>
              <a:ext cx="209490" cy="2312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nvGrpSpPr>
          <p:cNvPr id="401" name="Group 105"/>
          <p:cNvGrpSpPr/>
          <p:nvPr/>
        </p:nvGrpSpPr>
        <p:grpSpPr>
          <a:xfrm>
            <a:off x="3452178" y="5661355"/>
            <a:ext cx="719749" cy="478907"/>
            <a:chOff x="3944382" y="5739804"/>
            <a:chExt cx="719852" cy="478976"/>
          </a:xfrm>
        </p:grpSpPr>
        <p:sp>
          <p:nvSpPr>
            <p:cNvPr id="402" name="Rectangle 106"/>
            <p:cNvSpPr/>
            <p:nvPr/>
          </p:nvSpPr>
          <p:spPr>
            <a:xfrm>
              <a:off x="3944382" y="5972524"/>
              <a:ext cx="719852" cy="246256"/>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972">
                <a:defRPr/>
              </a:pPr>
              <a:r>
                <a:rPr kumimoji="0" lang="en-US" sz="800" b="1" dirty="0">
                  <a:solidFill>
                    <a:prstClr val="white"/>
                  </a:solidFill>
                  <a:latin typeface="Calibri" panose="020F0502020204030204"/>
                </a:rPr>
                <a:t>Remote Medical </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Monitors</a:t>
              </a:r>
            </a:p>
          </p:txBody>
        </p:sp>
        <p:sp>
          <p:nvSpPr>
            <p:cNvPr id="403" name="Freeform 111"/>
            <p:cNvSpPr>
              <a:spLocks noChangeAspect="1" noEditPoints="1"/>
            </p:cNvSpPr>
            <p:nvPr/>
          </p:nvSpPr>
          <p:spPr bwMode="black">
            <a:xfrm>
              <a:off x="4240378" y="5739804"/>
              <a:ext cx="127856" cy="184964"/>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nvGrpSpPr>
          <p:cNvPr id="404" name="Group 108"/>
          <p:cNvGrpSpPr/>
          <p:nvPr/>
        </p:nvGrpSpPr>
        <p:grpSpPr>
          <a:xfrm>
            <a:off x="2828491" y="5696378"/>
            <a:ext cx="471284" cy="446254"/>
            <a:chOff x="3452674" y="5772462"/>
            <a:chExt cx="471350" cy="446318"/>
          </a:xfrm>
        </p:grpSpPr>
        <p:sp>
          <p:nvSpPr>
            <p:cNvPr id="405" name="Rectangle 109"/>
            <p:cNvSpPr/>
            <p:nvPr/>
          </p:nvSpPr>
          <p:spPr bwMode="auto">
            <a:xfrm>
              <a:off x="3452674" y="5972524"/>
              <a:ext cx="471350" cy="24625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Logic</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Controllers</a:t>
              </a:r>
            </a:p>
          </p:txBody>
        </p:sp>
        <p:grpSp>
          <p:nvGrpSpPr>
            <p:cNvPr id="406" name="Group 110"/>
            <p:cNvGrpSpPr/>
            <p:nvPr/>
          </p:nvGrpSpPr>
          <p:grpSpPr>
            <a:xfrm>
              <a:off x="3586107" y="5772462"/>
              <a:ext cx="217406" cy="184966"/>
              <a:chOff x="4306281" y="5291505"/>
              <a:chExt cx="449470" cy="365760"/>
            </a:xfrm>
          </p:grpSpPr>
          <p:sp>
            <p:nvSpPr>
              <p:cNvPr id="407" name="Freeform 86"/>
              <p:cNvSpPr>
                <a:spLocks noEditPoints="1"/>
              </p:cNvSpPr>
              <p:nvPr/>
            </p:nvSpPr>
            <p:spPr bwMode="black">
              <a:xfrm>
                <a:off x="4306281" y="5327177"/>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sp>
            <p:nvSpPr>
              <p:cNvPr id="408" name="Oval 87"/>
              <p:cNvSpPr>
                <a:spLocks noChangeArrowheads="1"/>
              </p:cNvSpPr>
              <p:nvPr/>
            </p:nvSpPr>
            <p:spPr bwMode="black">
              <a:xfrm>
                <a:off x="4439932" y="5461780"/>
                <a:ext cx="60881" cy="6088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sp>
            <p:nvSpPr>
              <p:cNvPr id="409" name="Freeform 88"/>
              <p:cNvSpPr>
                <a:spLocks noEditPoints="1"/>
              </p:cNvSpPr>
              <p:nvPr/>
            </p:nvSpPr>
            <p:spPr bwMode="black">
              <a:xfrm>
                <a:off x="4589280" y="5291505"/>
                <a:ext cx="166471" cy="17931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grpSp>
        <p:nvGrpSpPr>
          <p:cNvPr id="410" name="Group 114"/>
          <p:cNvGrpSpPr/>
          <p:nvPr/>
        </p:nvGrpSpPr>
        <p:grpSpPr>
          <a:xfrm>
            <a:off x="4989400" y="4949201"/>
            <a:ext cx="471284" cy="459802"/>
            <a:chOff x="5179394" y="5310339"/>
            <a:chExt cx="471350" cy="459868"/>
          </a:xfrm>
        </p:grpSpPr>
        <p:sp>
          <p:nvSpPr>
            <p:cNvPr id="411" name="Rectangle 115"/>
            <p:cNvSpPr/>
            <p:nvPr/>
          </p:nvSpPr>
          <p:spPr bwMode="auto">
            <a:xfrm>
              <a:off x="5179394" y="5523951"/>
              <a:ext cx="471350"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Specialized</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Devices</a:t>
              </a:r>
            </a:p>
          </p:txBody>
        </p:sp>
        <p:sp>
          <p:nvSpPr>
            <p:cNvPr id="412" name="Rectangle 35"/>
            <p:cNvSpPr>
              <a:spLocks noChangeAspect="1"/>
            </p:cNvSpPr>
            <p:nvPr/>
          </p:nvSpPr>
          <p:spPr bwMode="auto">
            <a:xfrm>
              <a:off x="5270122" y="5310339"/>
              <a:ext cx="289895" cy="18322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13" name="Group 117"/>
          <p:cNvGrpSpPr/>
          <p:nvPr/>
        </p:nvGrpSpPr>
        <p:grpSpPr>
          <a:xfrm>
            <a:off x="3558193" y="5069928"/>
            <a:ext cx="436212" cy="506490"/>
            <a:chOff x="3979272" y="5263645"/>
            <a:chExt cx="436274" cy="506562"/>
          </a:xfrm>
        </p:grpSpPr>
        <p:sp>
          <p:nvSpPr>
            <p:cNvPr id="414" name="Rectangle 118"/>
            <p:cNvSpPr/>
            <p:nvPr/>
          </p:nvSpPr>
          <p:spPr bwMode="auto">
            <a:xfrm>
              <a:off x="3979272" y="5523951"/>
              <a:ext cx="436274"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Thin Clients</a:t>
              </a:r>
            </a:p>
          </p:txBody>
        </p:sp>
        <p:sp>
          <p:nvSpPr>
            <p:cNvPr id="415" name="Freeform 119"/>
            <p:cNvSpPr>
              <a:spLocks noChangeAspect="1"/>
            </p:cNvSpPr>
            <p:nvPr/>
          </p:nvSpPr>
          <p:spPr bwMode="auto">
            <a:xfrm flipH="1">
              <a:off x="4122377" y="5263645"/>
              <a:ext cx="150063" cy="22991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410" tIns="45705" rIns="91410" bIns="45705" numCol="1" rtlCol="0" anchor="ctr" anchorCtr="0" compatLnSpc="1">
              <a:prstTxWarp prst="textNoShape">
                <a:avLst/>
              </a:prstTxWarp>
            </a:bodyPr>
            <a:lstStyle/>
            <a:p>
              <a:pPr algn="ctr" defTabSz="913747">
                <a:defRPr/>
              </a:pPr>
              <a:endParaRPr kumimoji="0" lang="en-US" sz="800" kern="0" dirty="0">
                <a:solidFill>
                  <a:srgbClr val="FFFFFF"/>
                </a:solidFill>
                <a:latin typeface="Calibri" panose="020F0502020204030204"/>
              </a:endParaRPr>
            </a:p>
          </p:txBody>
        </p:sp>
      </p:grpSp>
      <p:grpSp>
        <p:nvGrpSpPr>
          <p:cNvPr id="416" name="Group 120"/>
          <p:cNvGrpSpPr/>
          <p:nvPr/>
        </p:nvGrpSpPr>
        <p:grpSpPr>
          <a:xfrm>
            <a:off x="4218200" y="5445485"/>
            <a:ext cx="452048" cy="357611"/>
            <a:chOff x="4587310" y="5289418"/>
            <a:chExt cx="452111" cy="357661"/>
          </a:xfrm>
        </p:grpSpPr>
        <p:sp>
          <p:nvSpPr>
            <p:cNvPr id="417" name="Rectangle 121"/>
            <p:cNvSpPr/>
            <p:nvPr/>
          </p:nvSpPr>
          <p:spPr bwMode="auto">
            <a:xfrm>
              <a:off x="4587310" y="5523951"/>
              <a:ext cx="452111" cy="1231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Handhelds</a:t>
              </a:r>
            </a:p>
          </p:txBody>
        </p:sp>
        <p:sp>
          <p:nvSpPr>
            <p:cNvPr id="418" name="Round Same Side Corner Rectangle 26"/>
            <p:cNvSpPr>
              <a:spLocks noChangeAspect="1"/>
            </p:cNvSpPr>
            <p:nvPr/>
          </p:nvSpPr>
          <p:spPr bwMode="auto">
            <a:xfrm>
              <a:off x="4755147" y="5289418"/>
              <a:ext cx="116440" cy="204143"/>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9" name="Rectangle 123"/>
          <p:cNvSpPr/>
          <p:nvPr/>
        </p:nvSpPr>
        <p:spPr bwMode="auto">
          <a:xfrm>
            <a:off x="3699859" y="4718244"/>
            <a:ext cx="343044" cy="12311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Security</a:t>
            </a:r>
          </a:p>
        </p:txBody>
      </p:sp>
      <p:pic>
        <p:nvPicPr>
          <p:cNvPr id="420" name="Picture 24" descr="E:\Eric Suchiang FD\Icons\Metro Icon\Metro icons ALL WHITE\cctv.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680424" y="4528120"/>
            <a:ext cx="353781" cy="204011"/>
          </a:xfrm>
          <a:prstGeom prst="rect">
            <a:avLst/>
          </a:prstGeom>
          <a:noFill/>
          <a:extLst>
            <a:ext uri="{909E8E84-426E-40DD-AFC4-6F175D3DCCD1}">
              <a14:hiddenFill xmlns:a14="http://schemas.microsoft.com/office/drawing/2010/main">
                <a:solidFill>
                  <a:srgbClr val="FFFFFF"/>
                </a:solidFill>
              </a14:hiddenFill>
            </a:ext>
          </a:extLst>
        </p:spPr>
      </p:pic>
      <p:grpSp>
        <p:nvGrpSpPr>
          <p:cNvPr id="421" name="Group 125"/>
          <p:cNvGrpSpPr/>
          <p:nvPr/>
        </p:nvGrpSpPr>
        <p:grpSpPr>
          <a:xfrm>
            <a:off x="1149071" y="4679617"/>
            <a:ext cx="421590" cy="477040"/>
            <a:chOff x="1034068" y="4593071"/>
            <a:chExt cx="421651" cy="477109"/>
          </a:xfrm>
        </p:grpSpPr>
        <p:sp>
          <p:nvSpPr>
            <p:cNvPr id="422" name="Rectangle 126"/>
            <p:cNvSpPr/>
            <p:nvPr/>
          </p:nvSpPr>
          <p:spPr>
            <a:xfrm>
              <a:off x="1034068" y="4823924"/>
              <a:ext cx="421651" cy="246256"/>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514">
                <a:defRPr/>
              </a:pPr>
              <a:r>
                <a:rPr kumimoji="0" lang="en-US" sz="800" b="1" dirty="0">
                  <a:solidFill>
                    <a:prstClr val="white"/>
                  </a:solidFill>
                  <a:latin typeface="Calibri" panose="020F0502020204030204"/>
                </a:rPr>
                <a:t>POS </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Terminals</a:t>
              </a:r>
            </a:p>
          </p:txBody>
        </p:sp>
        <p:sp>
          <p:nvSpPr>
            <p:cNvPr id="423" name="Rounded Rectangle 89"/>
            <p:cNvSpPr>
              <a:spLocks noChangeAspect="1"/>
            </p:cNvSpPr>
            <p:nvPr/>
          </p:nvSpPr>
          <p:spPr bwMode="auto">
            <a:xfrm rot="16200000">
              <a:off x="1143825" y="4557040"/>
              <a:ext cx="202389" cy="274452"/>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316">
                <a:defRPr/>
              </a:pPr>
              <a:endParaRPr kumimoji="0" lang="en-US" sz="8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24" name="Group 128"/>
          <p:cNvGrpSpPr/>
          <p:nvPr/>
        </p:nvGrpSpPr>
        <p:grpSpPr>
          <a:xfrm>
            <a:off x="2341897" y="5020867"/>
            <a:ext cx="511358" cy="483172"/>
            <a:chOff x="3190827" y="4486753"/>
            <a:chExt cx="511430" cy="483242"/>
          </a:xfrm>
        </p:grpSpPr>
        <p:sp>
          <p:nvSpPr>
            <p:cNvPr id="425" name="Rectangle 129"/>
            <p:cNvSpPr/>
            <p:nvPr/>
          </p:nvSpPr>
          <p:spPr bwMode="auto">
            <a:xfrm>
              <a:off x="3190827" y="4723738"/>
              <a:ext cx="511430" cy="2462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Automation</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Devices</a:t>
              </a:r>
            </a:p>
          </p:txBody>
        </p:sp>
        <p:sp>
          <p:nvSpPr>
            <p:cNvPr id="426" name="Freeform 362"/>
            <p:cNvSpPr>
              <a:spLocks noChangeAspect="1"/>
            </p:cNvSpPr>
            <p:nvPr/>
          </p:nvSpPr>
          <p:spPr bwMode="auto">
            <a:xfrm rot="19207886">
              <a:off x="3347259" y="4486753"/>
              <a:ext cx="130982" cy="23826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225">
                <a:defRPr/>
              </a:pPr>
              <a:endParaRPr kumimoji="0" lang="en-US" sz="800" kern="0" dirty="0">
                <a:solidFill>
                  <a:srgbClr val="000000"/>
                </a:solidFill>
                <a:latin typeface="Calibri" panose="020F0502020204030204"/>
              </a:endParaRPr>
            </a:p>
          </p:txBody>
        </p:sp>
      </p:grpSp>
      <p:grpSp>
        <p:nvGrpSpPr>
          <p:cNvPr id="427" name="Group 131"/>
          <p:cNvGrpSpPr/>
          <p:nvPr/>
        </p:nvGrpSpPr>
        <p:grpSpPr>
          <a:xfrm>
            <a:off x="4066138" y="4801925"/>
            <a:ext cx="411972" cy="509974"/>
            <a:chOff x="4293770" y="4459947"/>
            <a:chExt cx="412030" cy="510047"/>
          </a:xfrm>
        </p:grpSpPr>
        <p:sp>
          <p:nvSpPr>
            <p:cNvPr id="428" name="Rectangle 132"/>
            <p:cNvSpPr/>
            <p:nvPr/>
          </p:nvSpPr>
          <p:spPr>
            <a:xfrm>
              <a:off x="4293770" y="4723738"/>
              <a:ext cx="412030" cy="246256"/>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972">
                <a:defRPr/>
              </a:pPr>
              <a:r>
                <a:rPr kumimoji="0" lang="en-US" sz="800" b="1" dirty="0">
                  <a:solidFill>
                    <a:prstClr val="white"/>
                  </a:solidFill>
                  <a:latin typeface="Calibri" panose="020F0502020204030204"/>
                </a:rPr>
                <a:t>Vending</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Machines</a:t>
              </a:r>
            </a:p>
          </p:txBody>
        </p:sp>
        <p:sp>
          <p:nvSpPr>
            <p:cNvPr id="429" name="Rectangle 2048"/>
            <p:cNvSpPr>
              <a:spLocks noChangeAspect="1"/>
            </p:cNvSpPr>
            <p:nvPr/>
          </p:nvSpPr>
          <p:spPr bwMode="auto">
            <a:xfrm flipV="1">
              <a:off x="4447385" y="4459947"/>
              <a:ext cx="104800" cy="23120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30" name="Group 134"/>
          <p:cNvGrpSpPr/>
          <p:nvPr/>
        </p:nvGrpSpPr>
        <p:grpSpPr>
          <a:xfrm>
            <a:off x="4551605" y="4855096"/>
            <a:ext cx="353781" cy="220909"/>
            <a:chOff x="4924572" y="4625926"/>
            <a:chExt cx="353831" cy="220940"/>
          </a:xfrm>
        </p:grpSpPr>
        <p:sp>
          <p:nvSpPr>
            <p:cNvPr id="431" name="Rectangle 135"/>
            <p:cNvSpPr/>
            <p:nvPr/>
          </p:nvSpPr>
          <p:spPr bwMode="auto">
            <a:xfrm>
              <a:off x="4968419" y="4723738"/>
              <a:ext cx="266137"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Kinect</a:t>
              </a:r>
            </a:p>
          </p:txBody>
        </p:sp>
        <p:sp>
          <p:nvSpPr>
            <p:cNvPr id="432" name="Trapezoid 75"/>
            <p:cNvSpPr>
              <a:spLocks noChangeAspect="1"/>
            </p:cNvSpPr>
            <p:nvPr/>
          </p:nvSpPr>
          <p:spPr>
            <a:xfrm>
              <a:off x="4924572" y="4625926"/>
              <a:ext cx="353831" cy="65225"/>
            </a:xfrm>
            <a:custGeom>
              <a:avLst/>
              <a:gdLst/>
              <a:ahLst/>
              <a:cxnLst/>
              <a:rect l="l" t="t" r="r" b="b"/>
              <a:pathLst>
                <a:path w="1578459" h="278238">
                  <a:moveTo>
                    <a:pt x="624215" y="185238"/>
                  </a:moveTo>
                  <a:lnTo>
                    <a:pt x="938127" y="185238"/>
                  </a:lnTo>
                  <a:lnTo>
                    <a:pt x="1003887" y="278238"/>
                  </a:lnTo>
                  <a:lnTo>
                    <a:pt x="558455" y="278238"/>
                  </a:lnTo>
                  <a:close/>
                  <a:moveTo>
                    <a:pt x="566916" y="108072"/>
                  </a:moveTo>
                  <a:cubicBezTo>
                    <a:pt x="559907" y="108072"/>
                    <a:pt x="554225" y="113849"/>
                    <a:pt x="554225" y="120976"/>
                  </a:cubicBezTo>
                  <a:cubicBezTo>
                    <a:pt x="554225" y="128103"/>
                    <a:pt x="559907" y="133880"/>
                    <a:pt x="566916" y="133880"/>
                  </a:cubicBezTo>
                  <a:cubicBezTo>
                    <a:pt x="573925" y="133880"/>
                    <a:pt x="579607" y="128103"/>
                    <a:pt x="579607" y="120976"/>
                  </a:cubicBezTo>
                  <a:cubicBezTo>
                    <a:pt x="579607" y="113849"/>
                    <a:pt x="573925" y="108072"/>
                    <a:pt x="566916" y="108072"/>
                  </a:cubicBezTo>
                  <a:close/>
                  <a:moveTo>
                    <a:pt x="852731" y="68236"/>
                  </a:moveTo>
                  <a:cubicBezTo>
                    <a:pt x="823244" y="68236"/>
                    <a:pt x="799340" y="90332"/>
                    <a:pt x="799340" y="117588"/>
                  </a:cubicBezTo>
                  <a:cubicBezTo>
                    <a:pt x="799340" y="144844"/>
                    <a:pt x="823244" y="166940"/>
                    <a:pt x="852731" y="166940"/>
                  </a:cubicBezTo>
                  <a:cubicBezTo>
                    <a:pt x="882218" y="166940"/>
                    <a:pt x="906122" y="144844"/>
                    <a:pt x="906122" y="117588"/>
                  </a:cubicBezTo>
                  <a:cubicBezTo>
                    <a:pt x="906122" y="90332"/>
                    <a:pt x="882218" y="68236"/>
                    <a:pt x="852731" y="68236"/>
                  </a:cubicBezTo>
                  <a:close/>
                  <a:moveTo>
                    <a:pt x="709732" y="68236"/>
                  </a:moveTo>
                  <a:cubicBezTo>
                    <a:pt x="680245" y="68236"/>
                    <a:pt x="656341" y="90332"/>
                    <a:pt x="656341" y="117588"/>
                  </a:cubicBezTo>
                  <a:cubicBezTo>
                    <a:pt x="656341" y="144844"/>
                    <a:pt x="680245" y="166940"/>
                    <a:pt x="709732" y="166940"/>
                  </a:cubicBezTo>
                  <a:cubicBezTo>
                    <a:pt x="739219" y="166940"/>
                    <a:pt x="763123" y="144844"/>
                    <a:pt x="763123" y="117588"/>
                  </a:cubicBezTo>
                  <a:cubicBezTo>
                    <a:pt x="763123" y="90332"/>
                    <a:pt x="739219" y="68236"/>
                    <a:pt x="709732" y="68236"/>
                  </a:cubicBezTo>
                  <a:close/>
                  <a:moveTo>
                    <a:pt x="428415" y="68236"/>
                  </a:moveTo>
                  <a:cubicBezTo>
                    <a:pt x="398928" y="68236"/>
                    <a:pt x="375024" y="90332"/>
                    <a:pt x="375024" y="117588"/>
                  </a:cubicBezTo>
                  <a:cubicBezTo>
                    <a:pt x="375024" y="144844"/>
                    <a:pt x="398928" y="166940"/>
                    <a:pt x="428415" y="166940"/>
                  </a:cubicBezTo>
                  <a:cubicBezTo>
                    <a:pt x="457902" y="166940"/>
                    <a:pt x="481806" y="144844"/>
                    <a:pt x="481806" y="117588"/>
                  </a:cubicBezTo>
                  <a:cubicBezTo>
                    <a:pt x="481806" y="90332"/>
                    <a:pt x="457902" y="68236"/>
                    <a:pt x="428415" y="68236"/>
                  </a:cubicBezTo>
                  <a:close/>
                  <a:moveTo>
                    <a:pt x="21158" y="51569"/>
                  </a:moveTo>
                  <a:lnTo>
                    <a:pt x="21634" y="51569"/>
                  </a:lnTo>
                  <a:lnTo>
                    <a:pt x="16360" y="53949"/>
                  </a:lnTo>
                  <a:lnTo>
                    <a:pt x="1563047" y="53949"/>
                  </a:lnTo>
                  <a:cubicBezTo>
                    <a:pt x="1572157" y="55137"/>
                    <a:pt x="1578459" y="63196"/>
                    <a:pt x="1578459" y="72727"/>
                  </a:cubicBezTo>
                  <a:lnTo>
                    <a:pt x="1578459" y="157359"/>
                  </a:lnTo>
                  <a:cubicBezTo>
                    <a:pt x="1578459" y="169044"/>
                    <a:pt x="1568986" y="178517"/>
                    <a:pt x="1557301" y="178517"/>
                  </a:cubicBezTo>
                  <a:lnTo>
                    <a:pt x="21158" y="178517"/>
                  </a:lnTo>
                  <a:cubicBezTo>
                    <a:pt x="9473" y="178517"/>
                    <a:pt x="0" y="169044"/>
                    <a:pt x="0" y="157359"/>
                  </a:cubicBezTo>
                  <a:lnTo>
                    <a:pt x="0" y="72727"/>
                  </a:lnTo>
                  <a:cubicBezTo>
                    <a:pt x="0" y="61042"/>
                    <a:pt x="9473" y="51569"/>
                    <a:pt x="21158" y="51569"/>
                  </a:cubicBezTo>
                  <a:close/>
                  <a:moveTo>
                    <a:pt x="135901" y="0"/>
                  </a:moveTo>
                  <a:lnTo>
                    <a:pt x="1447013" y="0"/>
                  </a:lnTo>
                  <a:lnTo>
                    <a:pt x="1566554" y="53949"/>
                  </a:lnTo>
                  <a:lnTo>
                    <a:pt x="1563047" y="53949"/>
                  </a:lnTo>
                  <a:lnTo>
                    <a:pt x="1557301" y="51569"/>
                  </a:lnTo>
                  <a:lnTo>
                    <a:pt x="21634" y="51569"/>
                  </a:lnTo>
                  <a:close/>
                </a:path>
              </a:pathLst>
            </a:custGeom>
            <a:solidFill>
              <a:srgbClr val="FFFFFF"/>
            </a:solidFill>
            <a:ln w="12700" cap="flat" cmpd="sng" algn="ctr">
              <a:noFill/>
              <a:prstDash val="solid"/>
              <a:miter lim="800000"/>
            </a:ln>
            <a:effectLst/>
          </p:spPr>
          <p:txBody>
            <a:bodyPr rtlCol="0" anchor="ctr"/>
            <a:lstStyle/>
            <a:p>
              <a:pPr algn="ctr" defTabSz="932384">
                <a:defRPr/>
              </a:pPr>
              <a:endParaRPr kumimoji="0" lang="en-US" sz="800" kern="0" dirty="0">
                <a:solidFill>
                  <a:prstClr val="white"/>
                </a:solidFill>
                <a:latin typeface="Calibri" panose="020F0502020204030204"/>
              </a:endParaRPr>
            </a:p>
          </p:txBody>
        </p:sp>
      </p:grpSp>
      <p:grpSp>
        <p:nvGrpSpPr>
          <p:cNvPr id="433" name="Group 137"/>
          <p:cNvGrpSpPr/>
          <p:nvPr/>
        </p:nvGrpSpPr>
        <p:grpSpPr>
          <a:xfrm>
            <a:off x="3278692" y="4349253"/>
            <a:ext cx="203582" cy="424961"/>
            <a:chOff x="3777283" y="4410233"/>
            <a:chExt cx="203611" cy="425021"/>
          </a:xfrm>
        </p:grpSpPr>
        <p:sp>
          <p:nvSpPr>
            <p:cNvPr id="434" name="Rounded Rectangle 4"/>
            <p:cNvSpPr>
              <a:spLocks noChangeAspect="1"/>
            </p:cNvSpPr>
            <p:nvPr/>
          </p:nvSpPr>
          <p:spPr bwMode="auto">
            <a:xfrm>
              <a:off x="3814293" y="4410233"/>
              <a:ext cx="139067" cy="280919"/>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353" tIns="45676" rIns="45676" bIns="9135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773">
                <a:defRPr/>
              </a:pPr>
              <a:endParaRPr kumimoji="0" lang="en-US" sz="800" spc="-3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35" name="Rectangle 139"/>
            <p:cNvSpPr/>
            <p:nvPr/>
          </p:nvSpPr>
          <p:spPr bwMode="auto">
            <a:xfrm>
              <a:off x="3777283" y="4712126"/>
              <a:ext cx="203611"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ATM</a:t>
              </a:r>
            </a:p>
          </p:txBody>
        </p:sp>
      </p:grpSp>
      <p:grpSp>
        <p:nvGrpSpPr>
          <p:cNvPr id="436" name="Group 140"/>
          <p:cNvGrpSpPr/>
          <p:nvPr/>
        </p:nvGrpSpPr>
        <p:grpSpPr>
          <a:xfrm>
            <a:off x="10362752" y="5216378"/>
            <a:ext cx="1453516" cy="971484"/>
            <a:chOff x="9447311" y="4795461"/>
            <a:chExt cx="2587736" cy="1729562"/>
          </a:xfrm>
        </p:grpSpPr>
        <p:grpSp>
          <p:nvGrpSpPr>
            <p:cNvPr id="437" name="Group 141"/>
            <p:cNvGrpSpPr/>
            <p:nvPr/>
          </p:nvGrpSpPr>
          <p:grpSpPr>
            <a:xfrm>
              <a:off x="9447311" y="4795461"/>
              <a:ext cx="2587736" cy="1729562"/>
              <a:chOff x="9992964" y="3433087"/>
              <a:chExt cx="1362906" cy="1155729"/>
            </a:xfrm>
            <a:effectLst>
              <a:outerShdw blurRad="38100" dir="18900000" sy="23000" kx="-1200000" algn="bl" rotWithShape="0">
                <a:prstClr val="black">
                  <a:alpha val="20000"/>
                </a:prstClr>
              </a:outerShdw>
            </a:effectLst>
          </p:grpSpPr>
          <p:grpSp>
            <p:nvGrpSpPr>
              <p:cNvPr id="439" name="Group 143"/>
              <p:cNvGrpSpPr/>
              <p:nvPr/>
            </p:nvGrpSpPr>
            <p:grpSpPr>
              <a:xfrm>
                <a:off x="9992964" y="3433087"/>
                <a:ext cx="1362906" cy="1155729"/>
                <a:chOff x="9992964" y="3433087"/>
                <a:chExt cx="1362906" cy="1155729"/>
              </a:xfrm>
            </p:grpSpPr>
            <p:sp>
              <p:nvSpPr>
                <p:cNvPr id="458" name="Rectangle 162"/>
                <p:cNvSpPr/>
                <p:nvPr/>
              </p:nvSpPr>
              <p:spPr bwMode="auto">
                <a:xfrm>
                  <a:off x="10046425" y="3468005"/>
                  <a:ext cx="1248025" cy="937029"/>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a:defRPr/>
                  </a:pPr>
                  <a:endParaRPr kumimoji="0" lang="en-US" sz="1961" kern="0" dirty="0">
                    <a:gradFill>
                      <a:gsLst>
                        <a:gs pos="0">
                          <a:srgbClr val="FFFFFF"/>
                        </a:gs>
                        <a:gs pos="100000">
                          <a:srgbClr val="FFFFFF"/>
                        </a:gs>
                      </a:gsLst>
                      <a:lin ang="5400000" scaled="0"/>
                    </a:gradFill>
                  </a:endParaRPr>
                </a:p>
              </p:txBody>
            </p:sp>
            <p:sp>
              <p:nvSpPr>
                <p:cNvPr id="459"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grpSp>
          <p:grpSp>
            <p:nvGrpSpPr>
              <p:cNvPr id="440" name="Group 144"/>
              <p:cNvGrpSpPr/>
              <p:nvPr/>
            </p:nvGrpSpPr>
            <p:grpSpPr>
              <a:xfrm>
                <a:off x="10176274" y="3555592"/>
                <a:ext cx="994831" cy="753658"/>
                <a:chOff x="-1748541" y="1986635"/>
                <a:chExt cx="1206735" cy="914192"/>
              </a:xfrm>
            </p:grpSpPr>
            <p:sp>
              <p:nvSpPr>
                <p:cNvPr id="441" name="Rectangle 35"/>
                <p:cNvSpPr>
                  <a:spLocks noChangeArrowheads="1"/>
                </p:cNvSpPr>
                <p:nvPr/>
              </p:nvSpPr>
              <p:spPr bwMode="auto">
                <a:xfrm>
                  <a:off x="-1318870" y="2263178"/>
                  <a:ext cx="50281" cy="21483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2"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3"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4"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5"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6"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7"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8" name="Rectangle 42"/>
                <p:cNvSpPr>
                  <a:spLocks noChangeArrowheads="1"/>
                </p:cNvSpPr>
                <p:nvPr/>
              </p:nvSpPr>
              <p:spPr bwMode="auto">
                <a:xfrm>
                  <a:off x="-1389720" y="2423162"/>
                  <a:ext cx="50281" cy="54852"/>
                </a:xfrm>
                <a:prstGeom prst="rect">
                  <a:avLst/>
                </a:prstGeom>
                <a:solidFill>
                  <a:srgbClr val="008272">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9" name="Rectangle 43"/>
                <p:cNvSpPr>
                  <a:spLocks noChangeArrowheads="1"/>
                </p:cNvSpPr>
                <p:nvPr/>
              </p:nvSpPr>
              <p:spPr bwMode="auto">
                <a:xfrm>
                  <a:off x="-1460570" y="2329457"/>
                  <a:ext cx="50281" cy="148556"/>
                </a:xfrm>
                <a:prstGeom prst="rect">
                  <a:avLst/>
                </a:prstGeom>
                <a:solidFill>
                  <a:srgbClr val="00188F">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0" name="Rectangle 44"/>
                <p:cNvSpPr>
                  <a:spLocks noChangeArrowheads="1"/>
                </p:cNvSpPr>
                <p:nvPr/>
              </p:nvSpPr>
              <p:spPr bwMode="auto">
                <a:xfrm>
                  <a:off x="-1533706" y="2290604"/>
                  <a:ext cx="50281" cy="1874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1" name="Rectangle 45"/>
                <p:cNvSpPr>
                  <a:spLocks noChangeArrowheads="1"/>
                </p:cNvSpPr>
                <p:nvPr/>
              </p:nvSpPr>
              <p:spPr bwMode="auto">
                <a:xfrm>
                  <a:off x="-1604556" y="2361454"/>
                  <a:ext cx="50281" cy="116559"/>
                </a:xfrm>
                <a:prstGeom prst="rect">
                  <a:avLst/>
                </a:prstGeom>
                <a:solidFill>
                  <a:srgbClr val="008272">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2"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3"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4"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5"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6"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7"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grpSp>
        </p:grpSp>
        <p:pic>
          <p:nvPicPr>
            <p:cNvPr id="438" name="Picture 142"/>
            <p:cNvPicPr>
              <a:picLocks noChangeAspect="1"/>
            </p:cNvPicPr>
            <p:nvPr/>
          </p:nvPicPr>
          <p:blipFill>
            <a:blip r:embed="rId7"/>
            <a:stretch>
              <a:fillRect/>
            </a:stretch>
          </p:blipFill>
          <p:spPr>
            <a:xfrm>
              <a:off x="9560806" y="4874713"/>
              <a:ext cx="2380807" cy="1352933"/>
            </a:xfrm>
            <a:prstGeom prst="rect">
              <a:avLst/>
            </a:prstGeom>
          </p:spPr>
        </p:pic>
      </p:grpSp>
      <p:grpSp>
        <p:nvGrpSpPr>
          <p:cNvPr id="460" name="Group 164"/>
          <p:cNvGrpSpPr/>
          <p:nvPr/>
        </p:nvGrpSpPr>
        <p:grpSpPr>
          <a:xfrm rot="21269447">
            <a:off x="9225527" y="5373376"/>
            <a:ext cx="1138317" cy="546576"/>
            <a:chOff x="8647291" y="5765552"/>
            <a:chExt cx="1138479" cy="546654"/>
          </a:xfrm>
        </p:grpSpPr>
        <p:cxnSp>
          <p:nvCxnSpPr>
            <p:cNvPr id="461" name="Curved Connector 165"/>
            <p:cNvCxnSpPr/>
            <p:nvPr/>
          </p:nvCxnSpPr>
          <p:spPr>
            <a:xfrm>
              <a:off x="8647291" y="6012124"/>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2" name="Curved Connector 166"/>
            <p:cNvCxnSpPr/>
            <p:nvPr/>
          </p:nvCxnSpPr>
          <p:spPr>
            <a:xfrm>
              <a:off x="8724023" y="5893490"/>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3" name="Curved Connector 167"/>
            <p:cNvCxnSpPr/>
            <p:nvPr/>
          </p:nvCxnSpPr>
          <p:spPr>
            <a:xfrm>
              <a:off x="8789686" y="5765552"/>
              <a:ext cx="996084" cy="300082"/>
            </a:xfrm>
            <a:prstGeom prst="curvedConnector3">
              <a:avLst/>
            </a:prstGeom>
            <a:noFill/>
            <a:ln w="28575" cap="flat" cmpd="sng" algn="ctr">
              <a:solidFill>
                <a:srgbClr val="FFFFFF"/>
              </a:solidFill>
              <a:prstDash val="solid"/>
              <a:headEnd type="none" w="med" len="med"/>
              <a:tailEnd type="triangle" w="med" len="med"/>
            </a:ln>
            <a:effectLst/>
          </p:spPr>
        </p:cxnSp>
      </p:grpSp>
      <p:sp>
        <p:nvSpPr>
          <p:cNvPr id="464" name="Freeform 95"/>
          <p:cNvSpPr>
            <a:spLocks/>
          </p:cNvSpPr>
          <p:nvPr/>
        </p:nvSpPr>
        <p:spPr bwMode="auto">
          <a:xfrm>
            <a:off x="6599069" y="4241837"/>
            <a:ext cx="3105244" cy="20409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1B1D1"/>
          </a:solidFill>
          <a:ln>
            <a:noFill/>
          </a:ln>
          <a:extLst/>
        </p:spPr>
        <p:txBody>
          <a:bodyPr vert="horz" wrap="square" lIns="91427" tIns="45713" rIns="91427" bIns="45713" numCol="1" anchor="t" anchorCtr="0" compatLnSpc="1">
            <a:prstTxWarp prst="textNoShape">
              <a:avLst/>
            </a:prstTxWarp>
          </a:bodyPr>
          <a:lstStyle/>
          <a:p>
            <a:pPr>
              <a:defRPr/>
            </a:pPr>
            <a:endParaRPr kumimoji="0" lang="en-US" sz="2400" kern="0" dirty="0">
              <a:solidFill>
                <a:srgbClr val="000000"/>
              </a:solidFill>
            </a:endParaRPr>
          </a:p>
        </p:txBody>
      </p:sp>
      <p:grpSp>
        <p:nvGrpSpPr>
          <p:cNvPr id="465" name="Group 169"/>
          <p:cNvGrpSpPr/>
          <p:nvPr/>
        </p:nvGrpSpPr>
        <p:grpSpPr>
          <a:xfrm rot="21262430">
            <a:off x="5741312" y="5186886"/>
            <a:ext cx="1138317" cy="546576"/>
            <a:chOff x="5535537" y="5228214"/>
            <a:chExt cx="1138479" cy="546654"/>
          </a:xfrm>
        </p:grpSpPr>
        <p:cxnSp>
          <p:nvCxnSpPr>
            <p:cNvPr id="466" name="Curved Connector 170"/>
            <p:cNvCxnSpPr/>
            <p:nvPr/>
          </p:nvCxnSpPr>
          <p:spPr>
            <a:xfrm>
              <a:off x="5535537" y="5474786"/>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7" name="Curved Connector 171"/>
            <p:cNvCxnSpPr/>
            <p:nvPr/>
          </p:nvCxnSpPr>
          <p:spPr>
            <a:xfrm>
              <a:off x="5612269" y="5356152"/>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8" name="Curved Connector 172"/>
            <p:cNvCxnSpPr/>
            <p:nvPr/>
          </p:nvCxnSpPr>
          <p:spPr>
            <a:xfrm>
              <a:off x="5677932" y="5228214"/>
              <a:ext cx="996084" cy="300082"/>
            </a:xfrm>
            <a:prstGeom prst="curvedConnector3">
              <a:avLst/>
            </a:prstGeom>
            <a:noFill/>
            <a:ln w="28575" cap="flat" cmpd="sng" algn="ctr">
              <a:solidFill>
                <a:srgbClr val="FFFFFF"/>
              </a:solidFill>
              <a:prstDash val="solid"/>
              <a:headEnd type="none" w="med" len="med"/>
              <a:tailEnd type="triangle" w="med" len="med"/>
            </a:ln>
            <a:effectLst/>
          </p:spPr>
        </p:cxnSp>
      </p:grpSp>
      <p:grpSp>
        <p:nvGrpSpPr>
          <p:cNvPr id="469" name="Group 173"/>
          <p:cNvGrpSpPr/>
          <p:nvPr/>
        </p:nvGrpSpPr>
        <p:grpSpPr>
          <a:xfrm>
            <a:off x="7345158" y="4745087"/>
            <a:ext cx="1447456" cy="1337321"/>
            <a:chOff x="6540327" y="2376796"/>
            <a:chExt cx="977428" cy="1206620"/>
          </a:xfrm>
        </p:grpSpPr>
        <p:sp>
          <p:nvSpPr>
            <p:cNvPr id="470" name="Rectangle 174"/>
            <p:cNvSpPr/>
            <p:nvPr/>
          </p:nvSpPr>
          <p:spPr bwMode="auto">
            <a:xfrm>
              <a:off x="6540327" y="2376796"/>
              <a:ext cx="977428" cy="1010735"/>
            </a:xfrm>
            <a:prstGeom prst="rect">
              <a:avLst/>
            </a:prstGeom>
            <a:solidFill>
              <a:srgbClr val="71B1D1"/>
            </a:solidFill>
            <a:ln w="9525" cap="flat" cmpd="sng" algn="ctr">
              <a:noFill/>
              <a:prstDash val="solid"/>
              <a:headEnd type="none" w="med" len="med"/>
              <a:tailEnd type="none" w="med" len="med"/>
            </a:ln>
            <a:effectLst/>
          </p:spPr>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a:lnSpc>
                  <a:spcPct val="90000"/>
                </a:lnSpc>
                <a:defRPr/>
              </a:pPr>
              <a:r>
                <a:rPr kumimoji="0" lang="en-US" sz="2400" kern="0"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471" name="Picture 175"/>
            <p:cNvPicPr/>
            <p:nvPr/>
          </p:nvPicPr>
          <p:blipFill rotWithShape="1">
            <a:blip r:embed="rId8"/>
            <a:srcRect t="19808" r="74054" b="15692"/>
            <a:stretch/>
          </p:blipFill>
          <p:spPr>
            <a:xfrm>
              <a:off x="6780252" y="3074394"/>
              <a:ext cx="492997" cy="509022"/>
            </a:xfrm>
            <a:prstGeom prst="rect">
              <a:avLst/>
            </a:prstGeom>
            <a:solidFill>
              <a:srgbClr val="FF0000"/>
            </a:solidFill>
          </p:spPr>
        </p:pic>
      </p:grpSp>
      <p:sp>
        <p:nvSpPr>
          <p:cNvPr id="2" name="メモ 1"/>
          <p:cNvSpPr/>
          <p:nvPr/>
        </p:nvSpPr>
        <p:spPr>
          <a:xfrm>
            <a:off x="4064553" y="3271972"/>
            <a:ext cx="4142484" cy="9144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600" dirty="0"/>
              <a:t>センサーデータのリアルタイム分析</a:t>
            </a:r>
            <a:endParaRPr kumimoji="1" lang="en-US" altLang="ja-JP" sz="1600" dirty="0"/>
          </a:p>
          <a:p>
            <a:r>
              <a:rPr lang="ja-JP" altLang="en-US" sz="1600" dirty="0"/>
              <a:t>データフォーマット変換</a:t>
            </a:r>
            <a:endParaRPr lang="en-US" altLang="ja-JP" sz="1600" dirty="0"/>
          </a:p>
          <a:p>
            <a:r>
              <a:rPr kumimoji="1" lang="ja-JP" altLang="en-US" sz="1600" dirty="0"/>
              <a:t>受信データへのアクションルール設定</a:t>
            </a:r>
          </a:p>
        </p:txBody>
      </p:sp>
    </p:spTree>
    <p:extLst>
      <p:ext uri="{BB962C8B-B14F-4D97-AF65-F5344CB8AC3E}">
        <p14:creationId xmlns:p14="http://schemas.microsoft.com/office/powerpoint/2010/main" val="35266324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a:xfrm>
            <a:off x="269240" y="1189495"/>
            <a:ext cx="5050243" cy="4259115"/>
          </a:xfrm>
        </p:spPr>
        <p:txBody>
          <a:bodyPr/>
          <a:lstStyle/>
          <a:p>
            <a:r>
              <a:rPr lang="ja-JP" altLang="en-US" sz="3137" dirty="0"/>
              <a:t>拡張性の高いデータストリーミングプラットフォーム</a:t>
            </a:r>
            <a:endParaRPr lang="en-US" altLang="ja-JP" sz="3137" dirty="0"/>
          </a:p>
          <a:p>
            <a:r>
              <a:rPr lang="ja-JP" altLang="en-US" sz="3137" dirty="0"/>
              <a:t>毎秒数百万ものイベントを取り込む</a:t>
            </a:r>
            <a:endParaRPr lang="en-US" altLang="ja-JP" sz="3137" dirty="0"/>
          </a:p>
          <a:p>
            <a:r>
              <a:rPr lang="ja-JP" altLang="en-US" sz="3137" dirty="0"/>
              <a:t>短い待機時間かつ大きなスケールでパブリッシュ</a:t>
            </a:r>
            <a:r>
              <a:rPr lang="en-US" altLang="ja-JP" sz="3137" dirty="0"/>
              <a:t>/</a:t>
            </a:r>
            <a:r>
              <a:rPr lang="ja-JP" altLang="en-US" sz="3137" dirty="0"/>
              <a:t>サブスクライブ機能を実現可能</a:t>
            </a:r>
          </a:p>
        </p:txBody>
      </p:sp>
      <p:sp>
        <p:nvSpPr>
          <p:cNvPr id="3" name="タイトル 2"/>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とは</a:t>
            </a:r>
          </a:p>
        </p:txBody>
      </p:sp>
      <p:sp>
        <p:nvSpPr>
          <p:cNvPr id="4" name="正方形/長方形 3"/>
          <p:cNvSpPr/>
          <p:nvPr/>
        </p:nvSpPr>
        <p:spPr bwMode="auto">
          <a:xfrm>
            <a:off x="6511148" y="1946558"/>
            <a:ext cx="3529624" cy="40237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四角形: 角を丸くする 4"/>
          <p:cNvSpPr/>
          <p:nvPr/>
        </p:nvSpPr>
        <p:spPr bwMode="auto">
          <a:xfrm>
            <a:off x="6934703" y="2793668"/>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1</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四角形: 角を丸くする 5"/>
          <p:cNvSpPr/>
          <p:nvPr/>
        </p:nvSpPr>
        <p:spPr bwMode="auto">
          <a:xfrm>
            <a:off x="6934703" y="3499592"/>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2</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四角形: 角を丸くする 6"/>
          <p:cNvSpPr/>
          <p:nvPr/>
        </p:nvSpPr>
        <p:spPr bwMode="auto">
          <a:xfrm>
            <a:off x="6934703" y="4205517"/>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四角形: 角を丸くする 7"/>
          <p:cNvSpPr/>
          <p:nvPr/>
        </p:nvSpPr>
        <p:spPr bwMode="auto">
          <a:xfrm>
            <a:off x="6934703" y="5192248"/>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N</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直線コネクタ 9"/>
          <p:cNvCxnSpPr>
            <a:stCxn id="8" idx="0"/>
            <a:endCxn id="7" idx="2"/>
          </p:cNvCxnSpPr>
          <p:nvPr/>
        </p:nvCxnSpPr>
        <p:spPr>
          <a:xfrm flipV="1">
            <a:off x="8346553" y="4770258"/>
            <a:ext cx="0" cy="421991"/>
          </a:xfrm>
          <a:prstGeom prst="line">
            <a:avLst/>
          </a:prstGeom>
          <a:ln w="285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グループ化 29"/>
          <p:cNvGrpSpPr/>
          <p:nvPr/>
        </p:nvGrpSpPr>
        <p:grpSpPr>
          <a:xfrm>
            <a:off x="7005296" y="4244127"/>
            <a:ext cx="2682514" cy="484392"/>
            <a:chOff x="7586389" y="4472803"/>
            <a:chExt cx="2736304" cy="494105"/>
          </a:xfrm>
        </p:grpSpPr>
        <p:sp>
          <p:nvSpPr>
            <p:cNvPr id="11" name="正方形/長方形 10"/>
            <p:cNvSpPr/>
            <p:nvPr/>
          </p:nvSpPr>
          <p:spPr bwMode="auto">
            <a:xfrm>
              <a:off x="7586389"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7730405"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p:cNvSpPr/>
            <p:nvPr/>
          </p:nvSpPr>
          <p:spPr bwMode="auto">
            <a:xfrm>
              <a:off x="7874421"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p:cNvSpPr/>
            <p:nvPr/>
          </p:nvSpPr>
          <p:spPr bwMode="auto">
            <a:xfrm>
              <a:off x="8018437"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8162453"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p:cNvSpPr/>
            <p:nvPr/>
          </p:nvSpPr>
          <p:spPr bwMode="auto">
            <a:xfrm>
              <a:off x="8306469"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p:cNvSpPr/>
            <p:nvPr/>
          </p:nvSpPr>
          <p:spPr bwMode="auto">
            <a:xfrm>
              <a:off x="8450485"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8594501" y="447558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p:cNvSpPr/>
            <p:nvPr/>
          </p:nvSpPr>
          <p:spPr bwMode="auto">
            <a:xfrm>
              <a:off x="8738517"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正方形/長方形 19"/>
            <p:cNvSpPr/>
            <p:nvPr/>
          </p:nvSpPr>
          <p:spPr bwMode="auto">
            <a:xfrm>
              <a:off x="8882533"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9026549"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正方形/長方形 21"/>
            <p:cNvSpPr/>
            <p:nvPr/>
          </p:nvSpPr>
          <p:spPr bwMode="auto">
            <a:xfrm>
              <a:off x="9170565"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正方形/長方形 22"/>
            <p:cNvSpPr/>
            <p:nvPr/>
          </p:nvSpPr>
          <p:spPr bwMode="auto">
            <a:xfrm>
              <a:off x="9314581"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9458597"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p:cNvSpPr/>
            <p:nvPr/>
          </p:nvSpPr>
          <p:spPr bwMode="auto">
            <a:xfrm>
              <a:off x="9602613"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9746629"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正方形/長方形 26"/>
            <p:cNvSpPr/>
            <p:nvPr/>
          </p:nvSpPr>
          <p:spPr bwMode="auto">
            <a:xfrm>
              <a:off x="9890645"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正方形/長方形 27"/>
            <p:cNvSpPr/>
            <p:nvPr/>
          </p:nvSpPr>
          <p:spPr bwMode="auto">
            <a:xfrm>
              <a:off x="10034661" y="4478471"/>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正方形/長方形 28"/>
            <p:cNvSpPr/>
            <p:nvPr/>
          </p:nvSpPr>
          <p:spPr bwMode="auto">
            <a:xfrm>
              <a:off x="10178677"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正方形/長方形 30"/>
          <p:cNvSpPr/>
          <p:nvPr/>
        </p:nvSpPr>
        <p:spPr bwMode="auto">
          <a:xfrm>
            <a:off x="8626852" y="1517548"/>
            <a:ext cx="141185" cy="478835"/>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矢印: ストライプ 31"/>
          <p:cNvSpPr/>
          <p:nvPr/>
        </p:nvSpPr>
        <p:spPr bwMode="auto">
          <a:xfrm>
            <a:off x="9793699" y="4244127"/>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テキスト ボックス 32"/>
          <p:cNvSpPr txBox="1"/>
          <p:nvPr/>
        </p:nvSpPr>
        <p:spPr>
          <a:xfrm>
            <a:off x="10446939" y="4127028"/>
            <a:ext cx="1568977" cy="724143"/>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受信者</a:t>
            </a:r>
          </a:p>
        </p:txBody>
      </p:sp>
      <p:sp>
        <p:nvSpPr>
          <p:cNvPr id="34" name="テキスト ボックス 33"/>
          <p:cNvSpPr txBox="1"/>
          <p:nvPr/>
        </p:nvSpPr>
        <p:spPr>
          <a:xfrm>
            <a:off x="7562064" y="950161"/>
            <a:ext cx="1568977" cy="736212"/>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送信者</a:t>
            </a:r>
          </a:p>
        </p:txBody>
      </p:sp>
      <p:sp>
        <p:nvSpPr>
          <p:cNvPr id="35" name="矢印: ストライプ 34"/>
          <p:cNvSpPr/>
          <p:nvPr/>
        </p:nvSpPr>
        <p:spPr bwMode="auto">
          <a:xfrm rot="5400000">
            <a:off x="8028887" y="1662375"/>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テキスト ボックス 35"/>
          <p:cNvSpPr txBox="1"/>
          <p:nvPr/>
        </p:nvSpPr>
        <p:spPr>
          <a:xfrm>
            <a:off x="8762137" y="1318266"/>
            <a:ext cx="1971279" cy="736212"/>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イベント</a:t>
            </a:r>
          </a:p>
        </p:txBody>
      </p:sp>
      <p:pic>
        <p:nvPicPr>
          <p:cNvPr id="37" name="図 36"/>
          <p:cNvPicPr>
            <a:picLocks noChangeAspect="1"/>
          </p:cNvPicPr>
          <p:nvPr/>
        </p:nvPicPr>
        <p:blipFill>
          <a:blip r:embed="rId3">
            <a:biLevel thresh="25000"/>
          </a:blip>
          <a:stretch>
            <a:fillRect/>
          </a:stretch>
        </p:blipFill>
        <p:spPr>
          <a:xfrm>
            <a:off x="6593307" y="2012550"/>
            <a:ext cx="764951" cy="764951"/>
          </a:xfrm>
          <a:prstGeom prst="rect">
            <a:avLst/>
          </a:prstGeom>
        </p:spPr>
      </p:pic>
    </p:spTree>
    <p:extLst>
      <p:ext uri="{BB962C8B-B14F-4D97-AF65-F5344CB8AC3E}">
        <p14:creationId xmlns:p14="http://schemas.microsoft.com/office/powerpoint/2010/main" val="65831080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の特徴</a:t>
            </a:r>
          </a:p>
        </p:txBody>
      </p:sp>
      <p:sp>
        <p:nvSpPr>
          <p:cNvPr id="4" name="正方形/長方形 3"/>
          <p:cNvSpPr/>
          <p:nvPr/>
        </p:nvSpPr>
        <p:spPr bwMode="auto">
          <a:xfrm>
            <a:off x="3721012" y="1931226"/>
            <a:ext cx="4094363" cy="40237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四角形: 角を丸くする 4"/>
          <p:cNvSpPr/>
          <p:nvPr/>
        </p:nvSpPr>
        <p:spPr bwMode="auto">
          <a:xfrm>
            <a:off x="4709306" y="2778336"/>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1</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四角形: 角を丸くする 5"/>
          <p:cNvSpPr/>
          <p:nvPr/>
        </p:nvSpPr>
        <p:spPr bwMode="auto">
          <a:xfrm>
            <a:off x="4709306" y="3484261"/>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2</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四角形: 角を丸くする 6"/>
          <p:cNvSpPr/>
          <p:nvPr/>
        </p:nvSpPr>
        <p:spPr bwMode="auto">
          <a:xfrm>
            <a:off x="4709306" y="4190186"/>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四角形: 角を丸くする 7"/>
          <p:cNvSpPr/>
          <p:nvPr/>
        </p:nvSpPr>
        <p:spPr bwMode="auto">
          <a:xfrm>
            <a:off x="4709306" y="5176917"/>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N</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直線コネクタ 8"/>
          <p:cNvCxnSpPr>
            <a:stCxn id="8" idx="0"/>
            <a:endCxn id="7" idx="2"/>
          </p:cNvCxnSpPr>
          <p:nvPr/>
        </p:nvCxnSpPr>
        <p:spPr>
          <a:xfrm flipV="1">
            <a:off x="6121156" y="4754926"/>
            <a:ext cx="0" cy="421991"/>
          </a:xfrm>
          <a:prstGeom prst="line">
            <a:avLst/>
          </a:prstGeom>
          <a:ln w="285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4779899" y="4228796"/>
            <a:ext cx="2682514" cy="484392"/>
            <a:chOff x="7586389" y="4472803"/>
            <a:chExt cx="2736304" cy="494105"/>
          </a:xfrm>
        </p:grpSpPr>
        <p:sp>
          <p:nvSpPr>
            <p:cNvPr id="11" name="正方形/長方形 10"/>
            <p:cNvSpPr/>
            <p:nvPr/>
          </p:nvSpPr>
          <p:spPr bwMode="auto">
            <a:xfrm>
              <a:off x="7586389"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7730405"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p:cNvSpPr/>
            <p:nvPr/>
          </p:nvSpPr>
          <p:spPr bwMode="auto">
            <a:xfrm>
              <a:off x="7874421"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p:cNvSpPr/>
            <p:nvPr/>
          </p:nvSpPr>
          <p:spPr bwMode="auto">
            <a:xfrm>
              <a:off x="8018437"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8162453"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p:cNvSpPr/>
            <p:nvPr/>
          </p:nvSpPr>
          <p:spPr bwMode="auto">
            <a:xfrm>
              <a:off x="8306469"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p:cNvSpPr/>
            <p:nvPr/>
          </p:nvSpPr>
          <p:spPr bwMode="auto">
            <a:xfrm>
              <a:off x="8450485"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8594501" y="447558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p:cNvSpPr/>
            <p:nvPr/>
          </p:nvSpPr>
          <p:spPr bwMode="auto">
            <a:xfrm>
              <a:off x="8738517"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正方形/長方形 19"/>
            <p:cNvSpPr/>
            <p:nvPr/>
          </p:nvSpPr>
          <p:spPr bwMode="auto">
            <a:xfrm>
              <a:off x="8882533"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9026549"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正方形/長方形 21"/>
            <p:cNvSpPr/>
            <p:nvPr/>
          </p:nvSpPr>
          <p:spPr bwMode="auto">
            <a:xfrm>
              <a:off x="9170565"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正方形/長方形 22"/>
            <p:cNvSpPr/>
            <p:nvPr/>
          </p:nvSpPr>
          <p:spPr bwMode="auto">
            <a:xfrm>
              <a:off x="9314581"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9458597"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p:cNvSpPr/>
            <p:nvPr/>
          </p:nvSpPr>
          <p:spPr bwMode="auto">
            <a:xfrm>
              <a:off x="9602613"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9746629"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正方形/長方形 26"/>
            <p:cNvSpPr/>
            <p:nvPr/>
          </p:nvSpPr>
          <p:spPr bwMode="auto">
            <a:xfrm>
              <a:off x="9890645"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正方形/長方形 27"/>
            <p:cNvSpPr/>
            <p:nvPr/>
          </p:nvSpPr>
          <p:spPr bwMode="auto">
            <a:xfrm>
              <a:off x="10034661" y="4478471"/>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正方形/長方形 28"/>
            <p:cNvSpPr/>
            <p:nvPr/>
          </p:nvSpPr>
          <p:spPr bwMode="auto">
            <a:xfrm>
              <a:off x="10178677"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矢印: ストライプ 29"/>
          <p:cNvSpPr/>
          <p:nvPr/>
        </p:nvSpPr>
        <p:spPr bwMode="auto">
          <a:xfrm>
            <a:off x="7677826" y="3745413"/>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図 30"/>
          <p:cNvPicPr>
            <a:picLocks noChangeAspect="1"/>
          </p:cNvPicPr>
          <p:nvPr/>
        </p:nvPicPr>
        <p:blipFill>
          <a:blip r:embed="rId3">
            <a:biLevel thresh="25000"/>
          </a:blip>
          <a:stretch>
            <a:fillRect/>
          </a:stretch>
        </p:blipFill>
        <p:spPr>
          <a:xfrm>
            <a:off x="3824053" y="2013385"/>
            <a:ext cx="764951" cy="764951"/>
          </a:xfrm>
          <a:prstGeom prst="rect">
            <a:avLst/>
          </a:prstGeom>
        </p:spPr>
      </p:pic>
      <p:sp>
        <p:nvSpPr>
          <p:cNvPr id="32" name="左中かっこ 31"/>
          <p:cNvSpPr/>
          <p:nvPr/>
        </p:nvSpPr>
        <p:spPr>
          <a:xfrm>
            <a:off x="8383751" y="2430713"/>
            <a:ext cx="564740" cy="3104505"/>
          </a:xfrm>
          <a:prstGeom prst="leftBrac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a:p>
        </p:txBody>
      </p:sp>
      <p:grpSp>
        <p:nvGrpSpPr>
          <p:cNvPr id="36" name="グループ化 35"/>
          <p:cNvGrpSpPr>
            <a:grpSpLocks noChangeAspect="1"/>
          </p:cNvGrpSpPr>
          <p:nvPr/>
        </p:nvGrpSpPr>
        <p:grpSpPr>
          <a:xfrm rot="16200000">
            <a:off x="8826609" y="2515896"/>
            <a:ext cx="583171" cy="676160"/>
            <a:chOff x="10106669" y="4237258"/>
            <a:chExt cx="914400" cy="1060204"/>
          </a:xfrm>
        </p:grpSpPr>
        <p:sp>
          <p:nvSpPr>
            <p:cNvPr id="33" name="台形 32"/>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四角形: 上の 2 つの角を丸める 33"/>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台形 34"/>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グループ化 36"/>
          <p:cNvGrpSpPr>
            <a:grpSpLocks noChangeAspect="1"/>
          </p:cNvGrpSpPr>
          <p:nvPr/>
        </p:nvGrpSpPr>
        <p:grpSpPr>
          <a:xfrm rot="16200000">
            <a:off x="8826610" y="3338635"/>
            <a:ext cx="583171" cy="676160"/>
            <a:chOff x="10106669" y="4237258"/>
            <a:chExt cx="914400" cy="1060204"/>
          </a:xfrm>
        </p:grpSpPr>
        <p:sp>
          <p:nvSpPr>
            <p:cNvPr id="38" name="台形 37"/>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四角形: 上の 2 つの角を丸める 38"/>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台形 39"/>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グループ化 40"/>
          <p:cNvGrpSpPr>
            <a:grpSpLocks noChangeAspect="1"/>
          </p:cNvGrpSpPr>
          <p:nvPr/>
        </p:nvGrpSpPr>
        <p:grpSpPr>
          <a:xfrm rot="16200000">
            <a:off x="8826608" y="4713845"/>
            <a:ext cx="583171" cy="676160"/>
            <a:chOff x="10106669" y="4237258"/>
            <a:chExt cx="914400" cy="1060204"/>
          </a:xfrm>
        </p:grpSpPr>
        <p:sp>
          <p:nvSpPr>
            <p:cNvPr id="42" name="台形 41"/>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四角形: 上の 2 つの角を丸める 42"/>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台形 43"/>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テキスト ボックス 45"/>
          <p:cNvSpPr txBox="1"/>
          <p:nvPr/>
        </p:nvSpPr>
        <p:spPr>
          <a:xfrm>
            <a:off x="7862586" y="536231"/>
            <a:ext cx="4008263" cy="1823923"/>
          </a:xfrm>
          <a:prstGeom prst="rect">
            <a:avLst/>
          </a:prstGeom>
          <a:noFill/>
        </p:spPr>
        <p:txBody>
          <a:bodyPr wrap="none" lIns="179285" tIns="143428" rIns="179285" bIns="143428" rtlCol="0">
            <a:spAutoFit/>
          </a:bodyPr>
          <a:lstStyle/>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受信順にキューイング</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一定期間保持</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メッセージは</a:t>
            </a:r>
            <a:r>
              <a:rPr lang="en-US" altLang="ja-JP" sz="2353" dirty="0">
                <a:gradFill>
                  <a:gsLst>
                    <a:gs pos="2917">
                      <a:schemeClr val="tx1"/>
                    </a:gs>
                    <a:gs pos="30000">
                      <a:schemeClr val="tx1"/>
                    </a:gs>
                  </a:gsLst>
                  <a:lin ang="5400000" scaled="0"/>
                </a:gradFill>
              </a:rPr>
              <a:t>256KB</a:t>
            </a:r>
            <a:r>
              <a:rPr lang="ja-JP" altLang="en-US" sz="2353" dirty="0">
                <a:gradFill>
                  <a:gsLst>
                    <a:gs pos="2917">
                      <a:schemeClr val="tx1"/>
                    </a:gs>
                    <a:gs pos="30000">
                      <a:schemeClr val="tx1"/>
                    </a:gs>
                  </a:gsLst>
                  <a:lin ang="5400000" scaled="0"/>
                </a:gradFill>
              </a:rPr>
              <a:t>以下</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パーティション </a:t>
            </a:r>
            <a:r>
              <a:rPr lang="en-US" altLang="ja-JP" sz="2353" dirty="0">
                <a:gradFill>
                  <a:gsLst>
                    <a:gs pos="2917">
                      <a:schemeClr val="tx1"/>
                    </a:gs>
                    <a:gs pos="30000">
                      <a:schemeClr val="tx1"/>
                    </a:gs>
                  </a:gsLst>
                  <a:lin ang="5400000" scaled="0"/>
                </a:gradFill>
              </a:rPr>
              <a:t>2~32</a:t>
            </a:r>
            <a:endParaRPr lang="ja-JP" altLang="en-US" sz="2353" dirty="0">
              <a:gradFill>
                <a:gsLst>
                  <a:gs pos="2917">
                    <a:schemeClr val="tx1"/>
                  </a:gs>
                  <a:gs pos="30000">
                    <a:schemeClr val="tx1"/>
                  </a:gs>
                </a:gsLst>
                <a:lin ang="5400000" scaled="0"/>
              </a:gradFill>
            </a:endParaRPr>
          </a:p>
        </p:txBody>
      </p:sp>
      <p:sp>
        <p:nvSpPr>
          <p:cNvPr id="47" name="テキスト ボックス 46"/>
          <p:cNvSpPr txBox="1"/>
          <p:nvPr/>
        </p:nvSpPr>
        <p:spPr>
          <a:xfrm>
            <a:off x="3665580" y="3852691"/>
            <a:ext cx="1028384" cy="615522"/>
          </a:xfrm>
          <a:prstGeom prst="rect">
            <a:avLst/>
          </a:prstGeom>
          <a:noFill/>
        </p:spPr>
        <p:txBody>
          <a:bodyPr wrap="none" lIns="179285" tIns="143428" rIns="179285" bIns="143428" rtlCol="0">
            <a:spAutoFit/>
          </a:bodyPr>
          <a:lstStyle/>
          <a:p>
            <a:pPr>
              <a:lnSpc>
                <a:spcPct val="90000"/>
              </a:lnSpc>
              <a:spcAft>
                <a:spcPts val="588"/>
              </a:spcAft>
            </a:pPr>
            <a:r>
              <a:rPr lang="en-US" altLang="ja-JP" sz="2353" i="1" dirty="0">
                <a:solidFill>
                  <a:srgbClr val="FFFFFF"/>
                </a:solidFill>
                <a:latin typeface="Consolas" panose="020B0609020204030204" pitchFamily="49" charset="0"/>
              </a:rPr>
              <a:t>f(x)</a:t>
            </a:r>
            <a:endParaRPr lang="ja-JP" altLang="en-US" sz="2353" i="1" dirty="0" err="1">
              <a:solidFill>
                <a:srgbClr val="FFFFFF"/>
              </a:solidFill>
              <a:latin typeface="Consolas" panose="020B0609020204030204" pitchFamily="49" charset="0"/>
            </a:endParaRPr>
          </a:p>
        </p:txBody>
      </p:sp>
      <p:sp>
        <p:nvSpPr>
          <p:cNvPr id="48" name="テキスト ボックス 47"/>
          <p:cNvSpPr txBox="1"/>
          <p:nvPr/>
        </p:nvSpPr>
        <p:spPr>
          <a:xfrm>
            <a:off x="9628606" y="3234055"/>
            <a:ext cx="2277661"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受信者あたり</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個必要</a:t>
            </a:r>
          </a:p>
        </p:txBody>
      </p:sp>
      <p:cxnSp>
        <p:nvCxnSpPr>
          <p:cNvPr id="49" name="直線コネクタ 48"/>
          <p:cNvCxnSpPr>
            <a:stCxn id="43" idx="0"/>
            <a:endCxn id="39" idx="2"/>
          </p:cNvCxnSpPr>
          <p:nvPr/>
        </p:nvCxnSpPr>
        <p:spPr>
          <a:xfrm flipV="1">
            <a:off x="9287321" y="3968301"/>
            <a:ext cx="2" cy="792039"/>
          </a:xfrm>
          <a:prstGeom prst="line">
            <a:avLst/>
          </a:prstGeom>
          <a:ln w="28575">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8363928" y="5601792"/>
            <a:ext cx="3681061"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コンシューマーグループ</a:t>
            </a:r>
          </a:p>
        </p:txBody>
      </p:sp>
      <p:sp>
        <p:nvSpPr>
          <p:cNvPr id="53" name="正方形/長方形 52"/>
          <p:cNvSpPr/>
          <p:nvPr/>
        </p:nvSpPr>
        <p:spPr bwMode="auto">
          <a:xfrm>
            <a:off x="7321228" y="2805445"/>
            <a:ext cx="141185" cy="478835"/>
          </a:xfrm>
          <a:prstGeom prst="rect">
            <a:avLst/>
          </a:prstGeom>
          <a:solidFill>
            <a:srgbClr val="92D05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正方形/長方形 53"/>
          <p:cNvSpPr/>
          <p:nvPr/>
        </p:nvSpPr>
        <p:spPr bwMode="auto">
          <a:xfrm>
            <a:off x="7320591" y="5224799"/>
            <a:ext cx="141185" cy="478835"/>
          </a:xfrm>
          <a:prstGeom prst="rect">
            <a:avLst/>
          </a:prstGeom>
          <a:solidFill>
            <a:srgbClr val="C000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直線矢印コネクタ 61"/>
          <p:cNvCxnSpPr>
            <a:endCxn id="5" idx="1"/>
          </p:cNvCxnSpPr>
          <p:nvPr/>
        </p:nvCxnSpPr>
        <p:spPr>
          <a:xfrm flipV="1">
            <a:off x="4474514" y="3060706"/>
            <a:ext cx="234793" cy="1099746"/>
          </a:xfrm>
          <a:prstGeom prst="straightConnector1">
            <a:avLst/>
          </a:prstGeom>
          <a:ln w="28575">
            <a:solidFill>
              <a:srgbClr val="92D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endCxn id="8" idx="1"/>
          </p:cNvCxnSpPr>
          <p:nvPr/>
        </p:nvCxnSpPr>
        <p:spPr>
          <a:xfrm>
            <a:off x="4451043" y="4135061"/>
            <a:ext cx="258263" cy="1324226"/>
          </a:xfrm>
          <a:prstGeom prst="straightConnector1">
            <a:avLst/>
          </a:prstGeom>
          <a:ln w="28575">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2466222" y="3412638"/>
            <a:ext cx="1194031"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HTTP</a:t>
            </a:r>
          </a:p>
          <a:p>
            <a:pPr>
              <a:lnSpc>
                <a:spcPct val="90000"/>
              </a:lnSpc>
              <a:spcAft>
                <a:spcPts val="588"/>
              </a:spcAft>
            </a:pPr>
            <a:r>
              <a:rPr lang="en-US" altLang="ja-JP" sz="2353" dirty="0">
                <a:gradFill>
                  <a:gsLst>
                    <a:gs pos="2917">
                      <a:schemeClr val="tx1"/>
                    </a:gs>
                    <a:gs pos="30000">
                      <a:schemeClr val="tx1"/>
                    </a:gs>
                  </a:gsLst>
                  <a:lin ang="5400000" scaled="0"/>
                </a:gradFill>
              </a:rPr>
              <a:t>AMQP</a:t>
            </a:r>
            <a:endParaRPr lang="ja-JP" altLang="en-US" sz="2353" dirty="0" err="1">
              <a:gradFill>
                <a:gsLst>
                  <a:gs pos="2917">
                    <a:schemeClr val="tx1"/>
                  </a:gs>
                  <a:gs pos="30000">
                    <a:schemeClr val="tx1"/>
                  </a:gs>
                </a:gsLst>
                <a:lin ang="5400000" scaled="0"/>
              </a:gradFill>
            </a:endParaRPr>
          </a:p>
        </p:txBody>
      </p:sp>
      <p:sp>
        <p:nvSpPr>
          <p:cNvPr id="74" name="テキスト ボックス 73"/>
          <p:cNvSpPr txBox="1"/>
          <p:nvPr/>
        </p:nvSpPr>
        <p:spPr>
          <a:xfrm>
            <a:off x="3994169" y="1330679"/>
            <a:ext cx="3469333"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SAS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Token</a:t>
            </a:r>
            <a:r>
              <a:rPr lang="ja-JP" altLang="en-US" sz="2353" dirty="0">
                <a:gradFill>
                  <a:gsLst>
                    <a:gs pos="2917">
                      <a:schemeClr val="tx1"/>
                    </a:gs>
                    <a:gs pos="30000">
                      <a:schemeClr val="tx1"/>
                    </a:gs>
                  </a:gsLst>
                  <a:lin ang="5400000" scaled="0"/>
                </a:gradFill>
              </a:rPr>
              <a:t>を使った接続</a:t>
            </a:r>
          </a:p>
        </p:txBody>
      </p:sp>
      <p:sp>
        <p:nvSpPr>
          <p:cNvPr id="75" name="テキスト ボックス 74"/>
          <p:cNvSpPr txBox="1"/>
          <p:nvPr/>
        </p:nvSpPr>
        <p:spPr>
          <a:xfrm>
            <a:off x="853383" y="4903848"/>
            <a:ext cx="2906038"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1MB/sec</a:t>
            </a:r>
            <a:r>
              <a:rPr lang="ja-JP" altLang="en-US" sz="2353" dirty="0" err="1">
                <a:gradFill>
                  <a:gsLst>
                    <a:gs pos="2917">
                      <a:schemeClr val="tx1"/>
                    </a:gs>
                    <a:gs pos="30000">
                      <a:schemeClr val="tx1"/>
                    </a:gs>
                  </a:gsLst>
                  <a:lin ang="5400000" scaled="0"/>
                </a:gradFill>
              </a:rPr>
              <a:t>、</a:t>
            </a:r>
            <a:r>
              <a:rPr lang="ja-JP" altLang="en-US" sz="2353" dirty="0">
                <a:gradFill>
                  <a:gsLst>
                    <a:gs pos="2917">
                      <a:schemeClr val="tx1"/>
                    </a:gs>
                    <a:gs pos="30000">
                      <a:schemeClr val="tx1"/>
                    </a:gs>
                  </a:gsLst>
                  <a:lin ang="5400000" scaled="0"/>
                </a:gradFill>
              </a:rPr>
              <a:t>または、</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en-US" altLang="ja-JP" sz="2353" dirty="0">
                <a:gradFill>
                  <a:gsLst>
                    <a:gs pos="2917">
                      <a:schemeClr val="tx1"/>
                    </a:gs>
                    <a:gs pos="30000">
                      <a:schemeClr val="tx1"/>
                    </a:gs>
                  </a:gsLst>
                  <a:lin ang="5400000" scaled="0"/>
                </a:gradFill>
              </a:rPr>
              <a:t>1000</a:t>
            </a:r>
            <a:r>
              <a:rPr lang="ja-JP" altLang="en-US" sz="2353" dirty="0">
                <a:gradFill>
                  <a:gsLst>
                    <a:gs pos="2917">
                      <a:schemeClr val="tx1"/>
                    </a:gs>
                    <a:gs pos="30000">
                      <a:schemeClr val="tx1"/>
                    </a:gs>
                  </a:gsLst>
                  <a:lin ang="5400000" scaled="0"/>
                </a:gradFill>
              </a:rPr>
              <a:t>イベント</a:t>
            </a:r>
            <a:r>
              <a:rPr lang="en-US" altLang="ja-JP" sz="2353" dirty="0">
                <a:gradFill>
                  <a:gsLst>
                    <a:gs pos="2917">
                      <a:schemeClr val="tx1"/>
                    </a:gs>
                    <a:gs pos="30000">
                      <a:schemeClr val="tx1"/>
                    </a:gs>
                  </a:gsLst>
                  <a:lin ang="5400000" scaled="0"/>
                </a:gradFill>
              </a:rPr>
              <a:t>/sec</a:t>
            </a:r>
            <a:endParaRPr lang="ja-JP" altLang="en-US" sz="2353" dirty="0" err="1">
              <a:gradFill>
                <a:gsLst>
                  <a:gs pos="2917">
                    <a:schemeClr val="tx1"/>
                  </a:gs>
                  <a:gs pos="30000">
                    <a:schemeClr val="tx1"/>
                  </a:gs>
                </a:gsLst>
                <a:lin ang="5400000" scaled="0"/>
              </a:gradFill>
            </a:endParaRPr>
          </a:p>
        </p:txBody>
      </p:sp>
      <p:sp>
        <p:nvSpPr>
          <p:cNvPr id="76" name="正方形/長方形 75"/>
          <p:cNvSpPr>
            <a:spLocks noChangeAspect="1"/>
          </p:cNvSpPr>
          <p:nvPr/>
        </p:nvSpPr>
        <p:spPr bwMode="auto">
          <a:xfrm>
            <a:off x="1044464"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正方形/長方形 76"/>
          <p:cNvSpPr>
            <a:spLocks noChangeAspect="1"/>
          </p:cNvSpPr>
          <p:nvPr/>
        </p:nvSpPr>
        <p:spPr bwMode="auto">
          <a:xfrm>
            <a:off x="1268342"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正方形/長方形 77"/>
          <p:cNvSpPr>
            <a:spLocks noChangeAspect="1"/>
          </p:cNvSpPr>
          <p:nvPr/>
        </p:nvSpPr>
        <p:spPr bwMode="auto">
          <a:xfrm>
            <a:off x="1500701"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正方形/長方形 78"/>
          <p:cNvSpPr>
            <a:spLocks noChangeAspect="1"/>
          </p:cNvSpPr>
          <p:nvPr/>
        </p:nvSpPr>
        <p:spPr bwMode="auto">
          <a:xfrm>
            <a:off x="1724578"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正方形/長方形 79"/>
          <p:cNvSpPr>
            <a:spLocks noChangeAspect="1"/>
          </p:cNvSpPr>
          <p:nvPr/>
        </p:nvSpPr>
        <p:spPr bwMode="auto">
          <a:xfrm>
            <a:off x="1952696"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正方形/長方形 80"/>
          <p:cNvSpPr>
            <a:spLocks noChangeAspect="1"/>
          </p:cNvSpPr>
          <p:nvPr/>
        </p:nvSpPr>
        <p:spPr bwMode="auto">
          <a:xfrm>
            <a:off x="2176574" y="3236717"/>
            <a:ext cx="197513" cy="197513"/>
          </a:xfrm>
          <a:prstGeom prst="rect">
            <a:avLst/>
          </a:prstGeom>
          <a:solidFill>
            <a:srgbClr val="C000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正方形/長方形 81"/>
          <p:cNvSpPr>
            <a:spLocks noChangeAspect="1"/>
          </p:cNvSpPr>
          <p:nvPr/>
        </p:nvSpPr>
        <p:spPr bwMode="auto">
          <a:xfrm>
            <a:off x="1044464"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正方形/長方形 82"/>
          <p:cNvSpPr>
            <a:spLocks noChangeAspect="1"/>
          </p:cNvSpPr>
          <p:nvPr/>
        </p:nvSpPr>
        <p:spPr bwMode="auto">
          <a:xfrm>
            <a:off x="1268342"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正方形/長方形 83"/>
          <p:cNvSpPr>
            <a:spLocks noChangeAspect="1"/>
          </p:cNvSpPr>
          <p:nvPr/>
        </p:nvSpPr>
        <p:spPr bwMode="auto">
          <a:xfrm>
            <a:off x="1500701"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正方形/長方形 84"/>
          <p:cNvSpPr>
            <a:spLocks noChangeAspect="1"/>
          </p:cNvSpPr>
          <p:nvPr/>
        </p:nvSpPr>
        <p:spPr bwMode="auto">
          <a:xfrm>
            <a:off x="1724578"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正方形/長方形 85"/>
          <p:cNvSpPr>
            <a:spLocks noChangeAspect="1"/>
          </p:cNvSpPr>
          <p:nvPr/>
        </p:nvSpPr>
        <p:spPr bwMode="auto">
          <a:xfrm>
            <a:off x="1952696" y="3469376"/>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正方形/長方形 86"/>
          <p:cNvSpPr>
            <a:spLocks noChangeAspect="1"/>
          </p:cNvSpPr>
          <p:nvPr/>
        </p:nvSpPr>
        <p:spPr bwMode="auto">
          <a:xfrm>
            <a:off x="2176574"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正方形/長方形 87"/>
          <p:cNvSpPr>
            <a:spLocks noChangeAspect="1"/>
          </p:cNvSpPr>
          <p:nvPr/>
        </p:nvSpPr>
        <p:spPr bwMode="auto">
          <a:xfrm>
            <a:off x="1045158"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正方形/長方形 88"/>
          <p:cNvSpPr>
            <a:spLocks noChangeAspect="1"/>
          </p:cNvSpPr>
          <p:nvPr/>
        </p:nvSpPr>
        <p:spPr bwMode="auto">
          <a:xfrm>
            <a:off x="1269036" y="3704889"/>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正方形/長方形 89"/>
          <p:cNvSpPr>
            <a:spLocks noChangeAspect="1"/>
          </p:cNvSpPr>
          <p:nvPr/>
        </p:nvSpPr>
        <p:spPr bwMode="auto">
          <a:xfrm>
            <a:off x="1501395"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正方形/長方形 90"/>
          <p:cNvSpPr>
            <a:spLocks noChangeAspect="1"/>
          </p:cNvSpPr>
          <p:nvPr/>
        </p:nvSpPr>
        <p:spPr bwMode="auto">
          <a:xfrm>
            <a:off x="1725272"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正方形/長方形 91"/>
          <p:cNvSpPr>
            <a:spLocks noChangeAspect="1"/>
          </p:cNvSpPr>
          <p:nvPr/>
        </p:nvSpPr>
        <p:spPr bwMode="auto">
          <a:xfrm>
            <a:off x="1953390"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正方形/長方形 92"/>
          <p:cNvSpPr>
            <a:spLocks noChangeAspect="1"/>
          </p:cNvSpPr>
          <p:nvPr/>
        </p:nvSpPr>
        <p:spPr bwMode="auto">
          <a:xfrm>
            <a:off x="2177268"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正方形/長方形 93"/>
          <p:cNvSpPr>
            <a:spLocks noChangeAspect="1"/>
          </p:cNvSpPr>
          <p:nvPr/>
        </p:nvSpPr>
        <p:spPr bwMode="auto">
          <a:xfrm>
            <a:off x="1045158"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正方形/長方形 94"/>
          <p:cNvSpPr>
            <a:spLocks noChangeAspect="1"/>
          </p:cNvSpPr>
          <p:nvPr/>
        </p:nvSpPr>
        <p:spPr bwMode="auto">
          <a:xfrm>
            <a:off x="1269036"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正方形/長方形 95"/>
          <p:cNvSpPr>
            <a:spLocks noChangeAspect="1"/>
          </p:cNvSpPr>
          <p:nvPr/>
        </p:nvSpPr>
        <p:spPr bwMode="auto">
          <a:xfrm>
            <a:off x="1501395"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正方形/長方形 96"/>
          <p:cNvSpPr>
            <a:spLocks noChangeAspect="1"/>
          </p:cNvSpPr>
          <p:nvPr/>
        </p:nvSpPr>
        <p:spPr bwMode="auto">
          <a:xfrm>
            <a:off x="1725272" y="3937548"/>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正方形/長方形 97"/>
          <p:cNvSpPr>
            <a:spLocks noChangeAspect="1"/>
          </p:cNvSpPr>
          <p:nvPr/>
        </p:nvSpPr>
        <p:spPr bwMode="auto">
          <a:xfrm>
            <a:off x="1953390"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正方形/長方形 98"/>
          <p:cNvSpPr>
            <a:spLocks noChangeAspect="1"/>
          </p:cNvSpPr>
          <p:nvPr/>
        </p:nvSpPr>
        <p:spPr bwMode="auto">
          <a:xfrm>
            <a:off x="2177268"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正方形/長方形 99"/>
          <p:cNvSpPr>
            <a:spLocks noChangeAspect="1"/>
          </p:cNvSpPr>
          <p:nvPr/>
        </p:nvSpPr>
        <p:spPr bwMode="auto">
          <a:xfrm>
            <a:off x="1050151"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正方形/長方形 100"/>
          <p:cNvSpPr>
            <a:spLocks noChangeAspect="1"/>
          </p:cNvSpPr>
          <p:nvPr/>
        </p:nvSpPr>
        <p:spPr bwMode="auto">
          <a:xfrm>
            <a:off x="1274029"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正方形/長方形 101"/>
          <p:cNvSpPr>
            <a:spLocks noChangeAspect="1"/>
          </p:cNvSpPr>
          <p:nvPr/>
        </p:nvSpPr>
        <p:spPr bwMode="auto">
          <a:xfrm>
            <a:off x="1506388" y="4168274"/>
            <a:ext cx="197513" cy="197513"/>
          </a:xfrm>
          <a:prstGeom prst="rect">
            <a:avLst/>
          </a:prstGeom>
          <a:solidFill>
            <a:srgbClr val="C000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正方形/長方形 102"/>
          <p:cNvSpPr>
            <a:spLocks noChangeAspect="1"/>
          </p:cNvSpPr>
          <p:nvPr/>
        </p:nvSpPr>
        <p:spPr bwMode="auto">
          <a:xfrm>
            <a:off x="1730265"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正方形/長方形 103"/>
          <p:cNvSpPr>
            <a:spLocks noChangeAspect="1"/>
          </p:cNvSpPr>
          <p:nvPr/>
        </p:nvSpPr>
        <p:spPr bwMode="auto">
          <a:xfrm>
            <a:off x="1958383"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正方形/長方形 104"/>
          <p:cNvSpPr>
            <a:spLocks noChangeAspect="1"/>
          </p:cNvSpPr>
          <p:nvPr/>
        </p:nvSpPr>
        <p:spPr bwMode="auto">
          <a:xfrm>
            <a:off x="2182261"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正方形/長方形 105"/>
          <p:cNvSpPr>
            <a:spLocks noChangeAspect="1"/>
          </p:cNvSpPr>
          <p:nvPr/>
        </p:nvSpPr>
        <p:spPr bwMode="auto">
          <a:xfrm>
            <a:off x="1050151"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正方形/長方形 106"/>
          <p:cNvSpPr>
            <a:spLocks noChangeAspect="1"/>
          </p:cNvSpPr>
          <p:nvPr/>
        </p:nvSpPr>
        <p:spPr bwMode="auto">
          <a:xfrm>
            <a:off x="1274029"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正方形/長方形 107"/>
          <p:cNvSpPr>
            <a:spLocks noChangeAspect="1"/>
          </p:cNvSpPr>
          <p:nvPr/>
        </p:nvSpPr>
        <p:spPr bwMode="auto">
          <a:xfrm>
            <a:off x="1506388"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正方形/長方形 108"/>
          <p:cNvSpPr>
            <a:spLocks noChangeAspect="1"/>
          </p:cNvSpPr>
          <p:nvPr/>
        </p:nvSpPr>
        <p:spPr bwMode="auto">
          <a:xfrm>
            <a:off x="1730265"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正方形/長方形 109"/>
          <p:cNvSpPr>
            <a:spLocks noChangeAspect="1"/>
          </p:cNvSpPr>
          <p:nvPr/>
        </p:nvSpPr>
        <p:spPr bwMode="auto">
          <a:xfrm>
            <a:off x="1958383"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正方形/長方形 110"/>
          <p:cNvSpPr>
            <a:spLocks noChangeAspect="1"/>
          </p:cNvSpPr>
          <p:nvPr/>
        </p:nvSpPr>
        <p:spPr bwMode="auto">
          <a:xfrm>
            <a:off x="2182261"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矢印: 右 111"/>
          <p:cNvSpPr/>
          <p:nvPr/>
        </p:nvSpPr>
        <p:spPr bwMode="auto">
          <a:xfrm>
            <a:off x="2564620" y="3234055"/>
            <a:ext cx="1251091" cy="1336502"/>
          </a:xfrm>
          <a:prstGeom prst="rightArrow">
            <a:avLst>
              <a:gd name="adj1" fmla="val 74221"/>
              <a:gd name="adj2" fmla="val 50000"/>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テキスト ボックス 112"/>
          <p:cNvSpPr txBox="1"/>
          <p:nvPr/>
        </p:nvSpPr>
        <p:spPr>
          <a:xfrm>
            <a:off x="7498903" y="4156889"/>
            <a:ext cx="1447305"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2MB/sec</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3473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0-#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0-#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0-#ppt_w/2"/>
                                          </p:val>
                                        </p:tav>
                                        <p:tav tm="100000">
                                          <p:val>
                                            <p:strVal val="#ppt_x"/>
                                          </p:val>
                                        </p:tav>
                                      </p:tavLst>
                                    </p:anim>
                                    <p:anim calcmode="lin" valueType="num">
                                      <p:cBhvr additive="base">
                                        <p:cTn id="20" dur="500" fill="hold"/>
                                        <p:tgtEl>
                                          <p:spTgt spid="7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0-#ppt_w/2"/>
                                          </p:val>
                                        </p:tav>
                                        <p:tav tm="100000">
                                          <p:val>
                                            <p:strVal val="#ppt_x"/>
                                          </p:val>
                                        </p:tav>
                                      </p:tavLst>
                                    </p:anim>
                                    <p:anim calcmode="lin" valueType="num">
                                      <p:cBhvr additive="base">
                                        <p:cTn id="24" dur="500" fill="hold"/>
                                        <p:tgtEl>
                                          <p:spTgt spid="7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0-#ppt_w/2"/>
                                          </p:val>
                                        </p:tav>
                                        <p:tav tm="100000">
                                          <p:val>
                                            <p:strVal val="#ppt_x"/>
                                          </p:val>
                                        </p:tav>
                                      </p:tavLst>
                                    </p:anim>
                                    <p:anim calcmode="lin" valueType="num">
                                      <p:cBhvr additive="base">
                                        <p:cTn id="28" dur="500" fill="hold"/>
                                        <p:tgtEl>
                                          <p:spTgt spid="7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0-#ppt_w/2"/>
                                          </p:val>
                                        </p:tav>
                                        <p:tav tm="100000">
                                          <p:val>
                                            <p:strVal val="#ppt_x"/>
                                          </p:val>
                                        </p:tav>
                                      </p:tavLst>
                                    </p:anim>
                                    <p:anim calcmode="lin" valueType="num">
                                      <p:cBhvr additive="base">
                                        <p:cTn id="32" dur="500" fill="hold"/>
                                        <p:tgtEl>
                                          <p:spTgt spid="8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0-#ppt_w/2"/>
                                          </p:val>
                                        </p:tav>
                                        <p:tav tm="100000">
                                          <p:val>
                                            <p:strVal val="#ppt_x"/>
                                          </p:val>
                                        </p:tav>
                                      </p:tavLst>
                                    </p:anim>
                                    <p:anim calcmode="lin" valueType="num">
                                      <p:cBhvr additive="base">
                                        <p:cTn id="36" dur="500" fill="hold"/>
                                        <p:tgtEl>
                                          <p:spTgt spid="8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additive="base">
                                        <p:cTn id="39" dur="500" fill="hold"/>
                                        <p:tgtEl>
                                          <p:spTgt spid="82"/>
                                        </p:tgtEl>
                                        <p:attrNameLst>
                                          <p:attrName>ppt_x</p:attrName>
                                        </p:attrNameLst>
                                      </p:cBhvr>
                                      <p:tavLst>
                                        <p:tav tm="0">
                                          <p:val>
                                            <p:strVal val="0-#ppt_w/2"/>
                                          </p:val>
                                        </p:tav>
                                        <p:tav tm="100000">
                                          <p:val>
                                            <p:strVal val="#ppt_x"/>
                                          </p:val>
                                        </p:tav>
                                      </p:tavLst>
                                    </p:anim>
                                    <p:anim calcmode="lin" valueType="num">
                                      <p:cBhvr additive="base">
                                        <p:cTn id="40" dur="500" fill="hold"/>
                                        <p:tgtEl>
                                          <p:spTgt spid="8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0-#ppt_w/2"/>
                                          </p:val>
                                        </p:tav>
                                        <p:tav tm="100000">
                                          <p:val>
                                            <p:strVal val="#ppt_x"/>
                                          </p:val>
                                        </p:tav>
                                      </p:tavLst>
                                    </p:anim>
                                    <p:anim calcmode="lin" valueType="num">
                                      <p:cBhvr additive="base">
                                        <p:cTn id="44" dur="500" fill="hold"/>
                                        <p:tgtEl>
                                          <p:spTgt spid="8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0-#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additive="base">
                                        <p:cTn id="51" dur="500" fill="hold"/>
                                        <p:tgtEl>
                                          <p:spTgt spid="85"/>
                                        </p:tgtEl>
                                        <p:attrNameLst>
                                          <p:attrName>ppt_x</p:attrName>
                                        </p:attrNameLst>
                                      </p:cBhvr>
                                      <p:tavLst>
                                        <p:tav tm="0">
                                          <p:val>
                                            <p:strVal val="0-#ppt_w/2"/>
                                          </p:val>
                                        </p:tav>
                                        <p:tav tm="100000">
                                          <p:val>
                                            <p:strVal val="#ppt_x"/>
                                          </p:val>
                                        </p:tav>
                                      </p:tavLst>
                                    </p:anim>
                                    <p:anim calcmode="lin" valueType="num">
                                      <p:cBhvr additive="base">
                                        <p:cTn id="52" dur="500" fill="hold"/>
                                        <p:tgtEl>
                                          <p:spTgt spid="8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additive="base">
                                        <p:cTn id="55" dur="500" fill="hold"/>
                                        <p:tgtEl>
                                          <p:spTgt spid="86"/>
                                        </p:tgtEl>
                                        <p:attrNameLst>
                                          <p:attrName>ppt_x</p:attrName>
                                        </p:attrNameLst>
                                      </p:cBhvr>
                                      <p:tavLst>
                                        <p:tav tm="0">
                                          <p:val>
                                            <p:strVal val="0-#ppt_w/2"/>
                                          </p:val>
                                        </p:tav>
                                        <p:tav tm="100000">
                                          <p:val>
                                            <p:strVal val="#ppt_x"/>
                                          </p:val>
                                        </p:tav>
                                      </p:tavLst>
                                    </p:anim>
                                    <p:anim calcmode="lin" valueType="num">
                                      <p:cBhvr additive="base">
                                        <p:cTn id="56" dur="500" fill="hold"/>
                                        <p:tgtEl>
                                          <p:spTgt spid="8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fill="hold"/>
                                        <p:tgtEl>
                                          <p:spTgt spid="87"/>
                                        </p:tgtEl>
                                        <p:attrNameLst>
                                          <p:attrName>ppt_x</p:attrName>
                                        </p:attrNameLst>
                                      </p:cBhvr>
                                      <p:tavLst>
                                        <p:tav tm="0">
                                          <p:val>
                                            <p:strVal val="0-#ppt_w/2"/>
                                          </p:val>
                                        </p:tav>
                                        <p:tav tm="100000">
                                          <p:val>
                                            <p:strVal val="#ppt_x"/>
                                          </p:val>
                                        </p:tav>
                                      </p:tavLst>
                                    </p:anim>
                                    <p:anim calcmode="lin" valueType="num">
                                      <p:cBhvr additive="base">
                                        <p:cTn id="60" dur="500" fill="hold"/>
                                        <p:tgtEl>
                                          <p:spTgt spid="87"/>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0-#ppt_w/2"/>
                                          </p:val>
                                        </p:tav>
                                        <p:tav tm="100000">
                                          <p:val>
                                            <p:strVal val="#ppt_x"/>
                                          </p:val>
                                        </p:tav>
                                      </p:tavLst>
                                    </p:anim>
                                    <p:anim calcmode="lin" valueType="num">
                                      <p:cBhvr additive="base">
                                        <p:cTn id="64" dur="500" fill="hold"/>
                                        <p:tgtEl>
                                          <p:spTgt spid="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500" fill="hold"/>
                                        <p:tgtEl>
                                          <p:spTgt spid="89"/>
                                        </p:tgtEl>
                                        <p:attrNameLst>
                                          <p:attrName>ppt_x</p:attrName>
                                        </p:attrNameLst>
                                      </p:cBhvr>
                                      <p:tavLst>
                                        <p:tav tm="0">
                                          <p:val>
                                            <p:strVal val="0-#ppt_w/2"/>
                                          </p:val>
                                        </p:tav>
                                        <p:tav tm="100000">
                                          <p:val>
                                            <p:strVal val="#ppt_x"/>
                                          </p:val>
                                        </p:tav>
                                      </p:tavLst>
                                    </p:anim>
                                    <p:anim calcmode="lin" valueType="num">
                                      <p:cBhvr additive="base">
                                        <p:cTn id="68" dur="500" fill="hold"/>
                                        <p:tgtEl>
                                          <p:spTgt spid="8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 calcmode="lin" valueType="num">
                                      <p:cBhvr additive="base">
                                        <p:cTn id="71" dur="500" fill="hold"/>
                                        <p:tgtEl>
                                          <p:spTgt spid="90"/>
                                        </p:tgtEl>
                                        <p:attrNameLst>
                                          <p:attrName>ppt_x</p:attrName>
                                        </p:attrNameLst>
                                      </p:cBhvr>
                                      <p:tavLst>
                                        <p:tav tm="0">
                                          <p:val>
                                            <p:strVal val="0-#ppt_w/2"/>
                                          </p:val>
                                        </p:tav>
                                        <p:tav tm="100000">
                                          <p:val>
                                            <p:strVal val="#ppt_x"/>
                                          </p:val>
                                        </p:tav>
                                      </p:tavLst>
                                    </p:anim>
                                    <p:anim calcmode="lin" valueType="num">
                                      <p:cBhvr additive="base">
                                        <p:cTn id="72" dur="500" fill="hold"/>
                                        <p:tgtEl>
                                          <p:spTgt spid="9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additive="base">
                                        <p:cTn id="75" dur="500" fill="hold"/>
                                        <p:tgtEl>
                                          <p:spTgt spid="91"/>
                                        </p:tgtEl>
                                        <p:attrNameLst>
                                          <p:attrName>ppt_x</p:attrName>
                                        </p:attrNameLst>
                                      </p:cBhvr>
                                      <p:tavLst>
                                        <p:tav tm="0">
                                          <p:val>
                                            <p:strVal val="0-#ppt_w/2"/>
                                          </p:val>
                                        </p:tav>
                                        <p:tav tm="100000">
                                          <p:val>
                                            <p:strVal val="#ppt_x"/>
                                          </p:val>
                                        </p:tav>
                                      </p:tavLst>
                                    </p:anim>
                                    <p:anim calcmode="lin" valueType="num">
                                      <p:cBhvr additive="base">
                                        <p:cTn id="76" dur="500" fill="hold"/>
                                        <p:tgtEl>
                                          <p:spTgt spid="9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 calcmode="lin" valueType="num">
                                      <p:cBhvr additive="base">
                                        <p:cTn id="79" dur="500" fill="hold"/>
                                        <p:tgtEl>
                                          <p:spTgt spid="92"/>
                                        </p:tgtEl>
                                        <p:attrNameLst>
                                          <p:attrName>ppt_x</p:attrName>
                                        </p:attrNameLst>
                                      </p:cBhvr>
                                      <p:tavLst>
                                        <p:tav tm="0">
                                          <p:val>
                                            <p:strVal val="0-#ppt_w/2"/>
                                          </p:val>
                                        </p:tav>
                                        <p:tav tm="100000">
                                          <p:val>
                                            <p:strVal val="#ppt_x"/>
                                          </p:val>
                                        </p:tav>
                                      </p:tavLst>
                                    </p:anim>
                                    <p:anim calcmode="lin" valueType="num">
                                      <p:cBhvr additive="base">
                                        <p:cTn id="80" dur="500" fill="hold"/>
                                        <p:tgtEl>
                                          <p:spTgt spid="9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additive="base">
                                        <p:cTn id="83" dur="500" fill="hold"/>
                                        <p:tgtEl>
                                          <p:spTgt spid="93"/>
                                        </p:tgtEl>
                                        <p:attrNameLst>
                                          <p:attrName>ppt_x</p:attrName>
                                        </p:attrNameLst>
                                      </p:cBhvr>
                                      <p:tavLst>
                                        <p:tav tm="0">
                                          <p:val>
                                            <p:strVal val="0-#ppt_w/2"/>
                                          </p:val>
                                        </p:tav>
                                        <p:tav tm="100000">
                                          <p:val>
                                            <p:strVal val="#ppt_x"/>
                                          </p:val>
                                        </p:tav>
                                      </p:tavLst>
                                    </p:anim>
                                    <p:anim calcmode="lin" valueType="num">
                                      <p:cBhvr additive="base">
                                        <p:cTn id="84" dur="500" fill="hold"/>
                                        <p:tgtEl>
                                          <p:spTgt spid="9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anim calcmode="lin" valueType="num">
                                      <p:cBhvr additive="base">
                                        <p:cTn id="87" dur="500" fill="hold"/>
                                        <p:tgtEl>
                                          <p:spTgt spid="94"/>
                                        </p:tgtEl>
                                        <p:attrNameLst>
                                          <p:attrName>ppt_x</p:attrName>
                                        </p:attrNameLst>
                                      </p:cBhvr>
                                      <p:tavLst>
                                        <p:tav tm="0">
                                          <p:val>
                                            <p:strVal val="0-#ppt_w/2"/>
                                          </p:val>
                                        </p:tav>
                                        <p:tav tm="100000">
                                          <p:val>
                                            <p:strVal val="#ppt_x"/>
                                          </p:val>
                                        </p:tav>
                                      </p:tavLst>
                                    </p:anim>
                                    <p:anim calcmode="lin" valueType="num">
                                      <p:cBhvr additive="base">
                                        <p:cTn id="88" dur="500" fill="hold"/>
                                        <p:tgtEl>
                                          <p:spTgt spid="9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0-#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0-#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97"/>
                                        </p:tgtEl>
                                        <p:attrNameLst>
                                          <p:attrName>style.visibility</p:attrName>
                                        </p:attrNameLst>
                                      </p:cBhvr>
                                      <p:to>
                                        <p:strVal val="visible"/>
                                      </p:to>
                                    </p:set>
                                    <p:anim calcmode="lin" valueType="num">
                                      <p:cBhvr additive="base">
                                        <p:cTn id="99" dur="500" fill="hold"/>
                                        <p:tgtEl>
                                          <p:spTgt spid="97"/>
                                        </p:tgtEl>
                                        <p:attrNameLst>
                                          <p:attrName>ppt_x</p:attrName>
                                        </p:attrNameLst>
                                      </p:cBhvr>
                                      <p:tavLst>
                                        <p:tav tm="0">
                                          <p:val>
                                            <p:strVal val="0-#ppt_w/2"/>
                                          </p:val>
                                        </p:tav>
                                        <p:tav tm="100000">
                                          <p:val>
                                            <p:strVal val="#ppt_x"/>
                                          </p:val>
                                        </p:tav>
                                      </p:tavLst>
                                    </p:anim>
                                    <p:anim calcmode="lin" valueType="num">
                                      <p:cBhvr additive="base">
                                        <p:cTn id="100" dur="500" fill="hold"/>
                                        <p:tgtEl>
                                          <p:spTgt spid="9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0-#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500" fill="hold"/>
                                        <p:tgtEl>
                                          <p:spTgt spid="99"/>
                                        </p:tgtEl>
                                        <p:attrNameLst>
                                          <p:attrName>ppt_x</p:attrName>
                                        </p:attrNameLst>
                                      </p:cBhvr>
                                      <p:tavLst>
                                        <p:tav tm="0">
                                          <p:val>
                                            <p:strVal val="0-#ppt_w/2"/>
                                          </p:val>
                                        </p:tav>
                                        <p:tav tm="100000">
                                          <p:val>
                                            <p:strVal val="#ppt_x"/>
                                          </p:val>
                                        </p:tav>
                                      </p:tavLst>
                                    </p:anim>
                                    <p:anim calcmode="lin" valueType="num">
                                      <p:cBhvr additive="base">
                                        <p:cTn id="108" dur="500" fill="hold"/>
                                        <p:tgtEl>
                                          <p:spTgt spid="9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00"/>
                                        </p:tgtEl>
                                        <p:attrNameLst>
                                          <p:attrName>style.visibility</p:attrName>
                                        </p:attrNameLst>
                                      </p:cBhvr>
                                      <p:to>
                                        <p:strVal val="visible"/>
                                      </p:to>
                                    </p:set>
                                    <p:anim calcmode="lin" valueType="num">
                                      <p:cBhvr additive="base">
                                        <p:cTn id="111" dur="500" fill="hold"/>
                                        <p:tgtEl>
                                          <p:spTgt spid="100"/>
                                        </p:tgtEl>
                                        <p:attrNameLst>
                                          <p:attrName>ppt_x</p:attrName>
                                        </p:attrNameLst>
                                      </p:cBhvr>
                                      <p:tavLst>
                                        <p:tav tm="0">
                                          <p:val>
                                            <p:strVal val="0-#ppt_w/2"/>
                                          </p:val>
                                        </p:tav>
                                        <p:tav tm="100000">
                                          <p:val>
                                            <p:strVal val="#ppt_x"/>
                                          </p:val>
                                        </p:tav>
                                      </p:tavLst>
                                    </p:anim>
                                    <p:anim calcmode="lin" valueType="num">
                                      <p:cBhvr additive="base">
                                        <p:cTn id="112" dur="500" fill="hold"/>
                                        <p:tgtEl>
                                          <p:spTgt spid="100"/>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additive="base">
                                        <p:cTn id="115" dur="500" fill="hold"/>
                                        <p:tgtEl>
                                          <p:spTgt spid="101"/>
                                        </p:tgtEl>
                                        <p:attrNameLst>
                                          <p:attrName>ppt_x</p:attrName>
                                        </p:attrNameLst>
                                      </p:cBhvr>
                                      <p:tavLst>
                                        <p:tav tm="0">
                                          <p:val>
                                            <p:strVal val="0-#ppt_w/2"/>
                                          </p:val>
                                        </p:tav>
                                        <p:tav tm="100000">
                                          <p:val>
                                            <p:strVal val="#ppt_x"/>
                                          </p:val>
                                        </p:tav>
                                      </p:tavLst>
                                    </p:anim>
                                    <p:anim calcmode="lin" valueType="num">
                                      <p:cBhvr additive="base">
                                        <p:cTn id="116" dur="500" fill="hold"/>
                                        <p:tgtEl>
                                          <p:spTgt spid="101"/>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 calcmode="lin" valueType="num">
                                      <p:cBhvr additive="base">
                                        <p:cTn id="119" dur="500" fill="hold"/>
                                        <p:tgtEl>
                                          <p:spTgt spid="102"/>
                                        </p:tgtEl>
                                        <p:attrNameLst>
                                          <p:attrName>ppt_x</p:attrName>
                                        </p:attrNameLst>
                                      </p:cBhvr>
                                      <p:tavLst>
                                        <p:tav tm="0">
                                          <p:val>
                                            <p:strVal val="0-#ppt_w/2"/>
                                          </p:val>
                                        </p:tav>
                                        <p:tav tm="100000">
                                          <p:val>
                                            <p:strVal val="#ppt_x"/>
                                          </p:val>
                                        </p:tav>
                                      </p:tavLst>
                                    </p:anim>
                                    <p:anim calcmode="lin" valueType="num">
                                      <p:cBhvr additive="base">
                                        <p:cTn id="120" dur="500" fill="hold"/>
                                        <p:tgtEl>
                                          <p:spTgt spid="102"/>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 calcmode="lin" valueType="num">
                                      <p:cBhvr additive="base">
                                        <p:cTn id="123" dur="500" fill="hold"/>
                                        <p:tgtEl>
                                          <p:spTgt spid="103"/>
                                        </p:tgtEl>
                                        <p:attrNameLst>
                                          <p:attrName>ppt_x</p:attrName>
                                        </p:attrNameLst>
                                      </p:cBhvr>
                                      <p:tavLst>
                                        <p:tav tm="0">
                                          <p:val>
                                            <p:strVal val="0-#ppt_w/2"/>
                                          </p:val>
                                        </p:tav>
                                        <p:tav tm="100000">
                                          <p:val>
                                            <p:strVal val="#ppt_x"/>
                                          </p:val>
                                        </p:tav>
                                      </p:tavLst>
                                    </p:anim>
                                    <p:anim calcmode="lin" valueType="num">
                                      <p:cBhvr additive="base">
                                        <p:cTn id="124" dur="500" fill="hold"/>
                                        <p:tgtEl>
                                          <p:spTgt spid="10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anim calcmode="lin" valueType="num">
                                      <p:cBhvr additive="base">
                                        <p:cTn id="127" dur="500" fill="hold"/>
                                        <p:tgtEl>
                                          <p:spTgt spid="104"/>
                                        </p:tgtEl>
                                        <p:attrNameLst>
                                          <p:attrName>ppt_x</p:attrName>
                                        </p:attrNameLst>
                                      </p:cBhvr>
                                      <p:tavLst>
                                        <p:tav tm="0">
                                          <p:val>
                                            <p:strVal val="0-#ppt_w/2"/>
                                          </p:val>
                                        </p:tav>
                                        <p:tav tm="100000">
                                          <p:val>
                                            <p:strVal val="#ppt_x"/>
                                          </p:val>
                                        </p:tav>
                                      </p:tavLst>
                                    </p:anim>
                                    <p:anim calcmode="lin" valueType="num">
                                      <p:cBhvr additive="base">
                                        <p:cTn id="128" dur="500" fill="hold"/>
                                        <p:tgtEl>
                                          <p:spTgt spid="104"/>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05"/>
                                        </p:tgtEl>
                                        <p:attrNameLst>
                                          <p:attrName>style.visibility</p:attrName>
                                        </p:attrNameLst>
                                      </p:cBhvr>
                                      <p:to>
                                        <p:strVal val="visible"/>
                                      </p:to>
                                    </p:set>
                                    <p:anim calcmode="lin" valueType="num">
                                      <p:cBhvr additive="base">
                                        <p:cTn id="131" dur="500" fill="hold"/>
                                        <p:tgtEl>
                                          <p:spTgt spid="105"/>
                                        </p:tgtEl>
                                        <p:attrNameLst>
                                          <p:attrName>ppt_x</p:attrName>
                                        </p:attrNameLst>
                                      </p:cBhvr>
                                      <p:tavLst>
                                        <p:tav tm="0">
                                          <p:val>
                                            <p:strVal val="0-#ppt_w/2"/>
                                          </p:val>
                                        </p:tav>
                                        <p:tav tm="100000">
                                          <p:val>
                                            <p:strVal val="#ppt_x"/>
                                          </p:val>
                                        </p:tav>
                                      </p:tavLst>
                                    </p:anim>
                                    <p:anim calcmode="lin" valueType="num">
                                      <p:cBhvr additive="base">
                                        <p:cTn id="132" dur="500" fill="hold"/>
                                        <p:tgtEl>
                                          <p:spTgt spid="105"/>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anim calcmode="lin" valueType="num">
                                      <p:cBhvr additive="base">
                                        <p:cTn id="135" dur="500" fill="hold"/>
                                        <p:tgtEl>
                                          <p:spTgt spid="106"/>
                                        </p:tgtEl>
                                        <p:attrNameLst>
                                          <p:attrName>ppt_x</p:attrName>
                                        </p:attrNameLst>
                                      </p:cBhvr>
                                      <p:tavLst>
                                        <p:tav tm="0">
                                          <p:val>
                                            <p:strVal val="0-#ppt_w/2"/>
                                          </p:val>
                                        </p:tav>
                                        <p:tav tm="100000">
                                          <p:val>
                                            <p:strVal val="#ppt_x"/>
                                          </p:val>
                                        </p:tav>
                                      </p:tavLst>
                                    </p:anim>
                                    <p:anim calcmode="lin" valueType="num">
                                      <p:cBhvr additive="base">
                                        <p:cTn id="136" dur="500" fill="hold"/>
                                        <p:tgtEl>
                                          <p:spTgt spid="106"/>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anim calcmode="lin" valueType="num">
                                      <p:cBhvr additive="base">
                                        <p:cTn id="139" dur="500" fill="hold"/>
                                        <p:tgtEl>
                                          <p:spTgt spid="107"/>
                                        </p:tgtEl>
                                        <p:attrNameLst>
                                          <p:attrName>ppt_x</p:attrName>
                                        </p:attrNameLst>
                                      </p:cBhvr>
                                      <p:tavLst>
                                        <p:tav tm="0">
                                          <p:val>
                                            <p:strVal val="0-#ppt_w/2"/>
                                          </p:val>
                                        </p:tav>
                                        <p:tav tm="100000">
                                          <p:val>
                                            <p:strVal val="#ppt_x"/>
                                          </p:val>
                                        </p:tav>
                                      </p:tavLst>
                                    </p:anim>
                                    <p:anim calcmode="lin" valueType="num">
                                      <p:cBhvr additive="base">
                                        <p:cTn id="140" dur="500" fill="hold"/>
                                        <p:tgtEl>
                                          <p:spTgt spid="107"/>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108"/>
                                        </p:tgtEl>
                                        <p:attrNameLst>
                                          <p:attrName>style.visibility</p:attrName>
                                        </p:attrNameLst>
                                      </p:cBhvr>
                                      <p:to>
                                        <p:strVal val="visible"/>
                                      </p:to>
                                    </p:set>
                                    <p:anim calcmode="lin" valueType="num">
                                      <p:cBhvr additive="base">
                                        <p:cTn id="143" dur="500" fill="hold"/>
                                        <p:tgtEl>
                                          <p:spTgt spid="108"/>
                                        </p:tgtEl>
                                        <p:attrNameLst>
                                          <p:attrName>ppt_x</p:attrName>
                                        </p:attrNameLst>
                                      </p:cBhvr>
                                      <p:tavLst>
                                        <p:tav tm="0">
                                          <p:val>
                                            <p:strVal val="0-#ppt_w/2"/>
                                          </p:val>
                                        </p:tav>
                                        <p:tav tm="100000">
                                          <p:val>
                                            <p:strVal val="#ppt_x"/>
                                          </p:val>
                                        </p:tav>
                                      </p:tavLst>
                                    </p:anim>
                                    <p:anim calcmode="lin" valueType="num">
                                      <p:cBhvr additive="base">
                                        <p:cTn id="144" dur="500" fill="hold"/>
                                        <p:tgtEl>
                                          <p:spTgt spid="108"/>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109"/>
                                        </p:tgtEl>
                                        <p:attrNameLst>
                                          <p:attrName>style.visibility</p:attrName>
                                        </p:attrNameLst>
                                      </p:cBhvr>
                                      <p:to>
                                        <p:strVal val="visible"/>
                                      </p:to>
                                    </p:set>
                                    <p:anim calcmode="lin" valueType="num">
                                      <p:cBhvr additive="base">
                                        <p:cTn id="147" dur="500" fill="hold"/>
                                        <p:tgtEl>
                                          <p:spTgt spid="109"/>
                                        </p:tgtEl>
                                        <p:attrNameLst>
                                          <p:attrName>ppt_x</p:attrName>
                                        </p:attrNameLst>
                                      </p:cBhvr>
                                      <p:tavLst>
                                        <p:tav tm="0">
                                          <p:val>
                                            <p:strVal val="0-#ppt_w/2"/>
                                          </p:val>
                                        </p:tav>
                                        <p:tav tm="100000">
                                          <p:val>
                                            <p:strVal val="#ppt_x"/>
                                          </p:val>
                                        </p:tav>
                                      </p:tavLst>
                                    </p:anim>
                                    <p:anim calcmode="lin" valueType="num">
                                      <p:cBhvr additive="base">
                                        <p:cTn id="148" dur="500" fill="hold"/>
                                        <p:tgtEl>
                                          <p:spTgt spid="109"/>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110"/>
                                        </p:tgtEl>
                                        <p:attrNameLst>
                                          <p:attrName>style.visibility</p:attrName>
                                        </p:attrNameLst>
                                      </p:cBhvr>
                                      <p:to>
                                        <p:strVal val="visible"/>
                                      </p:to>
                                    </p:set>
                                    <p:anim calcmode="lin" valueType="num">
                                      <p:cBhvr additive="base">
                                        <p:cTn id="151" dur="500" fill="hold"/>
                                        <p:tgtEl>
                                          <p:spTgt spid="110"/>
                                        </p:tgtEl>
                                        <p:attrNameLst>
                                          <p:attrName>ppt_x</p:attrName>
                                        </p:attrNameLst>
                                      </p:cBhvr>
                                      <p:tavLst>
                                        <p:tav tm="0">
                                          <p:val>
                                            <p:strVal val="0-#ppt_w/2"/>
                                          </p:val>
                                        </p:tav>
                                        <p:tav tm="100000">
                                          <p:val>
                                            <p:strVal val="#ppt_x"/>
                                          </p:val>
                                        </p:tav>
                                      </p:tavLst>
                                    </p:anim>
                                    <p:anim calcmode="lin" valueType="num">
                                      <p:cBhvr additive="base">
                                        <p:cTn id="152" dur="500" fill="hold"/>
                                        <p:tgtEl>
                                          <p:spTgt spid="110"/>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111"/>
                                        </p:tgtEl>
                                        <p:attrNameLst>
                                          <p:attrName>style.visibility</p:attrName>
                                        </p:attrNameLst>
                                      </p:cBhvr>
                                      <p:to>
                                        <p:strVal val="visible"/>
                                      </p:to>
                                    </p:set>
                                    <p:anim calcmode="lin" valueType="num">
                                      <p:cBhvr additive="base">
                                        <p:cTn id="155" dur="500" fill="hold"/>
                                        <p:tgtEl>
                                          <p:spTgt spid="111"/>
                                        </p:tgtEl>
                                        <p:attrNameLst>
                                          <p:attrName>ppt_x</p:attrName>
                                        </p:attrNameLst>
                                      </p:cBhvr>
                                      <p:tavLst>
                                        <p:tav tm="0">
                                          <p:val>
                                            <p:strVal val="0-#ppt_w/2"/>
                                          </p:val>
                                        </p:tav>
                                        <p:tav tm="100000">
                                          <p:val>
                                            <p:strVal val="#ppt_x"/>
                                          </p:val>
                                        </p:tav>
                                      </p:tavLst>
                                    </p:anim>
                                    <p:anim calcmode="lin" valueType="num">
                                      <p:cBhvr additive="base">
                                        <p:cTn id="156" dur="500" fill="hold"/>
                                        <p:tgtEl>
                                          <p:spTgt spid="111"/>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112"/>
                                        </p:tgtEl>
                                        <p:attrNameLst>
                                          <p:attrName>style.visibility</p:attrName>
                                        </p:attrNameLst>
                                      </p:cBhvr>
                                      <p:to>
                                        <p:strVal val="visible"/>
                                      </p:to>
                                    </p:set>
                                    <p:anim calcmode="lin" valueType="num">
                                      <p:cBhvr additive="base">
                                        <p:cTn id="159" dur="500" fill="hold"/>
                                        <p:tgtEl>
                                          <p:spTgt spid="112"/>
                                        </p:tgtEl>
                                        <p:attrNameLst>
                                          <p:attrName>ppt_x</p:attrName>
                                        </p:attrNameLst>
                                      </p:cBhvr>
                                      <p:tavLst>
                                        <p:tav tm="0">
                                          <p:val>
                                            <p:strVal val="0-#ppt_w/2"/>
                                          </p:val>
                                        </p:tav>
                                        <p:tav tm="100000">
                                          <p:val>
                                            <p:strVal val="#ppt_x"/>
                                          </p:val>
                                        </p:tav>
                                      </p:tavLst>
                                    </p:anim>
                                    <p:anim calcmode="lin" valueType="num">
                                      <p:cBhvr additive="base">
                                        <p:cTn id="160" dur="500" fill="hold"/>
                                        <p:tgtEl>
                                          <p:spTgt spid="112"/>
                                        </p:tgtEl>
                                        <p:attrNameLst>
                                          <p:attrName>ppt_y</p:attrName>
                                        </p:attrNameLst>
                                      </p:cBhvr>
                                      <p:tavLst>
                                        <p:tav tm="0">
                                          <p:val>
                                            <p:strVal val="#ppt_y"/>
                                          </p:val>
                                        </p:tav>
                                        <p:tav tm="100000">
                                          <p:val>
                                            <p:strVal val="#ppt_y"/>
                                          </p:val>
                                        </p:tav>
                                      </p:tavLst>
                                    </p:anim>
                                  </p:childTnLst>
                                </p:cTn>
                              </p:par>
                            </p:childTnLst>
                          </p:cTn>
                        </p:par>
                        <p:par>
                          <p:cTn id="161" fill="hold">
                            <p:stCondLst>
                              <p:cond delay="500"/>
                            </p:stCondLst>
                            <p:childTnLst>
                              <p:par>
                                <p:cTn id="162" presetID="2" presetClass="entr" presetSubtype="1" fill="hold" grpId="0" nodeType="afterEffect">
                                  <p:stCondLst>
                                    <p:cond delay="0"/>
                                  </p:stCondLst>
                                  <p:childTnLst>
                                    <p:set>
                                      <p:cBhvr>
                                        <p:cTn id="163" dur="1" fill="hold">
                                          <p:stCondLst>
                                            <p:cond delay="0"/>
                                          </p:stCondLst>
                                        </p:cTn>
                                        <p:tgtEl>
                                          <p:spTgt spid="74"/>
                                        </p:tgtEl>
                                        <p:attrNameLst>
                                          <p:attrName>style.visibility</p:attrName>
                                        </p:attrNameLst>
                                      </p:cBhvr>
                                      <p:to>
                                        <p:strVal val="visible"/>
                                      </p:to>
                                    </p:set>
                                    <p:anim calcmode="lin" valueType="num">
                                      <p:cBhvr additive="base">
                                        <p:cTn id="164" dur="500" fill="hold"/>
                                        <p:tgtEl>
                                          <p:spTgt spid="74"/>
                                        </p:tgtEl>
                                        <p:attrNameLst>
                                          <p:attrName>ppt_x</p:attrName>
                                        </p:attrNameLst>
                                      </p:cBhvr>
                                      <p:tavLst>
                                        <p:tav tm="0">
                                          <p:val>
                                            <p:strVal val="#ppt_x"/>
                                          </p:val>
                                        </p:tav>
                                        <p:tav tm="100000">
                                          <p:val>
                                            <p:strVal val="#ppt_x"/>
                                          </p:val>
                                        </p:tav>
                                      </p:tavLst>
                                    </p:anim>
                                    <p:anim calcmode="lin" valueType="num">
                                      <p:cBhvr additive="base">
                                        <p:cTn id="165"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wipe(left)">
                                      <p:cBhvr>
                                        <p:cTn id="175" dur="500"/>
                                        <p:tgtEl>
                                          <p:spTgt spid="30"/>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wipe(left)">
                                      <p:cBhvr>
                                        <p:cTn id="178" dur="500"/>
                                        <p:tgtEl>
                                          <p:spTgt spid="32"/>
                                        </p:tgtEl>
                                      </p:cBhvr>
                                    </p:animEffect>
                                  </p:childTnLst>
                                </p:cTn>
                              </p:par>
                              <p:par>
                                <p:cTn id="179" presetID="22" presetClass="entr" presetSubtype="8" fill="hold" nodeType="with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wipe(left)">
                                      <p:cBhvr>
                                        <p:cTn id="181" dur="500"/>
                                        <p:tgtEl>
                                          <p:spTgt spid="36"/>
                                        </p:tgtEl>
                                      </p:cBhvr>
                                    </p:animEffect>
                                  </p:childTnLst>
                                </p:cTn>
                              </p:par>
                              <p:par>
                                <p:cTn id="182" presetID="22" presetClass="entr" presetSubtype="8" fill="hold" nodeType="with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wipe(left)">
                                      <p:cBhvr>
                                        <p:cTn id="184" dur="500"/>
                                        <p:tgtEl>
                                          <p:spTgt spid="37"/>
                                        </p:tgtEl>
                                      </p:cBhvr>
                                    </p:animEffect>
                                  </p:childTnLst>
                                </p:cTn>
                              </p:par>
                              <p:par>
                                <p:cTn id="185" presetID="22" presetClass="entr" presetSubtype="8" fill="hold" nodeType="withEffect">
                                  <p:stCondLst>
                                    <p:cond delay="0"/>
                                  </p:stCondLst>
                                  <p:childTnLst>
                                    <p:set>
                                      <p:cBhvr>
                                        <p:cTn id="186" dur="1" fill="hold">
                                          <p:stCondLst>
                                            <p:cond delay="0"/>
                                          </p:stCondLst>
                                        </p:cTn>
                                        <p:tgtEl>
                                          <p:spTgt spid="41"/>
                                        </p:tgtEl>
                                        <p:attrNameLst>
                                          <p:attrName>style.visibility</p:attrName>
                                        </p:attrNameLst>
                                      </p:cBhvr>
                                      <p:to>
                                        <p:strVal val="visible"/>
                                      </p:to>
                                    </p:set>
                                    <p:animEffect transition="in" filter="wipe(left)">
                                      <p:cBhvr>
                                        <p:cTn id="187" dur="500"/>
                                        <p:tgtEl>
                                          <p:spTgt spid="41"/>
                                        </p:tgtEl>
                                      </p:cBhvr>
                                    </p:animEffect>
                                  </p:childTnLst>
                                </p:cTn>
                              </p:par>
                              <p:par>
                                <p:cTn id="188" presetID="22" presetClass="entr" presetSubtype="8" fill="hold" grpId="0" nodeType="with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wipe(left)">
                                      <p:cBhvr>
                                        <p:cTn id="190" dur="500"/>
                                        <p:tgtEl>
                                          <p:spTgt spid="48"/>
                                        </p:tgtEl>
                                      </p:cBhvr>
                                    </p:animEffect>
                                  </p:childTnLst>
                                </p:cTn>
                              </p:par>
                              <p:par>
                                <p:cTn id="191" presetID="22" presetClass="entr" presetSubtype="8" fill="hold" nodeType="withEffect">
                                  <p:stCondLst>
                                    <p:cond delay="0"/>
                                  </p:stCondLst>
                                  <p:childTnLst>
                                    <p:set>
                                      <p:cBhvr>
                                        <p:cTn id="192" dur="1" fill="hold">
                                          <p:stCondLst>
                                            <p:cond delay="0"/>
                                          </p:stCondLst>
                                        </p:cTn>
                                        <p:tgtEl>
                                          <p:spTgt spid="49"/>
                                        </p:tgtEl>
                                        <p:attrNameLst>
                                          <p:attrName>style.visibility</p:attrName>
                                        </p:attrNameLst>
                                      </p:cBhvr>
                                      <p:to>
                                        <p:strVal val="visible"/>
                                      </p:to>
                                    </p:set>
                                    <p:animEffect transition="in" filter="wipe(left)">
                                      <p:cBhvr>
                                        <p:cTn id="193" dur="500"/>
                                        <p:tgtEl>
                                          <p:spTgt spid="49"/>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52"/>
                                        </p:tgtEl>
                                        <p:attrNameLst>
                                          <p:attrName>style.visibility</p:attrName>
                                        </p:attrNameLst>
                                      </p:cBhvr>
                                      <p:to>
                                        <p:strVal val="visible"/>
                                      </p:to>
                                    </p:set>
                                    <p:animEffect transition="in" filter="wipe(left)">
                                      <p:cBhvr>
                                        <p:cTn id="196" dur="500"/>
                                        <p:tgtEl>
                                          <p:spTgt spid="52"/>
                                        </p:tgtEl>
                                      </p:cBhvr>
                                    </p:animEffect>
                                  </p:childTnLst>
                                </p:cTn>
                              </p:par>
                              <p:par>
                                <p:cTn id="197" presetID="22" presetClass="entr" presetSubtype="8" fill="hold" grpId="0" nodeType="withEffect">
                                  <p:stCondLst>
                                    <p:cond delay="0"/>
                                  </p:stCondLst>
                                  <p:childTnLst>
                                    <p:set>
                                      <p:cBhvr>
                                        <p:cTn id="198" dur="1" fill="hold">
                                          <p:stCondLst>
                                            <p:cond delay="0"/>
                                          </p:stCondLst>
                                        </p:cTn>
                                        <p:tgtEl>
                                          <p:spTgt spid="113"/>
                                        </p:tgtEl>
                                        <p:attrNameLst>
                                          <p:attrName>style.visibility</p:attrName>
                                        </p:attrNameLst>
                                      </p:cBhvr>
                                      <p:to>
                                        <p:strVal val="visible"/>
                                      </p:to>
                                    </p:set>
                                    <p:animEffect transition="in" filter="wipe(left)">
                                      <p:cBhvr>
                                        <p:cTn id="19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6" grpId="0"/>
      <p:bldP spid="48" grpId="0"/>
      <p:bldP spid="52" grpId="0"/>
      <p:bldP spid="73" grpId="0"/>
      <p:bldP spid="74" grpId="0"/>
      <p:bldP spid="75" grpId="0"/>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角形 6"/>
          <p:cNvSpPr/>
          <p:nvPr/>
        </p:nvSpPr>
        <p:spPr>
          <a:xfrm>
            <a:off x="3930284" y="3824099"/>
            <a:ext cx="3747304" cy="2181387"/>
          </a:xfrm>
          <a:prstGeom prst="hexagon">
            <a:avLst/>
          </a:prstGeom>
          <a:solidFill>
            <a:schemeClr val="accent1">
              <a:lumMod val="20000"/>
              <a:lumOff val="80000"/>
              <a:alpha val="50000"/>
            </a:schemeClr>
          </a:solidFill>
          <a:ln>
            <a:prstDash val="sysDash"/>
          </a:ln>
        </p:spPr>
        <p:style>
          <a:lnRef idx="1">
            <a:schemeClr val="accent1"/>
          </a:lnRef>
          <a:fillRef idx="2">
            <a:schemeClr val="accent1"/>
          </a:fillRef>
          <a:effectRef idx="1">
            <a:schemeClr val="accent1"/>
          </a:effectRef>
          <a:fontRef idx="minor">
            <a:schemeClr val="dk1"/>
          </a:fontRef>
        </p:style>
        <p:txBody>
          <a:bodyPr tIns="0" rtlCol="0" anchor="t"/>
          <a:lstStyle/>
          <a:p>
            <a:pPr algn="ctr" defTabSz="914314"/>
            <a:endParaRPr lang="ja-JP" altLang="en-US" sz="1176" dirty="0">
              <a:solidFill>
                <a:srgbClr val="505050"/>
              </a:solidFill>
            </a:endParaRPr>
          </a:p>
        </p:txBody>
      </p:sp>
      <p:sp>
        <p:nvSpPr>
          <p:cNvPr id="26" name="円柱 25"/>
          <p:cNvSpPr/>
          <p:nvPr/>
        </p:nvSpPr>
        <p:spPr>
          <a:xfrm rot="16200000">
            <a:off x="5526045" y="3195453"/>
            <a:ext cx="604970" cy="2568637"/>
          </a:xfrm>
          <a:prstGeom prst="can">
            <a:avLst/>
          </a:prstGeom>
          <a:solidFill>
            <a:schemeClr val="accent6">
              <a:lumMod val="20000"/>
              <a:lumOff val="80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ja-JP" altLang="en-US" dirty="0">
              <a:solidFill>
                <a:prstClr val="white"/>
              </a:solidFill>
            </a:endParaRPr>
          </a:p>
        </p:txBody>
      </p:sp>
      <p:sp>
        <p:nvSpPr>
          <p:cNvPr id="2" name="テキスト プレースホルダー 1"/>
          <p:cNvSpPr>
            <a:spLocks noGrp="1"/>
          </p:cNvSpPr>
          <p:nvPr>
            <p:ph type="body" sz="quarter" idx="10"/>
          </p:nvPr>
        </p:nvSpPr>
        <p:spPr>
          <a:xfrm>
            <a:off x="269239" y="1189495"/>
            <a:ext cx="11653523" cy="497848"/>
          </a:xfrm>
        </p:spPr>
        <p:txBody>
          <a:bodyPr/>
          <a:lstStyle/>
          <a:p>
            <a:r>
              <a:rPr kumimoji="1" lang="en-US" altLang="ja-JP" dirty="0"/>
              <a:t>http://www.amqp.org</a:t>
            </a:r>
            <a:endParaRPr kumimoji="1" lang="ja-JP" altLang="en-US" dirty="0"/>
          </a:p>
        </p:txBody>
      </p:sp>
      <p:sp>
        <p:nvSpPr>
          <p:cNvPr id="3" name="タイトル 2"/>
          <p:cNvSpPr>
            <a:spLocks noGrp="1"/>
          </p:cNvSpPr>
          <p:nvPr>
            <p:ph type="title"/>
          </p:nvPr>
        </p:nvSpPr>
        <p:spPr/>
        <p:txBody>
          <a:bodyPr>
            <a:normAutofit/>
          </a:bodyPr>
          <a:lstStyle/>
          <a:p>
            <a:r>
              <a:rPr kumimoji="1" lang="en-US" altLang="ja-JP" dirty="0"/>
              <a:t>AMQP</a:t>
            </a:r>
            <a:r>
              <a:rPr kumimoji="1" lang="ja-JP" altLang="en-US" dirty="0"/>
              <a:t>による通信</a:t>
            </a:r>
          </a:p>
        </p:txBody>
      </p:sp>
      <p:sp>
        <p:nvSpPr>
          <p:cNvPr id="19" name="正方形/長方形 18"/>
          <p:cNvSpPr>
            <a:spLocks noChangeAspect="1"/>
          </p:cNvSpPr>
          <p:nvPr/>
        </p:nvSpPr>
        <p:spPr bwMode="auto">
          <a:xfrm>
            <a:off x="1789860" y="3944573"/>
            <a:ext cx="1944072" cy="19440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ノード</a:t>
            </a:r>
          </a:p>
        </p:txBody>
      </p:sp>
      <p:sp>
        <p:nvSpPr>
          <p:cNvPr id="20" name="正方形/長方形 19"/>
          <p:cNvSpPr>
            <a:spLocks noChangeAspect="1"/>
          </p:cNvSpPr>
          <p:nvPr/>
        </p:nvSpPr>
        <p:spPr bwMode="auto">
          <a:xfrm>
            <a:off x="7889367" y="3944572"/>
            <a:ext cx="1944072" cy="19440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ノード</a:t>
            </a:r>
          </a:p>
        </p:txBody>
      </p:sp>
      <p:sp>
        <p:nvSpPr>
          <p:cNvPr id="21" name="テキスト ボックス 20"/>
          <p:cNvSpPr txBox="1"/>
          <p:nvPr/>
        </p:nvSpPr>
        <p:spPr>
          <a:xfrm>
            <a:off x="4755971" y="3284159"/>
            <a:ext cx="2172429"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コネクション</a:t>
            </a:r>
          </a:p>
        </p:txBody>
      </p:sp>
      <p:cxnSp>
        <p:nvCxnSpPr>
          <p:cNvPr id="22" name="直線矢印コネクタ 21"/>
          <p:cNvCxnSpPr/>
          <p:nvPr/>
        </p:nvCxnSpPr>
        <p:spPr>
          <a:xfrm>
            <a:off x="3740156" y="4430141"/>
            <a:ext cx="4149210"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3733932" y="4604025"/>
            <a:ext cx="4155436"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789325" y="4061171"/>
            <a:ext cx="1086215" cy="452590"/>
          </a:xfrm>
          <a:prstGeom prst="rect">
            <a:avLst/>
          </a:prstGeom>
          <a:noFill/>
        </p:spPr>
        <p:txBody>
          <a:bodyPr wrap="none" rtlCol="0">
            <a:spAutoFit/>
          </a:bodyPr>
          <a:lstStyle/>
          <a:p>
            <a:pPr defTabSz="914314"/>
            <a:r>
              <a:rPr kumimoji="0" lang="ja-JP" altLang="en-US" sz="2353" dirty="0">
                <a:solidFill>
                  <a:srgbClr val="505050"/>
                </a:solidFill>
              </a:rPr>
              <a:t>リンク</a:t>
            </a:r>
            <a:endParaRPr lang="ja-JP" altLang="en-US" sz="2353" dirty="0">
              <a:solidFill>
                <a:srgbClr val="505050"/>
              </a:solidFill>
            </a:endParaRPr>
          </a:p>
        </p:txBody>
      </p:sp>
      <p:sp>
        <p:nvSpPr>
          <p:cNvPr id="31" name="テキスト ボックス 30"/>
          <p:cNvSpPr txBox="1"/>
          <p:nvPr/>
        </p:nvSpPr>
        <p:spPr>
          <a:xfrm>
            <a:off x="4956672" y="4604026"/>
            <a:ext cx="1870703"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セッション</a:t>
            </a:r>
          </a:p>
        </p:txBody>
      </p:sp>
      <p:sp>
        <p:nvSpPr>
          <p:cNvPr id="32" name="円柱 31"/>
          <p:cNvSpPr/>
          <p:nvPr/>
        </p:nvSpPr>
        <p:spPr>
          <a:xfrm rot="16200000">
            <a:off x="5526045" y="4175019"/>
            <a:ext cx="604970" cy="2568637"/>
          </a:xfrm>
          <a:prstGeom prst="can">
            <a:avLst/>
          </a:prstGeom>
          <a:solidFill>
            <a:schemeClr val="accent6">
              <a:lumMod val="20000"/>
              <a:lumOff val="80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ja-JP" altLang="en-US" dirty="0">
              <a:solidFill>
                <a:prstClr val="white"/>
              </a:solidFill>
            </a:endParaRPr>
          </a:p>
        </p:txBody>
      </p:sp>
      <p:sp>
        <p:nvSpPr>
          <p:cNvPr id="33" name="テキスト ボックス 32"/>
          <p:cNvSpPr txBox="1"/>
          <p:nvPr/>
        </p:nvSpPr>
        <p:spPr>
          <a:xfrm>
            <a:off x="4956671" y="5497826"/>
            <a:ext cx="1870703"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セッション</a:t>
            </a:r>
          </a:p>
        </p:txBody>
      </p:sp>
      <p:cxnSp>
        <p:nvCxnSpPr>
          <p:cNvPr id="34" name="直線矢印コネクタ 33"/>
          <p:cNvCxnSpPr/>
          <p:nvPr/>
        </p:nvCxnSpPr>
        <p:spPr>
          <a:xfrm>
            <a:off x="3740156" y="5459338"/>
            <a:ext cx="4149210"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3786468" y="5447956"/>
            <a:ext cx="1086215" cy="452590"/>
          </a:xfrm>
          <a:prstGeom prst="rect">
            <a:avLst/>
          </a:prstGeom>
          <a:noFill/>
        </p:spPr>
        <p:txBody>
          <a:bodyPr wrap="none" rtlCol="0">
            <a:spAutoFit/>
          </a:bodyPr>
          <a:lstStyle/>
          <a:p>
            <a:pPr defTabSz="914314"/>
            <a:r>
              <a:rPr kumimoji="0" lang="ja-JP" altLang="en-US" sz="2353" dirty="0">
                <a:solidFill>
                  <a:srgbClr val="505050"/>
                </a:solidFill>
              </a:rPr>
              <a:t>リンク</a:t>
            </a:r>
            <a:endParaRPr lang="ja-JP" altLang="en-US" sz="2353" dirty="0">
              <a:solidFill>
                <a:srgbClr val="505050"/>
              </a:solidFill>
            </a:endParaRPr>
          </a:p>
        </p:txBody>
      </p:sp>
      <p:sp>
        <p:nvSpPr>
          <p:cNvPr id="4" name="テキスト ボックス 3"/>
          <p:cNvSpPr txBox="1"/>
          <p:nvPr/>
        </p:nvSpPr>
        <p:spPr>
          <a:xfrm>
            <a:off x="5203186" y="793494"/>
            <a:ext cx="2939318" cy="3306920"/>
          </a:xfrm>
          <a:prstGeom prst="rect">
            <a:avLst/>
          </a:prstGeom>
          <a:noFill/>
        </p:spPr>
        <p:txBody>
          <a:bodyPr wrap="none" lIns="179285" tIns="143428" rIns="179285" bIns="143428" rtlCol="0">
            <a:spAutoFit/>
          </a:bodyPr>
          <a:lstStyle/>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双方向</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セキュア</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安定的</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高速</a:t>
            </a:r>
            <a:endParaRPr lang="en-US" altLang="ja-JP" sz="3921" dirty="0">
              <a:gradFill>
                <a:gsLst>
                  <a:gs pos="2917">
                    <a:srgbClr val="505050"/>
                  </a:gs>
                  <a:gs pos="30000">
                    <a:srgbClr val="505050"/>
                  </a:gs>
                </a:gsLst>
                <a:lin ang="5400000" scaled="0"/>
              </a:gradFill>
            </a:endParaRPr>
          </a:p>
          <a:p>
            <a:pPr defTabSz="914314">
              <a:lnSpc>
                <a:spcPct val="90000"/>
              </a:lnSpc>
              <a:spcAft>
                <a:spcPts val="588"/>
              </a:spcAft>
            </a:pPr>
            <a:endParaRPr lang="ja-JP" altLang="en-US" sz="3921" dirty="0" err="1">
              <a:gradFill>
                <a:gsLst>
                  <a:gs pos="2917">
                    <a:srgbClr val="505050"/>
                  </a:gs>
                  <a:gs pos="30000">
                    <a:srgbClr val="505050"/>
                  </a:gs>
                </a:gsLst>
                <a:lin ang="5400000" scaled="0"/>
              </a:gradFill>
            </a:endParaRPr>
          </a:p>
        </p:txBody>
      </p:sp>
      <p:sp>
        <p:nvSpPr>
          <p:cNvPr id="18" name="テキスト ボックス 17"/>
          <p:cNvSpPr txBox="1"/>
          <p:nvPr/>
        </p:nvSpPr>
        <p:spPr>
          <a:xfrm>
            <a:off x="3388144" y="1785821"/>
            <a:ext cx="1367826" cy="847851"/>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3921" dirty="0">
                <a:gradFill>
                  <a:gsLst>
                    <a:gs pos="2917">
                      <a:srgbClr val="505050"/>
                    </a:gs>
                    <a:gs pos="30000">
                      <a:srgbClr val="505050"/>
                    </a:gs>
                  </a:gsLst>
                  <a:lin ang="5400000" scaled="0"/>
                </a:gradFill>
              </a:rPr>
              <a:t>特徴</a:t>
            </a:r>
          </a:p>
        </p:txBody>
      </p:sp>
    </p:spTree>
    <p:extLst>
      <p:ext uri="{BB962C8B-B14F-4D97-AF65-F5344CB8AC3E}">
        <p14:creationId xmlns:p14="http://schemas.microsoft.com/office/powerpoint/2010/main" val="22117395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9E60EAF-EDBC-40C6-8283-51DC0417DC54}"/>
              </a:ext>
            </a:extLst>
          </p:cNvPr>
          <p:cNvSpPr>
            <a:spLocks noGrp="1"/>
          </p:cNvSpPr>
          <p:nvPr>
            <p:ph type="title"/>
          </p:nvPr>
        </p:nvSpPr>
        <p:spPr/>
        <p:txBody>
          <a:bodyPr/>
          <a:lstStyle/>
          <a:p>
            <a:r>
              <a:rPr kumimoji="1" lang="ja-JP" altLang="en-US" dirty="0"/>
              <a:t>ここで、ダッシュボードをちょっと変更</a:t>
            </a:r>
          </a:p>
        </p:txBody>
      </p:sp>
      <p:sp>
        <p:nvSpPr>
          <p:cNvPr id="3" name="コンテンツ プレースホルダー 2">
            <a:extLst>
              <a:ext uri="{FF2B5EF4-FFF2-40B4-BE49-F238E27FC236}">
                <a16:creationId xmlns="" xmlns:a16="http://schemas.microsoft.com/office/drawing/2014/main" id="{19E46099-A206-413A-B0C2-E5D1383918F2}"/>
              </a:ext>
            </a:extLst>
          </p:cNvPr>
          <p:cNvSpPr>
            <a:spLocks noGrp="1"/>
          </p:cNvSpPr>
          <p:nvPr>
            <p:ph idx="1"/>
          </p:nvPr>
        </p:nvSpPr>
        <p:spPr>
          <a:xfrm>
            <a:off x="169200" y="1054800"/>
            <a:ext cx="11815200" cy="914400"/>
          </a:xfrm>
        </p:spPr>
        <p:txBody>
          <a:bodyPr/>
          <a:lstStyle/>
          <a:p>
            <a:r>
              <a:rPr kumimoji="1" lang="ja-JP" altLang="en-US" dirty="0"/>
              <a:t>先ず、作成した</a:t>
            </a:r>
            <a:r>
              <a:rPr lang="ja-JP" altLang="en-US" dirty="0"/>
              <a:t>リソースのうち、“</a:t>
            </a:r>
            <a:r>
              <a:rPr lang="en-US" altLang="ja-JP" dirty="0"/>
              <a:t>processed</a:t>
            </a:r>
            <a:r>
              <a:rPr lang="ja-JP" altLang="en-US" dirty="0"/>
              <a:t>”を除くすべてのリソースをダッシュボードにピン留めする</a:t>
            </a:r>
            <a:endParaRPr kumimoji="1" lang="ja-JP" altLang="en-US" dirty="0"/>
          </a:p>
        </p:txBody>
      </p:sp>
      <p:sp>
        <p:nvSpPr>
          <p:cNvPr id="4" name="スライド番号プレースホルダー 3">
            <a:extLst>
              <a:ext uri="{FF2B5EF4-FFF2-40B4-BE49-F238E27FC236}">
                <a16:creationId xmlns="" xmlns:a16="http://schemas.microsoft.com/office/drawing/2014/main" id="{5B034F33-60CD-4790-AC82-7FF721C8287F}"/>
              </a:ext>
            </a:extLst>
          </p:cNvPr>
          <p:cNvSpPr>
            <a:spLocks noGrp="1"/>
          </p:cNvSpPr>
          <p:nvPr>
            <p:ph type="sldNum" sz="quarter" idx="12"/>
          </p:nvPr>
        </p:nvSpPr>
        <p:spPr/>
        <p:txBody>
          <a:bodyPr/>
          <a:lstStyle/>
          <a:p>
            <a:fld id="{6F84F5BE-853B-463E-BD2A-CF66A7E28F35}" type="slidenum">
              <a:rPr kumimoji="1" lang="ja-JP" altLang="en-US" smtClean="0"/>
              <a:t>114</a:t>
            </a:fld>
            <a:endParaRPr kumimoji="1" lang="ja-JP" altLang="en-US"/>
          </a:p>
        </p:txBody>
      </p:sp>
      <p:pic>
        <p:nvPicPr>
          <p:cNvPr id="5" name="図 4">
            <a:extLst>
              <a:ext uri="{FF2B5EF4-FFF2-40B4-BE49-F238E27FC236}">
                <a16:creationId xmlns="" xmlns:a16="http://schemas.microsoft.com/office/drawing/2014/main" id="{9FA44B2A-9581-4C4A-B1B2-F1F131F76189}"/>
              </a:ext>
            </a:extLst>
          </p:cNvPr>
          <p:cNvPicPr>
            <a:picLocks noChangeAspect="1"/>
          </p:cNvPicPr>
          <p:nvPr/>
        </p:nvPicPr>
        <p:blipFill>
          <a:blip r:embed="rId2"/>
          <a:stretch>
            <a:fillRect/>
          </a:stretch>
        </p:blipFill>
        <p:spPr>
          <a:xfrm>
            <a:off x="326571" y="2992286"/>
            <a:ext cx="4650323" cy="2476146"/>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CD29AA8F-2FE2-4ACC-9EDD-D03E4C8F909A}"/>
              </a:ext>
            </a:extLst>
          </p:cNvPr>
          <p:cNvPicPr>
            <a:picLocks noChangeAspect="1"/>
          </p:cNvPicPr>
          <p:nvPr/>
        </p:nvPicPr>
        <p:blipFill>
          <a:blip r:embed="rId3"/>
          <a:stretch>
            <a:fillRect/>
          </a:stretch>
        </p:blipFill>
        <p:spPr>
          <a:xfrm>
            <a:off x="2827176" y="3952860"/>
            <a:ext cx="3806890" cy="55499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7752B219-0F55-49ED-BF24-C8D6ABBC7A7F}"/>
              </a:ext>
            </a:extLst>
          </p:cNvPr>
          <p:cNvPicPr>
            <a:picLocks noChangeAspect="1"/>
          </p:cNvPicPr>
          <p:nvPr/>
        </p:nvPicPr>
        <p:blipFill>
          <a:blip r:embed="rId4"/>
          <a:stretch>
            <a:fillRect/>
          </a:stretch>
        </p:blipFill>
        <p:spPr>
          <a:xfrm>
            <a:off x="6932106" y="2992287"/>
            <a:ext cx="5066465" cy="2476146"/>
          </a:xfrm>
          <a:prstGeom prst="rect">
            <a:avLst/>
          </a:prstGeom>
        </p:spPr>
      </p:pic>
      <p:sp>
        <p:nvSpPr>
          <p:cNvPr id="8" name="テキスト ボックス 7">
            <a:extLst>
              <a:ext uri="{FF2B5EF4-FFF2-40B4-BE49-F238E27FC236}">
                <a16:creationId xmlns="" xmlns:a16="http://schemas.microsoft.com/office/drawing/2014/main" id="{1AA1AFEB-D5CA-4B15-A7ED-D58BD81B227F}"/>
              </a:ext>
            </a:extLst>
          </p:cNvPr>
          <p:cNvSpPr txBox="1"/>
          <p:nvPr/>
        </p:nvSpPr>
        <p:spPr>
          <a:xfrm>
            <a:off x="169200" y="2188355"/>
            <a:ext cx="4565673" cy="584775"/>
          </a:xfrm>
          <a:prstGeom prst="rect">
            <a:avLst/>
          </a:prstGeom>
          <a:noFill/>
        </p:spPr>
        <p:txBody>
          <a:bodyPr wrap="none" rtlCol="0">
            <a:spAutoFit/>
          </a:bodyPr>
          <a:lstStyle/>
          <a:p>
            <a:r>
              <a:rPr lang="en-US" altLang="ja-JP" sz="1600" dirty="0"/>
              <a:t>Event Hub</a:t>
            </a:r>
            <a:r>
              <a:rPr lang="ja-JP" altLang="en-US" sz="1600" dirty="0"/>
              <a:t>名前空間が無いので、クリックして、</a:t>
            </a:r>
            <a:endParaRPr lang="en-US" altLang="ja-JP" sz="1600" dirty="0"/>
          </a:p>
          <a:p>
            <a:r>
              <a:rPr kumimoji="1" lang="ja-JP" altLang="en-US" sz="1600" dirty="0"/>
              <a:t>概要ページの右上のピンをクリック</a:t>
            </a:r>
          </a:p>
        </p:txBody>
      </p:sp>
      <p:sp>
        <p:nvSpPr>
          <p:cNvPr id="9" name="四角形: 角を丸くする 8">
            <a:extLst>
              <a:ext uri="{FF2B5EF4-FFF2-40B4-BE49-F238E27FC236}">
                <a16:creationId xmlns="" xmlns:a16="http://schemas.microsoft.com/office/drawing/2014/main" id="{C8F8EA86-3198-40EA-B0ED-3DDBD77E9837}"/>
              </a:ext>
            </a:extLst>
          </p:cNvPr>
          <p:cNvSpPr/>
          <p:nvPr/>
        </p:nvSpPr>
        <p:spPr>
          <a:xfrm>
            <a:off x="508052" y="3705457"/>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 xmlns:a16="http://schemas.microsoft.com/office/drawing/2014/main" id="{B61E0E26-FC29-4467-AED6-05D299861E46}"/>
              </a:ext>
            </a:extLst>
          </p:cNvPr>
          <p:cNvCxnSpPr>
            <a:cxnSpLocks/>
            <a:stCxn id="9" idx="3"/>
            <a:endCxn id="6" idx="1"/>
          </p:cNvCxnSpPr>
          <p:nvPr/>
        </p:nvCxnSpPr>
        <p:spPr>
          <a:xfrm>
            <a:off x="1530065" y="3793961"/>
            <a:ext cx="1297111" cy="43639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 xmlns:a16="http://schemas.microsoft.com/office/drawing/2014/main" id="{FF91134F-A29A-4F26-92A6-1354B2274450}"/>
              </a:ext>
            </a:extLst>
          </p:cNvPr>
          <p:cNvSpPr/>
          <p:nvPr/>
        </p:nvSpPr>
        <p:spPr>
          <a:xfrm>
            <a:off x="6428792" y="4044015"/>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 xmlns:a16="http://schemas.microsoft.com/office/drawing/2014/main" id="{110B6685-990E-428A-AC67-3582C47B6999}"/>
              </a:ext>
            </a:extLst>
          </p:cNvPr>
          <p:cNvSpPr/>
          <p:nvPr/>
        </p:nvSpPr>
        <p:spPr>
          <a:xfrm>
            <a:off x="2870799" y="3918988"/>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6DDE3ED4-9E75-4C6C-8860-3F21BC857435}"/>
              </a:ext>
            </a:extLst>
          </p:cNvPr>
          <p:cNvCxnSpPr>
            <a:cxnSpLocks/>
            <a:stCxn id="12" idx="2"/>
            <a:endCxn id="13" idx="3"/>
          </p:cNvCxnSpPr>
          <p:nvPr/>
        </p:nvCxnSpPr>
        <p:spPr>
          <a:xfrm rot="5400000" flipH="1">
            <a:off x="4806417" y="2430836"/>
            <a:ext cx="218198" cy="3380846"/>
          </a:xfrm>
          <a:prstGeom prst="bentConnector4">
            <a:avLst>
              <a:gd name="adj1" fmla="val -104767"/>
              <a:gd name="adj2" fmla="val 5262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 xmlns:a16="http://schemas.microsoft.com/office/drawing/2014/main" id="{26FD69B9-12BC-4B8A-A7B7-6352E01E5398}"/>
              </a:ext>
            </a:extLst>
          </p:cNvPr>
          <p:cNvCxnSpPr>
            <a:cxnSpLocks/>
            <a:stCxn id="13" idx="0"/>
            <a:endCxn id="7" idx="0"/>
          </p:cNvCxnSpPr>
          <p:nvPr/>
        </p:nvCxnSpPr>
        <p:spPr>
          <a:xfrm rot="5400000" flipH="1" flipV="1">
            <a:off x="5793292" y="246942"/>
            <a:ext cx="926701" cy="6417393"/>
          </a:xfrm>
          <a:prstGeom prst="bentConnector3">
            <a:avLst>
              <a:gd name="adj1" fmla="val 12466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 xmlns:a16="http://schemas.microsoft.com/office/drawing/2014/main" id="{63D818CF-1846-4805-B5A4-2A62F94CA039}"/>
              </a:ext>
            </a:extLst>
          </p:cNvPr>
          <p:cNvSpPr txBox="1"/>
          <p:nvPr/>
        </p:nvSpPr>
        <p:spPr>
          <a:xfrm>
            <a:off x="4777274" y="2405006"/>
            <a:ext cx="2236510" cy="338554"/>
          </a:xfrm>
          <a:prstGeom prst="rect">
            <a:avLst/>
          </a:prstGeom>
          <a:noFill/>
        </p:spPr>
        <p:txBody>
          <a:bodyPr wrap="none" rtlCol="0">
            <a:spAutoFit/>
          </a:bodyPr>
          <a:lstStyle/>
          <a:p>
            <a:r>
              <a:rPr lang="ja-JP" altLang="en-US" sz="1600" dirty="0"/>
              <a:t>ダッシュボードに戻る</a:t>
            </a:r>
            <a:endParaRPr kumimoji="1" lang="ja-JP" altLang="en-US" sz="1600" dirty="0"/>
          </a:p>
        </p:txBody>
      </p:sp>
    </p:spTree>
    <p:extLst>
      <p:ext uri="{BB962C8B-B14F-4D97-AF65-F5344CB8AC3E}">
        <p14:creationId xmlns:p14="http://schemas.microsoft.com/office/powerpoint/2010/main" val="13437970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328D8A50-311D-4429-BA9F-5257A0C418F1}"/>
              </a:ext>
            </a:extLst>
          </p:cNvPr>
          <p:cNvSpPr>
            <a:spLocks noGrp="1"/>
          </p:cNvSpPr>
          <p:nvPr>
            <p:ph type="title"/>
          </p:nvPr>
        </p:nvSpPr>
        <p:spPr/>
        <p:txBody>
          <a:bodyPr/>
          <a:lstStyle/>
          <a:p>
            <a:r>
              <a:rPr kumimoji="1" lang="ja-JP" altLang="en-US" dirty="0"/>
              <a:t>タイルの並びを整える</a:t>
            </a:r>
          </a:p>
        </p:txBody>
      </p:sp>
      <p:sp>
        <p:nvSpPr>
          <p:cNvPr id="4" name="スライド番号プレースホルダー 3">
            <a:extLst>
              <a:ext uri="{FF2B5EF4-FFF2-40B4-BE49-F238E27FC236}">
                <a16:creationId xmlns="" xmlns:a16="http://schemas.microsoft.com/office/drawing/2014/main" id="{343F3C66-D3E1-4323-B7BB-FBCE08D6339D}"/>
              </a:ext>
            </a:extLst>
          </p:cNvPr>
          <p:cNvSpPr>
            <a:spLocks noGrp="1"/>
          </p:cNvSpPr>
          <p:nvPr>
            <p:ph type="sldNum" sz="quarter" idx="12"/>
          </p:nvPr>
        </p:nvSpPr>
        <p:spPr/>
        <p:txBody>
          <a:bodyPr/>
          <a:lstStyle/>
          <a:p>
            <a:fld id="{6F84F5BE-853B-463E-BD2A-CF66A7E28F35}" type="slidenum">
              <a:rPr kumimoji="1" lang="ja-JP" altLang="en-US" smtClean="0"/>
              <a:t>115</a:t>
            </a:fld>
            <a:endParaRPr kumimoji="1" lang="ja-JP" altLang="en-US"/>
          </a:p>
        </p:txBody>
      </p:sp>
      <p:pic>
        <p:nvPicPr>
          <p:cNvPr id="5" name="図 4">
            <a:extLst>
              <a:ext uri="{FF2B5EF4-FFF2-40B4-BE49-F238E27FC236}">
                <a16:creationId xmlns="" xmlns:a16="http://schemas.microsoft.com/office/drawing/2014/main" id="{1B42EEA4-39D9-4F87-A1E8-88B4293499FC}"/>
              </a:ext>
            </a:extLst>
          </p:cNvPr>
          <p:cNvPicPr>
            <a:picLocks noChangeAspect="1"/>
          </p:cNvPicPr>
          <p:nvPr/>
        </p:nvPicPr>
        <p:blipFill>
          <a:blip r:embed="rId3"/>
          <a:stretch>
            <a:fillRect/>
          </a:stretch>
        </p:blipFill>
        <p:spPr>
          <a:xfrm>
            <a:off x="559530" y="2805676"/>
            <a:ext cx="5066465" cy="247614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81B7FBF5-EA4E-4156-BBDF-E7DC29C705DF}"/>
              </a:ext>
            </a:extLst>
          </p:cNvPr>
          <p:cNvPicPr>
            <a:picLocks noChangeAspect="1"/>
          </p:cNvPicPr>
          <p:nvPr/>
        </p:nvPicPr>
        <p:blipFill>
          <a:blip r:embed="rId4"/>
          <a:stretch>
            <a:fillRect/>
          </a:stretch>
        </p:blipFill>
        <p:spPr>
          <a:xfrm>
            <a:off x="6980676" y="2603367"/>
            <a:ext cx="4373124" cy="267845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 xmlns:a16="http://schemas.microsoft.com/office/drawing/2014/main" id="{2634D98A-05F4-4631-95FD-994F5D7861E2}"/>
              </a:ext>
            </a:extLst>
          </p:cNvPr>
          <p:cNvSpPr txBox="1"/>
          <p:nvPr/>
        </p:nvSpPr>
        <p:spPr>
          <a:xfrm>
            <a:off x="559530" y="2184679"/>
            <a:ext cx="2988319" cy="338554"/>
          </a:xfrm>
          <a:prstGeom prst="rect">
            <a:avLst/>
          </a:prstGeom>
          <a:noFill/>
        </p:spPr>
        <p:txBody>
          <a:bodyPr wrap="none" rtlCol="0">
            <a:spAutoFit/>
          </a:bodyPr>
          <a:lstStyle/>
          <a:p>
            <a:r>
              <a:rPr lang="ja-JP" altLang="en-US" sz="1600" dirty="0"/>
              <a:t>鉛筆アイコンをクリックして</a:t>
            </a:r>
            <a:r>
              <a:rPr lang="en-US" altLang="ja-JP" sz="1600" dirty="0"/>
              <a:t>…</a:t>
            </a:r>
            <a:endParaRPr kumimoji="1" lang="ja-JP" altLang="en-US" sz="1600" dirty="0"/>
          </a:p>
        </p:txBody>
      </p:sp>
      <p:sp>
        <p:nvSpPr>
          <p:cNvPr id="9" name="四角形: 角を丸くする 8">
            <a:extLst>
              <a:ext uri="{FF2B5EF4-FFF2-40B4-BE49-F238E27FC236}">
                <a16:creationId xmlns="" xmlns:a16="http://schemas.microsoft.com/office/drawing/2014/main" id="{259893CE-54FF-4839-9F0D-D4FAFEAD9AA7}"/>
              </a:ext>
            </a:extLst>
          </p:cNvPr>
          <p:cNvSpPr/>
          <p:nvPr/>
        </p:nvSpPr>
        <p:spPr>
          <a:xfrm>
            <a:off x="1969405" y="2805676"/>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 xmlns:a16="http://schemas.microsoft.com/office/drawing/2014/main" id="{C7467C54-2981-4768-957A-A249EE6D3AE9}"/>
              </a:ext>
            </a:extLst>
          </p:cNvPr>
          <p:cNvCxnSpPr>
            <a:cxnSpLocks/>
            <a:stCxn id="9" idx="3"/>
            <a:endCxn id="7" idx="1"/>
          </p:cNvCxnSpPr>
          <p:nvPr/>
        </p:nvCxnSpPr>
        <p:spPr>
          <a:xfrm>
            <a:off x="2323699" y="2898848"/>
            <a:ext cx="4656977" cy="10437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 xmlns:a16="http://schemas.microsoft.com/office/drawing/2014/main" id="{3C6D00B4-280A-48C5-A66C-21E4CE9ADE22}"/>
              </a:ext>
            </a:extLst>
          </p:cNvPr>
          <p:cNvSpPr txBox="1"/>
          <p:nvPr/>
        </p:nvSpPr>
        <p:spPr>
          <a:xfrm>
            <a:off x="6980676" y="1849155"/>
            <a:ext cx="2945037" cy="584775"/>
          </a:xfrm>
          <a:prstGeom prst="rect">
            <a:avLst/>
          </a:prstGeom>
          <a:noFill/>
        </p:spPr>
        <p:txBody>
          <a:bodyPr wrap="none" rtlCol="0">
            <a:spAutoFit/>
          </a:bodyPr>
          <a:lstStyle/>
          <a:p>
            <a:r>
              <a:rPr lang="ja-JP" altLang="en-US" sz="1600" dirty="0"/>
              <a:t>配置やサイズを調整して“</a:t>
            </a:r>
            <a:endParaRPr lang="en-US" altLang="ja-JP" sz="1600" dirty="0"/>
          </a:p>
          <a:p>
            <a:r>
              <a:rPr lang="ja-JP" altLang="en-US" sz="1600" dirty="0"/>
              <a:t>カスタマイズ完了”をクリック</a:t>
            </a:r>
            <a:endParaRPr kumimoji="1" lang="ja-JP" altLang="en-US" sz="1600" dirty="0"/>
          </a:p>
        </p:txBody>
      </p:sp>
      <p:sp>
        <p:nvSpPr>
          <p:cNvPr id="14" name="四角形: 角を丸くする 13">
            <a:extLst>
              <a:ext uri="{FF2B5EF4-FFF2-40B4-BE49-F238E27FC236}">
                <a16:creationId xmlns="" xmlns:a16="http://schemas.microsoft.com/office/drawing/2014/main" id="{8894BD70-B4A7-4B2D-AC38-74D410B4EEBF}"/>
              </a:ext>
            </a:extLst>
          </p:cNvPr>
          <p:cNvSpPr/>
          <p:nvPr/>
        </p:nvSpPr>
        <p:spPr>
          <a:xfrm>
            <a:off x="8812943" y="2553606"/>
            <a:ext cx="741603" cy="242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2484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036D06C-E8E4-475B-94B4-D5627550A620}"/>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の設定</a:t>
            </a:r>
          </a:p>
        </p:txBody>
      </p:sp>
      <p:sp>
        <p:nvSpPr>
          <p:cNvPr id="4" name="スライド番号プレースホルダー 3">
            <a:extLst>
              <a:ext uri="{FF2B5EF4-FFF2-40B4-BE49-F238E27FC236}">
                <a16:creationId xmlns="" xmlns:a16="http://schemas.microsoft.com/office/drawing/2014/main" id="{C8494C21-AAFC-44A4-838A-D375BE2E0F28}"/>
              </a:ext>
            </a:extLst>
          </p:cNvPr>
          <p:cNvSpPr>
            <a:spLocks noGrp="1"/>
          </p:cNvSpPr>
          <p:nvPr>
            <p:ph type="sldNum" sz="quarter" idx="12"/>
          </p:nvPr>
        </p:nvSpPr>
        <p:spPr/>
        <p:txBody>
          <a:bodyPr/>
          <a:lstStyle/>
          <a:p>
            <a:fld id="{6F84F5BE-853B-463E-BD2A-CF66A7E28F35}" type="slidenum">
              <a:rPr kumimoji="1" lang="ja-JP" altLang="en-US" smtClean="0"/>
              <a:t>116</a:t>
            </a:fld>
            <a:endParaRPr kumimoji="1" lang="ja-JP" altLang="en-US"/>
          </a:p>
        </p:txBody>
      </p:sp>
      <p:pic>
        <p:nvPicPr>
          <p:cNvPr id="5" name="図 4">
            <a:extLst>
              <a:ext uri="{FF2B5EF4-FFF2-40B4-BE49-F238E27FC236}">
                <a16:creationId xmlns="" xmlns:a16="http://schemas.microsoft.com/office/drawing/2014/main" id="{0F461BDB-00B7-4659-A183-88EBC1A9D556}"/>
              </a:ext>
            </a:extLst>
          </p:cNvPr>
          <p:cNvPicPr>
            <a:picLocks noChangeAspect="1"/>
          </p:cNvPicPr>
          <p:nvPr/>
        </p:nvPicPr>
        <p:blipFill>
          <a:blip r:embed="rId2"/>
          <a:stretch>
            <a:fillRect/>
          </a:stretch>
        </p:blipFill>
        <p:spPr>
          <a:xfrm>
            <a:off x="169200" y="2419465"/>
            <a:ext cx="3578661" cy="256698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C81649E3-F47D-4F24-AFDD-43FC10256DB4}"/>
              </a:ext>
            </a:extLst>
          </p:cNvPr>
          <p:cNvPicPr>
            <a:picLocks noChangeAspect="1"/>
          </p:cNvPicPr>
          <p:nvPr/>
        </p:nvPicPr>
        <p:blipFill>
          <a:blip r:embed="rId3"/>
          <a:stretch>
            <a:fillRect/>
          </a:stretch>
        </p:blipFill>
        <p:spPr>
          <a:xfrm>
            <a:off x="4187253" y="2174753"/>
            <a:ext cx="4766248" cy="3056411"/>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CA796D7D-0145-4099-8070-A416710CD933}"/>
              </a:ext>
            </a:extLst>
          </p:cNvPr>
          <p:cNvSpPr/>
          <p:nvPr/>
        </p:nvSpPr>
        <p:spPr>
          <a:xfrm>
            <a:off x="1647825" y="2805676"/>
            <a:ext cx="857250" cy="9185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CE8CADD0-A728-4736-B6E8-2AA494912E1B}"/>
              </a:ext>
            </a:extLst>
          </p:cNvPr>
          <p:cNvCxnSpPr>
            <a:cxnSpLocks/>
            <a:stCxn id="7" idx="3"/>
            <a:endCxn id="6" idx="1"/>
          </p:cNvCxnSpPr>
          <p:nvPr/>
        </p:nvCxnSpPr>
        <p:spPr>
          <a:xfrm>
            <a:off x="2505075" y="3264976"/>
            <a:ext cx="1682178" cy="4379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 xmlns:a16="http://schemas.microsoft.com/office/drawing/2014/main" id="{3319E95C-317A-4250-B368-4DF56FF953C5}"/>
              </a:ext>
            </a:extLst>
          </p:cNvPr>
          <p:cNvSpPr/>
          <p:nvPr/>
        </p:nvSpPr>
        <p:spPr>
          <a:xfrm>
            <a:off x="5591175" y="4054129"/>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01460001-8E9F-44A5-A428-05C6BC6CE778}"/>
              </a:ext>
            </a:extLst>
          </p:cNvPr>
          <p:cNvCxnSpPr>
            <a:cxnSpLocks/>
            <a:stCxn id="12" idx="3"/>
            <a:endCxn id="22" idx="1"/>
          </p:cNvCxnSpPr>
          <p:nvPr/>
        </p:nvCxnSpPr>
        <p:spPr>
          <a:xfrm flipV="1">
            <a:off x="6715125" y="3080127"/>
            <a:ext cx="2869913" cy="1251988"/>
          </a:xfrm>
          <a:prstGeom prst="bentConnector3">
            <a:avLst>
              <a:gd name="adj1" fmla="val 3439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77F9EE77-74C9-4D5C-9269-01D31141C207}"/>
              </a:ext>
            </a:extLst>
          </p:cNvPr>
          <p:cNvSpPr/>
          <p:nvPr/>
        </p:nvSpPr>
        <p:spPr>
          <a:xfrm>
            <a:off x="5591175" y="4673427"/>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630B2FF5-B561-4E69-9C37-8F2A408156DD}"/>
              </a:ext>
            </a:extLst>
          </p:cNvPr>
          <p:cNvCxnSpPr>
            <a:cxnSpLocks/>
            <a:stCxn id="14" idx="3"/>
            <a:endCxn id="24" idx="1"/>
          </p:cNvCxnSpPr>
          <p:nvPr/>
        </p:nvCxnSpPr>
        <p:spPr>
          <a:xfrm flipV="1">
            <a:off x="6715125" y="3814267"/>
            <a:ext cx="2869913" cy="113714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 xmlns:a16="http://schemas.microsoft.com/office/drawing/2014/main" id="{5439C162-9A95-4586-A496-643744A22129}"/>
              </a:ext>
            </a:extLst>
          </p:cNvPr>
          <p:cNvSpPr/>
          <p:nvPr/>
        </p:nvSpPr>
        <p:spPr>
          <a:xfrm>
            <a:off x="8448674" y="4056628"/>
            <a:ext cx="428625" cy="2754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 xmlns:a16="http://schemas.microsoft.com/office/drawing/2014/main" id="{03C7E011-2F72-45A3-8314-B7DC30DE2BD0}"/>
              </a:ext>
            </a:extLst>
          </p:cNvPr>
          <p:cNvCxnSpPr>
            <a:cxnSpLocks/>
            <a:stCxn id="16" idx="3"/>
            <a:endCxn id="25" idx="1"/>
          </p:cNvCxnSpPr>
          <p:nvPr/>
        </p:nvCxnSpPr>
        <p:spPr>
          <a:xfrm>
            <a:off x="8877299" y="4194372"/>
            <a:ext cx="707593" cy="41106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 xmlns:a16="http://schemas.microsoft.com/office/drawing/2014/main" id="{EA574D55-2DC2-4939-996A-4103B444B844}"/>
              </a:ext>
            </a:extLst>
          </p:cNvPr>
          <p:cNvSpPr txBox="1"/>
          <p:nvPr/>
        </p:nvSpPr>
        <p:spPr>
          <a:xfrm>
            <a:off x="169200" y="1711324"/>
            <a:ext cx="3232680" cy="338554"/>
          </a:xfrm>
          <a:prstGeom prst="rect">
            <a:avLst/>
          </a:prstGeom>
          <a:noFill/>
        </p:spPr>
        <p:txBody>
          <a:bodyPr wrap="none" rtlCol="0">
            <a:spAutoFit/>
          </a:bodyPr>
          <a:lstStyle/>
          <a:p>
            <a:r>
              <a:rPr kumimoji="1" lang="en-US" altLang="ja-JP" sz="1600" dirty="0"/>
              <a:t>Stream</a:t>
            </a:r>
            <a:r>
              <a:rPr kumimoji="1" lang="ja-JP" altLang="en-US" sz="1600" dirty="0"/>
              <a:t> </a:t>
            </a:r>
            <a:r>
              <a:rPr kumimoji="1" lang="en-US" altLang="ja-JP" sz="1600" dirty="0"/>
              <a:t>Analytics</a:t>
            </a:r>
            <a:r>
              <a:rPr kumimoji="1" lang="ja-JP" altLang="en-US" sz="1600" dirty="0"/>
              <a:t>のタイルを選択し</a:t>
            </a:r>
          </a:p>
        </p:txBody>
      </p:sp>
      <p:sp>
        <p:nvSpPr>
          <p:cNvPr id="19" name="テキスト ボックス 18">
            <a:extLst>
              <a:ext uri="{FF2B5EF4-FFF2-40B4-BE49-F238E27FC236}">
                <a16:creationId xmlns="" xmlns:a16="http://schemas.microsoft.com/office/drawing/2014/main" id="{894B882A-F7BD-4404-8AF5-4FBAB3084C01}"/>
              </a:ext>
            </a:extLst>
          </p:cNvPr>
          <p:cNvSpPr txBox="1"/>
          <p:nvPr/>
        </p:nvSpPr>
        <p:spPr>
          <a:xfrm>
            <a:off x="4187253" y="1612151"/>
            <a:ext cx="3877985" cy="338554"/>
          </a:xfrm>
          <a:prstGeom prst="rect">
            <a:avLst/>
          </a:prstGeom>
          <a:noFill/>
        </p:spPr>
        <p:txBody>
          <a:bodyPr wrap="none" rtlCol="0">
            <a:spAutoFit/>
          </a:bodyPr>
          <a:lstStyle/>
          <a:p>
            <a:r>
              <a:rPr kumimoji="1" lang="ja-JP" altLang="en-US" sz="1600" dirty="0"/>
              <a:t>入力、出力、クエリを順に設定していく</a:t>
            </a:r>
          </a:p>
        </p:txBody>
      </p:sp>
      <p:sp>
        <p:nvSpPr>
          <p:cNvPr id="22" name="テキスト ボックス 21">
            <a:extLst>
              <a:ext uri="{FF2B5EF4-FFF2-40B4-BE49-F238E27FC236}">
                <a16:creationId xmlns="" xmlns:a16="http://schemas.microsoft.com/office/drawing/2014/main" id="{0AB3E843-0622-4156-99F1-28F876E37B2A}"/>
              </a:ext>
            </a:extLst>
          </p:cNvPr>
          <p:cNvSpPr txBox="1"/>
          <p:nvPr/>
        </p:nvSpPr>
        <p:spPr>
          <a:xfrm>
            <a:off x="9585038" y="2787739"/>
            <a:ext cx="2103461" cy="584775"/>
          </a:xfrm>
          <a:prstGeom prst="rect">
            <a:avLst/>
          </a:prstGeom>
          <a:noFill/>
        </p:spPr>
        <p:txBody>
          <a:bodyPr wrap="none" rtlCol="0">
            <a:spAutoFit/>
          </a:bodyPr>
          <a:lstStyle/>
          <a:p>
            <a:r>
              <a:rPr kumimoji="1" lang="ja-JP" altLang="en-US" sz="1600" dirty="0"/>
              <a:t>入力の設定へ</a:t>
            </a:r>
            <a:endParaRPr kumimoji="1" lang="en-US" altLang="ja-JP" sz="1600" dirty="0"/>
          </a:p>
          <a:p>
            <a:r>
              <a:rPr lang="ja-JP" altLang="en-US" sz="1600" dirty="0"/>
              <a:t>（</a:t>
            </a:r>
            <a:r>
              <a:rPr lang="en-US" altLang="ja-JP" sz="1600" dirty="0"/>
              <a:t>IoT</a:t>
            </a:r>
            <a:r>
              <a:rPr lang="ja-JP" altLang="en-US" sz="1600" dirty="0"/>
              <a:t> </a:t>
            </a:r>
            <a:r>
              <a:rPr lang="en-US" altLang="ja-JP" sz="1600" dirty="0"/>
              <a:t>Hub</a:t>
            </a:r>
            <a:r>
              <a:rPr lang="ja-JP" altLang="en-US" sz="1600" dirty="0"/>
              <a:t>をつなぐ）</a:t>
            </a:r>
            <a:endParaRPr kumimoji="1" lang="ja-JP" altLang="en-US" sz="1600" dirty="0"/>
          </a:p>
        </p:txBody>
      </p:sp>
      <p:sp>
        <p:nvSpPr>
          <p:cNvPr id="24" name="テキスト ボックス 23">
            <a:extLst>
              <a:ext uri="{FF2B5EF4-FFF2-40B4-BE49-F238E27FC236}">
                <a16:creationId xmlns="" xmlns:a16="http://schemas.microsoft.com/office/drawing/2014/main" id="{18803CDF-C31E-4962-B4CC-4F07416D17EB}"/>
              </a:ext>
            </a:extLst>
          </p:cNvPr>
          <p:cNvSpPr txBox="1"/>
          <p:nvPr/>
        </p:nvSpPr>
        <p:spPr>
          <a:xfrm>
            <a:off x="9585038" y="3521879"/>
            <a:ext cx="2308645" cy="584775"/>
          </a:xfrm>
          <a:prstGeom prst="rect">
            <a:avLst/>
          </a:prstGeom>
          <a:noFill/>
        </p:spPr>
        <p:txBody>
          <a:bodyPr wrap="none" rtlCol="0">
            <a:spAutoFit/>
          </a:bodyPr>
          <a:lstStyle/>
          <a:p>
            <a:r>
              <a:rPr lang="ja-JP" altLang="en-US" sz="1600" dirty="0"/>
              <a:t>出</a:t>
            </a:r>
            <a:r>
              <a:rPr kumimoji="1" lang="ja-JP" altLang="en-US" sz="1600" dirty="0"/>
              <a:t>力の設定へ</a:t>
            </a:r>
            <a:endParaRPr kumimoji="1" lang="en-US" altLang="ja-JP" sz="1600" dirty="0"/>
          </a:p>
          <a:p>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をつなぐ）</a:t>
            </a:r>
          </a:p>
        </p:txBody>
      </p:sp>
      <p:sp>
        <p:nvSpPr>
          <p:cNvPr id="25" name="テキスト ボックス 24">
            <a:extLst>
              <a:ext uri="{FF2B5EF4-FFF2-40B4-BE49-F238E27FC236}">
                <a16:creationId xmlns="" xmlns:a16="http://schemas.microsoft.com/office/drawing/2014/main" id="{4DAC0522-2A8A-439B-A935-1F3023274095}"/>
              </a:ext>
            </a:extLst>
          </p:cNvPr>
          <p:cNvSpPr txBox="1"/>
          <p:nvPr/>
        </p:nvSpPr>
        <p:spPr>
          <a:xfrm>
            <a:off x="9584892" y="4313052"/>
            <a:ext cx="2031325" cy="584775"/>
          </a:xfrm>
          <a:prstGeom prst="rect">
            <a:avLst/>
          </a:prstGeom>
          <a:noFill/>
        </p:spPr>
        <p:txBody>
          <a:bodyPr wrap="none" rtlCol="0">
            <a:spAutoFit/>
          </a:bodyPr>
          <a:lstStyle/>
          <a:p>
            <a:r>
              <a:rPr lang="ja-JP" altLang="en-US" sz="1600" dirty="0"/>
              <a:t>クエリの編集へ</a:t>
            </a:r>
            <a:endParaRPr lang="en-US" altLang="ja-JP" sz="1600" dirty="0"/>
          </a:p>
          <a:p>
            <a:r>
              <a:rPr kumimoji="1" lang="ja-JP" altLang="en-US" sz="1600" dirty="0"/>
              <a:t>（簡単な統計処理）</a:t>
            </a:r>
          </a:p>
        </p:txBody>
      </p:sp>
    </p:spTree>
    <p:extLst>
      <p:ext uri="{BB962C8B-B14F-4D97-AF65-F5344CB8AC3E}">
        <p14:creationId xmlns:p14="http://schemas.microsoft.com/office/powerpoint/2010/main" val="192111769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2280B06F-EAB6-44D5-B6FB-B7EFB4BCBCC9}"/>
              </a:ext>
            </a:extLst>
          </p:cNvPr>
          <p:cNvSpPr>
            <a:spLocks noGrp="1"/>
          </p:cNvSpPr>
          <p:nvPr>
            <p:ph type="title"/>
          </p:nvPr>
        </p:nvSpPr>
        <p:spPr/>
        <p:txBody>
          <a:bodyPr/>
          <a:lstStyle/>
          <a:p>
            <a:r>
              <a:rPr kumimoji="1" lang="ja-JP" altLang="en-US" dirty="0"/>
              <a:t>実は</a:t>
            </a:r>
            <a:r>
              <a:rPr kumimoji="1" lang="en-US" altLang="ja-JP" dirty="0"/>
              <a:t>…</a:t>
            </a:r>
            <a:endParaRPr kumimoji="1" lang="ja-JP" altLang="en-US" dirty="0"/>
          </a:p>
        </p:txBody>
      </p:sp>
      <p:sp>
        <p:nvSpPr>
          <p:cNvPr id="3" name="コンテンツ プレースホルダー 2">
            <a:extLst>
              <a:ext uri="{FF2B5EF4-FFF2-40B4-BE49-F238E27FC236}">
                <a16:creationId xmlns="" xmlns:a16="http://schemas.microsoft.com/office/drawing/2014/main" id="{C8F577A7-A72D-4817-B110-4B339FCD59FC}"/>
              </a:ext>
            </a:extLst>
          </p:cNvPr>
          <p:cNvSpPr>
            <a:spLocks noGrp="1"/>
          </p:cNvSpPr>
          <p:nvPr>
            <p:ph idx="1"/>
          </p:nvPr>
        </p:nvSpPr>
        <p:spPr/>
        <p:txBody>
          <a:bodyPr/>
          <a:lstStyle/>
          <a:p>
            <a:r>
              <a:rPr kumimoji="1" lang="en-US" altLang="ja-JP" dirty="0"/>
              <a:t>IoT</a:t>
            </a:r>
            <a:r>
              <a:rPr kumimoji="1" lang="ja-JP" altLang="en-US" dirty="0"/>
              <a:t> </a:t>
            </a:r>
            <a:r>
              <a:rPr kumimoji="1" lang="en-US" altLang="ja-JP" dirty="0"/>
              <a:t>Hub</a:t>
            </a:r>
            <a:r>
              <a:rPr kumimoji="1" lang="ja-JP" altLang="en-US" dirty="0"/>
              <a:t>に</a:t>
            </a:r>
            <a:r>
              <a:rPr kumimoji="1" lang="en-US" altLang="ja-JP" dirty="0"/>
              <a:t>Blob</a:t>
            </a:r>
            <a:r>
              <a:rPr kumimoji="1" lang="ja-JP" altLang="en-US" dirty="0"/>
              <a:t> </a:t>
            </a:r>
            <a:r>
              <a:rPr kumimoji="1" lang="en-US" altLang="ja-JP" dirty="0"/>
              <a:t>Storage</a:t>
            </a:r>
            <a:r>
              <a:rPr kumimoji="1" lang="ja-JP" altLang="en-US" dirty="0"/>
              <a:t>を</a:t>
            </a:r>
            <a:r>
              <a:rPr kumimoji="1" lang="en-US" altLang="ja-JP" dirty="0"/>
              <a:t>Route</a:t>
            </a:r>
            <a:r>
              <a:rPr kumimoji="1" lang="ja-JP" altLang="en-US" dirty="0"/>
              <a:t>でバインドしている場合</a:t>
            </a:r>
            <a:endParaRPr kumimoji="1" lang="en-US" altLang="ja-JP" dirty="0"/>
          </a:p>
          <a:p>
            <a:pPr lvl="1"/>
            <a:r>
              <a:rPr lang="ja-JP" altLang="en-US" dirty="0"/>
              <a:t>バインドのクエリの条件を満たすデータは、その</a:t>
            </a:r>
            <a:r>
              <a:rPr lang="en-US" altLang="ja-JP" dirty="0"/>
              <a:t>Route</a:t>
            </a:r>
            <a:r>
              <a:rPr lang="ja-JP" altLang="en-US" dirty="0"/>
              <a:t>に送信され、</a:t>
            </a:r>
            <a:r>
              <a:rPr lang="en-US" altLang="ja-JP" dirty="0"/>
              <a:t>Built-in endpoints</a:t>
            </a:r>
            <a:r>
              <a:rPr lang="ja-JP" altLang="en-US" dirty="0" err="1"/>
              <a:t>には</a:t>
            </a:r>
            <a:r>
              <a:rPr lang="ja-JP" altLang="en-US" dirty="0"/>
              <a:t>送信されません。</a:t>
            </a:r>
            <a:endParaRPr lang="en-US" altLang="ja-JP" dirty="0"/>
          </a:p>
          <a:p>
            <a:pPr lvl="1"/>
            <a:r>
              <a:rPr lang="ja-JP" altLang="en-US" dirty="0"/>
              <a:t>一番シンプルな構成は、</a:t>
            </a:r>
            <a:r>
              <a:rPr lang="en-US" altLang="ja-JP" dirty="0"/>
              <a:t/>
            </a:r>
            <a:br>
              <a:rPr lang="en-US" altLang="ja-JP" dirty="0"/>
            </a:br>
            <a:r>
              <a:rPr lang="ja-JP" altLang="en-US" dirty="0"/>
              <a:t>「</a:t>
            </a:r>
            <a:r>
              <a:rPr lang="en-US" altLang="ja-JP" dirty="0"/>
              <a:t>IoT</a:t>
            </a:r>
            <a:r>
              <a:rPr lang="ja-JP" altLang="en-US" dirty="0"/>
              <a:t> </a:t>
            </a:r>
            <a:r>
              <a:rPr lang="en-US" altLang="ja-JP" dirty="0"/>
              <a:t>Hub</a:t>
            </a:r>
            <a:r>
              <a:rPr lang="ja-JP" altLang="en-US" dirty="0"/>
              <a:t>の</a:t>
            </a:r>
            <a:r>
              <a:rPr lang="en-US" altLang="ja-JP" dirty="0"/>
              <a:t>Built-in endpoints</a:t>
            </a:r>
            <a:r>
              <a:rPr lang="ja-JP" altLang="en-US" dirty="0"/>
              <a:t>を</a:t>
            </a:r>
            <a:r>
              <a:rPr lang="en-US" altLang="ja-JP" dirty="0"/>
              <a:t>Stream</a:t>
            </a:r>
            <a:r>
              <a:rPr lang="ja-JP" altLang="en-US" dirty="0"/>
              <a:t> </a:t>
            </a:r>
            <a:r>
              <a:rPr lang="en-US" altLang="ja-JP" dirty="0"/>
              <a:t>Analytics</a:t>
            </a:r>
            <a:r>
              <a:rPr lang="ja-JP" altLang="en-US" dirty="0"/>
              <a:t>の入力とし、設定する」</a:t>
            </a:r>
            <a:r>
              <a:rPr lang="en-US" altLang="ja-JP" dirty="0"/>
              <a:t/>
            </a:r>
            <a:br>
              <a:rPr lang="en-US" altLang="ja-JP" dirty="0"/>
            </a:br>
            <a:r>
              <a:rPr lang="ja-JP" altLang="en-US" dirty="0"/>
              <a:t>ですが、このままではそちらにはデータが流れません</a:t>
            </a:r>
            <a:endParaRPr lang="en-US" altLang="ja-JP" dirty="0"/>
          </a:p>
          <a:p>
            <a:pPr lvl="1"/>
            <a:r>
              <a:rPr lang="ja-JP" altLang="en-US" dirty="0"/>
              <a:t>これを解決するには、</a:t>
            </a:r>
            <a:r>
              <a:rPr lang="en-US" altLang="ja-JP" dirty="0"/>
              <a:t>Event</a:t>
            </a:r>
            <a:r>
              <a:rPr lang="ja-JP" altLang="en-US" dirty="0"/>
              <a:t> </a:t>
            </a:r>
            <a:r>
              <a:rPr lang="en-US" altLang="ja-JP" dirty="0"/>
              <a:t>Hub</a:t>
            </a:r>
            <a:r>
              <a:rPr lang="ja-JP" altLang="en-US" dirty="0"/>
              <a:t>を用意して、</a:t>
            </a:r>
            <a:r>
              <a:rPr lang="en-US" altLang="ja-JP" dirty="0"/>
              <a:t>Stream</a:t>
            </a:r>
            <a:r>
              <a:rPr lang="ja-JP" altLang="en-US" dirty="0"/>
              <a:t> </a:t>
            </a:r>
            <a:r>
              <a:rPr lang="en-US" altLang="ja-JP" dirty="0"/>
              <a:t>Analytics</a:t>
            </a:r>
            <a:r>
              <a:rPr lang="ja-JP" altLang="en-US" dirty="0"/>
              <a:t>にデータを流すための</a:t>
            </a:r>
            <a:r>
              <a:rPr lang="en-US" altLang="ja-JP" dirty="0"/>
              <a:t>Route</a:t>
            </a:r>
            <a:r>
              <a:rPr lang="ja-JP" altLang="en-US" dirty="0"/>
              <a:t>を</a:t>
            </a:r>
            <a:r>
              <a:rPr lang="en-US" altLang="ja-JP" dirty="0"/>
              <a:t>IoT</a:t>
            </a:r>
            <a:r>
              <a:rPr lang="ja-JP" altLang="en-US" dirty="0"/>
              <a:t> </a:t>
            </a:r>
            <a:r>
              <a:rPr lang="en-US" altLang="ja-JP" dirty="0"/>
              <a:t>Hub</a:t>
            </a:r>
            <a:r>
              <a:rPr lang="ja-JP" altLang="en-US" dirty="0"/>
              <a:t>に追加しなければなりません。</a:t>
            </a:r>
            <a:endParaRPr lang="en-US" altLang="ja-JP" dirty="0"/>
          </a:p>
          <a:p>
            <a:pPr lvl="1"/>
            <a:r>
              <a:rPr kumimoji="1" lang="ja-JP" altLang="en-US" dirty="0"/>
              <a:t>しかし、</a:t>
            </a:r>
            <a:r>
              <a:rPr kumimoji="1" lang="en-US" altLang="ja-JP" dirty="0"/>
              <a:t>2</a:t>
            </a:r>
            <a:r>
              <a:rPr kumimoji="1" lang="ja-JP" altLang="en-US" dirty="0"/>
              <a:t>個以上の</a:t>
            </a:r>
            <a:r>
              <a:rPr lang="en-US" altLang="ja-JP" dirty="0"/>
              <a:t>Route</a:t>
            </a:r>
            <a:r>
              <a:rPr lang="ja-JP" altLang="en-US" dirty="0"/>
              <a:t>を定義できるのは</a:t>
            </a:r>
            <a:r>
              <a:rPr lang="en-US" altLang="ja-JP" dirty="0"/>
              <a:t>S1</a:t>
            </a:r>
            <a:r>
              <a:rPr lang="ja-JP" altLang="en-US" dirty="0"/>
              <a:t>以上（つまり有料）の</a:t>
            </a:r>
            <a:r>
              <a:rPr lang="en-US" altLang="ja-JP" dirty="0"/>
              <a:t>IoT</a:t>
            </a:r>
            <a:r>
              <a:rPr lang="ja-JP" altLang="en-US" dirty="0"/>
              <a:t> </a:t>
            </a:r>
            <a:r>
              <a:rPr lang="en-US" altLang="ja-JP" dirty="0"/>
              <a:t>Hub</a:t>
            </a:r>
            <a:r>
              <a:rPr lang="ja-JP" altLang="en-US" dirty="0" err="1"/>
              <a:t>だけです</a:t>
            </a:r>
            <a:endParaRPr lang="en-US" altLang="ja-JP" dirty="0"/>
          </a:p>
          <a:p>
            <a:r>
              <a:rPr kumimoji="1" lang="ja-JP" altLang="en-US" dirty="0" err="1"/>
              <a:t>なの</a:t>
            </a:r>
            <a:r>
              <a:rPr kumimoji="1" lang="ja-JP" altLang="en-US" dirty="0"/>
              <a:t>で</a:t>
            </a:r>
            <a:endParaRPr kumimoji="1" lang="en-US" altLang="ja-JP" dirty="0"/>
          </a:p>
          <a:p>
            <a:pPr lvl="1"/>
            <a:r>
              <a:rPr kumimoji="1" lang="en-US" altLang="ja-JP" dirty="0"/>
              <a:t>F0</a:t>
            </a:r>
            <a:r>
              <a:rPr kumimoji="1" lang="ja-JP" altLang="en-US" dirty="0"/>
              <a:t>を使って実習している人は、</a:t>
            </a:r>
            <a:r>
              <a:rPr kumimoji="1" lang="en-US" altLang="ja-JP" dirty="0"/>
              <a:t>IoT</a:t>
            </a:r>
            <a:r>
              <a:rPr kumimoji="1" lang="ja-JP" altLang="en-US" dirty="0"/>
              <a:t> </a:t>
            </a:r>
            <a:r>
              <a:rPr kumimoji="1" lang="en-US" altLang="ja-JP" dirty="0"/>
              <a:t>Hub</a:t>
            </a:r>
            <a:r>
              <a:rPr lang="ja-JP" altLang="en-US" dirty="0" err="1"/>
              <a:t>に登</a:t>
            </a:r>
            <a:r>
              <a:rPr lang="ja-JP" altLang="en-US" dirty="0"/>
              <a:t>録したデバイスの</a:t>
            </a:r>
            <a:r>
              <a:rPr lang="en-US" altLang="ja-JP" dirty="0"/>
              <a:t>Device</a:t>
            </a:r>
            <a:r>
              <a:rPr lang="ja-JP" altLang="en-US" dirty="0"/>
              <a:t> </a:t>
            </a:r>
            <a:r>
              <a:rPr lang="en-US" altLang="ja-JP" dirty="0"/>
              <a:t>Twin</a:t>
            </a:r>
            <a:r>
              <a:rPr lang="ja-JP" altLang="en-US" dirty="0"/>
              <a:t>の</a:t>
            </a:r>
            <a:r>
              <a:rPr lang="en-US" altLang="ja-JP" dirty="0"/>
              <a:t>Desired</a:t>
            </a:r>
            <a:r>
              <a:rPr lang="ja-JP" altLang="en-US" dirty="0"/>
              <a:t> </a:t>
            </a:r>
            <a:r>
              <a:rPr lang="en-US" altLang="ja-JP" dirty="0"/>
              <a:t>Properties</a:t>
            </a:r>
            <a:r>
              <a:rPr lang="ja-JP" altLang="en-US" dirty="0"/>
              <a:t>に入力した、</a:t>
            </a:r>
            <a:r>
              <a:rPr lang="en-US" altLang="ja-JP" dirty="0"/>
              <a:t>”</a:t>
            </a:r>
            <a:r>
              <a:rPr lang="en-US" altLang="ja-JP" dirty="0" err="1"/>
              <a:t>store”:”enabled</a:t>
            </a:r>
            <a:r>
              <a:rPr lang="en-US" altLang="ja-JP" dirty="0"/>
              <a:t>”, </a:t>
            </a:r>
            <a:r>
              <a:rPr lang="ja-JP" altLang="en-US" dirty="0"/>
              <a:t>の行を削除し、以降のページの、「入力の設定 </a:t>
            </a:r>
            <a:r>
              <a:rPr lang="en-US" altLang="ja-JP" dirty="0"/>
              <a:t>–</a:t>
            </a:r>
            <a:r>
              <a:rPr lang="ja-JP" altLang="en-US" dirty="0"/>
              <a:t> </a:t>
            </a:r>
            <a:r>
              <a:rPr lang="en-US" altLang="ja-JP" dirty="0"/>
              <a:t>F0</a:t>
            </a:r>
            <a:r>
              <a:rPr lang="ja-JP" altLang="en-US" dirty="0"/>
              <a:t>の場合」に進んでください。</a:t>
            </a:r>
            <a:endParaRPr kumimoji="1" lang="ja-JP" altLang="en-US" dirty="0"/>
          </a:p>
        </p:txBody>
      </p:sp>
      <p:sp>
        <p:nvSpPr>
          <p:cNvPr id="4" name="スライド番号プレースホルダー 3">
            <a:extLst>
              <a:ext uri="{FF2B5EF4-FFF2-40B4-BE49-F238E27FC236}">
                <a16:creationId xmlns="" xmlns:a16="http://schemas.microsoft.com/office/drawing/2014/main" id="{97B96EC8-03C0-4538-AEC8-4B90AC7C9C2B}"/>
              </a:ext>
            </a:extLst>
          </p:cNvPr>
          <p:cNvSpPr>
            <a:spLocks noGrp="1"/>
          </p:cNvSpPr>
          <p:nvPr>
            <p:ph type="sldNum" sz="quarter" idx="12"/>
          </p:nvPr>
        </p:nvSpPr>
        <p:spPr/>
        <p:txBody>
          <a:bodyPr/>
          <a:lstStyle/>
          <a:p>
            <a:fld id="{6F84F5BE-853B-463E-BD2A-CF66A7E28F35}" type="slidenum">
              <a:rPr kumimoji="1" lang="ja-JP" altLang="en-US" smtClean="0"/>
              <a:t>117</a:t>
            </a:fld>
            <a:endParaRPr kumimoji="1" lang="ja-JP" altLang="en-US"/>
          </a:p>
        </p:txBody>
      </p:sp>
    </p:spTree>
    <p:extLst>
      <p:ext uri="{BB962C8B-B14F-4D97-AF65-F5344CB8AC3E}">
        <p14:creationId xmlns:p14="http://schemas.microsoft.com/office/powerpoint/2010/main" val="12566209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8494BA3-FFAF-4EE3-AE4E-1696D35A4283}"/>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S1</a:t>
            </a:r>
            <a:r>
              <a:rPr kumimoji="1" lang="ja-JP" altLang="en-US" dirty="0"/>
              <a:t>以上の場合</a:t>
            </a:r>
          </a:p>
        </p:txBody>
      </p:sp>
      <p:sp>
        <p:nvSpPr>
          <p:cNvPr id="3" name="コンテンツ プレースホルダー 2">
            <a:extLst>
              <a:ext uri="{FF2B5EF4-FFF2-40B4-BE49-F238E27FC236}">
                <a16:creationId xmlns="" xmlns:a16="http://schemas.microsoft.com/office/drawing/2014/main" id="{6F22B0B1-CDCA-4334-934F-F1FCA7E12CB5}"/>
              </a:ext>
            </a:extLst>
          </p:cNvPr>
          <p:cNvSpPr>
            <a:spLocks noGrp="1"/>
          </p:cNvSpPr>
          <p:nvPr>
            <p:ph idx="1"/>
          </p:nvPr>
        </p:nvSpPr>
        <p:spPr>
          <a:xfrm>
            <a:off x="169200" y="1054800"/>
            <a:ext cx="11815200" cy="724381"/>
          </a:xfrm>
        </p:spPr>
        <p:txBody>
          <a:bodyPr/>
          <a:lstStyle/>
          <a:p>
            <a:r>
              <a:rPr kumimoji="1" lang="ja-JP" altLang="en-US" dirty="0"/>
              <a:t>前述の通りなので、</a:t>
            </a:r>
            <a:r>
              <a:rPr kumimoji="1" lang="en-US" altLang="ja-JP" dirty="0"/>
              <a:t>IoT</a:t>
            </a:r>
            <a:r>
              <a:rPr kumimoji="1" lang="ja-JP" altLang="en-US" dirty="0"/>
              <a:t> </a:t>
            </a:r>
            <a:r>
              <a:rPr kumimoji="1" lang="en-US" altLang="ja-JP" dirty="0"/>
              <a:t>Hub</a:t>
            </a:r>
            <a:r>
              <a:rPr kumimoji="1" lang="ja-JP" altLang="en-US" dirty="0"/>
              <a:t>に以下の修正を加えます</a:t>
            </a:r>
          </a:p>
        </p:txBody>
      </p:sp>
      <p:sp>
        <p:nvSpPr>
          <p:cNvPr id="4" name="スライド番号プレースホルダー 3">
            <a:extLst>
              <a:ext uri="{FF2B5EF4-FFF2-40B4-BE49-F238E27FC236}">
                <a16:creationId xmlns="" xmlns:a16="http://schemas.microsoft.com/office/drawing/2014/main" id="{AB43AB91-1FD6-434F-BFDC-D346EB047425}"/>
              </a:ext>
            </a:extLst>
          </p:cNvPr>
          <p:cNvSpPr>
            <a:spLocks noGrp="1"/>
          </p:cNvSpPr>
          <p:nvPr>
            <p:ph type="sldNum" sz="quarter" idx="12"/>
          </p:nvPr>
        </p:nvSpPr>
        <p:spPr/>
        <p:txBody>
          <a:bodyPr/>
          <a:lstStyle/>
          <a:p>
            <a:fld id="{6F84F5BE-853B-463E-BD2A-CF66A7E28F35}" type="slidenum">
              <a:rPr kumimoji="1" lang="ja-JP" altLang="en-US" smtClean="0"/>
              <a:t>118</a:t>
            </a:fld>
            <a:endParaRPr kumimoji="1" lang="ja-JP" altLang="en-US"/>
          </a:p>
        </p:txBody>
      </p:sp>
      <p:pic>
        <p:nvPicPr>
          <p:cNvPr id="5" name="図 4">
            <a:extLst>
              <a:ext uri="{FF2B5EF4-FFF2-40B4-BE49-F238E27FC236}">
                <a16:creationId xmlns="" xmlns:a16="http://schemas.microsoft.com/office/drawing/2014/main" id="{F0B051A2-4982-427A-A7CF-63787CC416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2916" y="2942446"/>
            <a:ext cx="786579" cy="786579"/>
          </a:xfrm>
          <a:prstGeom prst="rect">
            <a:avLst/>
          </a:prstGeom>
        </p:spPr>
      </p:pic>
      <p:pic>
        <p:nvPicPr>
          <p:cNvPr id="6" name="Picture 1">
            <a:extLst>
              <a:ext uri="{FF2B5EF4-FFF2-40B4-BE49-F238E27FC236}">
                <a16:creationId xmlns="" xmlns:a16="http://schemas.microsoft.com/office/drawing/2014/main" id="{72C07CE0-ADBB-4F35-BC56-B25357606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49" y="3003290"/>
            <a:ext cx="622339" cy="664892"/>
          </a:xfrm>
          <a:prstGeom prst="rect">
            <a:avLst/>
          </a:prstGeom>
        </p:spPr>
      </p:pic>
      <p:cxnSp>
        <p:nvCxnSpPr>
          <p:cNvPr id="7" name="直線矢印コネクタ 164">
            <a:extLst>
              <a:ext uri="{FF2B5EF4-FFF2-40B4-BE49-F238E27FC236}">
                <a16:creationId xmlns="" xmlns:a16="http://schemas.microsoft.com/office/drawing/2014/main" id="{ACFF225E-DC93-4540-B713-C0260AB14BA5}"/>
              </a:ext>
            </a:extLst>
          </p:cNvPr>
          <p:cNvCxnSpPr>
            <a:cxnSpLocks/>
            <a:stCxn id="6" idx="3"/>
            <a:endCxn id="8" idx="1"/>
          </p:cNvCxnSpPr>
          <p:nvPr/>
        </p:nvCxnSpPr>
        <p:spPr>
          <a:xfrm flipV="1">
            <a:off x="1277888" y="3332591"/>
            <a:ext cx="642369" cy="31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図 7">
            <a:extLst>
              <a:ext uri="{FF2B5EF4-FFF2-40B4-BE49-F238E27FC236}">
                <a16:creationId xmlns="" xmlns:a16="http://schemas.microsoft.com/office/drawing/2014/main" id="{5C02F333-B785-44FF-8735-47EAA50D60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0257" y="2942446"/>
            <a:ext cx="780290" cy="780290"/>
          </a:xfrm>
          <a:prstGeom prst="rect">
            <a:avLst/>
          </a:prstGeom>
        </p:spPr>
      </p:pic>
      <p:cxnSp>
        <p:nvCxnSpPr>
          <p:cNvPr id="11" name="直線矢印コネクタ 164">
            <a:extLst>
              <a:ext uri="{FF2B5EF4-FFF2-40B4-BE49-F238E27FC236}">
                <a16:creationId xmlns="" xmlns:a16="http://schemas.microsoft.com/office/drawing/2014/main" id="{33CD7A2B-4C12-49CC-BCBE-89923B55E669}"/>
              </a:ext>
            </a:extLst>
          </p:cNvPr>
          <p:cNvCxnSpPr>
            <a:cxnSpLocks/>
            <a:stCxn id="8" idx="3"/>
            <a:endCxn id="5" idx="1"/>
          </p:cNvCxnSpPr>
          <p:nvPr/>
        </p:nvCxnSpPr>
        <p:spPr>
          <a:xfrm>
            <a:off x="2700547" y="3332591"/>
            <a:ext cx="642369" cy="31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テキスト ボックス 13">
            <a:extLst>
              <a:ext uri="{FF2B5EF4-FFF2-40B4-BE49-F238E27FC236}">
                <a16:creationId xmlns="" xmlns:a16="http://schemas.microsoft.com/office/drawing/2014/main" id="{BEE93931-51AD-4A7B-8879-32FBC0938056}"/>
              </a:ext>
            </a:extLst>
          </p:cNvPr>
          <p:cNvSpPr txBox="1"/>
          <p:nvPr/>
        </p:nvSpPr>
        <p:spPr>
          <a:xfrm>
            <a:off x="1223007" y="2670844"/>
            <a:ext cx="752129" cy="369332"/>
          </a:xfrm>
          <a:prstGeom prst="rect">
            <a:avLst/>
          </a:prstGeom>
          <a:noFill/>
        </p:spPr>
        <p:txBody>
          <a:bodyPr wrap="none" rtlCol="0">
            <a:spAutoFit/>
          </a:bodyPr>
          <a:lstStyle/>
          <a:p>
            <a:r>
              <a:rPr kumimoji="1" lang="en-US" altLang="ja-JP" dirty="0"/>
              <a:t>Route</a:t>
            </a:r>
            <a:endParaRPr kumimoji="1" lang="ja-JP" altLang="en-US" dirty="0"/>
          </a:p>
        </p:txBody>
      </p:sp>
      <p:sp>
        <p:nvSpPr>
          <p:cNvPr id="15" name="テキスト ボックス 14">
            <a:extLst>
              <a:ext uri="{FF2B5EF4-FFF2-40B4-BE49-F238E27FC236}">
                <a16:creationId xmlns="" xmlns:a16="http://schemas.microsoft.com/office/drawing/2014/main" id="{82553866-CAB0-46CD-99A3-BA02BE7B25E6}"/>
              </a:ext>
            </a:extLst>
          </p:cNvPr>
          <p:cNvSpPr txBox="1"/>
          <p:nvPr/>
        </p:nvSpPr>
        <p:spPr>
          <a:xfrm>
            <a:off x="2072006" y="2611974"/>
            <a:ext cx="587020" cy="369332"/>
          </a:xfrm>
          <a:prstGeom prst="rect">
            <a:avLst/>
          </a:prstGeom>
          <a:noFill/>
        </p:spPr>
        <p:txBody>
          <a:bodyPr wrap="none" rtlCol="0">
            <a:spAutoFit/>
          </a:bodyPr>
          <a:lstStyle/>
          <a:p>
            <a:r>
              <a:rPr kumimoji="1" lang="en-US" altLang="ja-JP" dirty="0" err="1"/>
              <a:t>tosa</a:t>
            </a:r>
            <a:endParaRPr kumimoji="1" lang="ja-JP" altLang="en-US" dirty="0"/>
          </a:p>
        </p:txBody>
      </p:sp>
      <p:sp>
        <p:nvSpPr>
          <p:cNvPr id="16" name="テキスト ボックス 15">
            <a:extLst>
              <a:ext uri="{FF2B5EF4-FFF2-40B4-BE49-F238E27FC236}">
                <a16:creationId xmlns="" xmlns:a16="http://schemas.microsoft.com/office/drawing/2014/main" id="{B284CEE0-2F7F-42CA-B8EB-5E650DF925DB}"/>
              </a:ext>
            </a:extLst>
          </p:cNvPr>
          <p:cNvSpPr txBox="1"/>
          <p:nvPr/>
        </p:nvSpPr>
        <p:spPr>
          <a:xfrm>
            <a:off x="5059455" y="2522407"/>
            <a:ext cx="5038559" cy="1200329"/>
          </a:xfrm>
          <a:prstGeom prst="rect">
            <a:avLst/>
          </a:prstGeom>
          <a:noFill/>
        </p:spPr>
        <p:txBody>
          <a:bodyPr wrap="none" rtlCol="0">
            <a:spAutoFit/>
          </a:bodyPr>
          <a:lstStyle/>
          <a:p>
            <a:pPr marL="342900" indent="-342900">
              <a:buFont typeface="+mj-lt"/>
              <a:buAutoNum type="arabicPeriod"/>
            </a:pPr>
            <a:r>
              <a:rPr kumimoji="1" lang="en-US" altLang="ja-JP" dirty="0"/>
              <a:t>IoT</a:t>
            </a:r>
            <a:r>
              <a:rPr kumimoji="1" lang="ja-JP" altLang="en-US" dirty="0"/>
              <a:t> </a:t>
            </a:r>
            <a:r>
              <a:rPr kumimoji="1" lang="en-US" altLang="ja-JP" dirty="0"/>
              <a:t>Hub</a:t>
            </a:r>
            <a:r>
              <a:rPr kumimoji="1" lang="ja-JP" altLang="en-US" dirty="0"/>
              <a:t>から</a:t>
            </a:r>
            <a:r>
              <a:rPr kumimoji="1" lang="en-US" altLang="ja-JP" dirty="0"/>
              <a:t>Stream</a:t>
            </a:r>
            <a:r>
              <a:rPr kumimoji="1" lang="ja-JP" altLang="en-US" dirty="0"/>
              <a:t> </a:t>
            </a:r>
            <a:r>
              <a:rPr kumimoji="1" lang="en-US" altLang="ja-JP" dirty="0"/>
              <a:t>Analytics</a:t>
            </a:r>
            <a:r>
              <a:rPr lang="ja-JP" altLang="en-US" dirty="0"/>
              <a:t>に</a:t>
            </a:r>
            <a:r>
              <a:rPr lang="en-US" altLang="ja-JP" dirty="0"/>
              <a:t/>
            </a:r>
            <a:br>
              <a:rPr lang="en-US" altLang="ja-JP" dirty="0"/>
            </a:br>
            <a:r>
              <a:rPr kumimoji="1" lang="ja-JP" altLang="en-US" dirty="0"/>
              <a:t>ルーティングするための</a:t>
            </a:r>
            <a:r>
              <a:rPr kumimoji="1" lang="en-US" altLang="ja-JP" dirty="0"/>
              <a:t>Event</a:t>
            </a:r>
            <a:r>
              <a:rPr kumimoji="1" lang="ja-JP" altLang="en-US" dirty="0"/>
              <a:t> </a:t>
            </a:r>
            <a:r>
              <a:rPr kumimoji="1" lang="en-US" altLang="ja-JP" dirty="0"/>
              <a:t>Hub</a:t>
            </a:r>
            <a:r>
              <a:rPr kumimoji="1" lang="ja-JP" altLang="en-US" dirty="0"/>
              <a:t>を作成</a:t>
            </a:r>
            <a:endParaRPr kumimoji="1" lang="en-US" altLang="ja-JP" dirty="0"/>
          </a:p>
          <a:p>
            <a:pPr marL="342900" indent="-342900">
              <a:buFont typeface="+mj-lt"/>
              <a:buAutoNum type="arabicPeriod"/>
            </a:pPr>
            <a:r>
              <a:rPr kumimoji="1" lang="ja-JP" altLang="en-US" dirty="0"/>
              <a:t>作成した</a:t>
            </a:r>
            <a:r>
              <a:rPr kumimoji="1" lang="en-US" altLang="ja-JP" dirty="0"/>
              <a:t>Event</a:t>
            </a:r>
            <a:r>
              <a:rPr kumimoji="1" lang="ja-JP" altLang="en-US" dirty="0"/>
              <a:t> </a:t>
            </a:r>
            <a:r>
              <a:rPr kumimoji="1" lang="en-US" altLang="ja-JP" dirty="0"/>
              <a:t>Hub</a:t>
            </a:r>
            <a:r>
              <a:rPr kumimoji="1" lang="ja-JP" altLang="en-US" dirty="0"/>
              <a:t>を</a:t>
            </a:r>
            <a:r>
              <a:rPr kumimoji="1" lang="en-US" altLang="ja-JP" dirty="0"/>
              <a:t>IoT</a:t>
            </a:r>
            <a:r>
              <a:rPr kumimoji="1" lang="ja-JP" altLang="en-US" dirty="0"/>
              <a:t> </a:t>
            </a:r>
            <a:r>
              <a:rPr kumimoji="1" lang="en-US" altLang="ja-JP" dirty="0"/>
              <a:t>Hub</a:t>
            </a:r>
            <a:r>
              <a:rPr kumimoji="1" lang="ja-JP" altLang="en-US" dirty="0"/>
              <a:t>の</a:t>
            </a:r>
            <a:r>
              <a:rPr kumimoji="1" lang="en-US" altLang="ja-JP" dirty="0"/>
              <a:t>Routes</a:t>
            </a:r>
            <a:r>
              <a:rPr kumimoji="1" lang="ja-JP" altLang="en-US" dirty="0"/>
              <a:t>に追加</a:t>
            </a:r>
            <a:endParaRPr kumimoji="1" lang="en-US" altLang="ja-JP" dirty="0"/>
          </a:p>
          <a:p>
            <a:pPr marL="342900" indent="-342900">
              <a:buFont typeface="+mj-lt"/>
              <a:buAutoNum type="arabicPeriod"/>
            </a:pPr>
            <a:r>
              <a:rPr lang="en-US" altLang="ja-JP" dirty="0"/>
              <a:t>Event</a:t>
            </a:r>
            <a:r>
              <a:rPr lang="ja-JP" altLang="en-US" dirty="0"/>
              <a:t> </a:t>
            </a:r>
            <a:r>
              <a:rPr lang="en-US" altLang="ja-JP" dirty="0"/>
              <a:t>Hub</a:t>
            </a:r>
            <a:r>
              <a:rPr lang="ja-JP" altLang="en-US" dirty="0"/>
              <a:t>を</a:t>
            </a:r>
            <a:r>
              <a:rPr lang="en-US" altLang="ja-JP" dirty="0"/>
              <a:t>Stream</a:t>
            </a:r>
            <a:r>
              <a:rPr lang="ja-JP" altLang="en-US" dirty="0"/>
              <a:t> </a:t>
            </a:r>
            <a:r>
              <a:rPr lang="en-US" altLang="ja-JP" dirty="0"/>
              <a:t>Analytics</a:t>
            </a:r>
            <a:r>
              <a:rPr lang="ja-JP" altLang="en-US" dirty="0"/>
              <a:t>の入力に設定</a:t>
            </a:r>
            <a:endParaRPr kumimoji="1" lang="ja-JP" altLang="en-US" dirty="0"/>
          </a:p>
        </p:txBody>
      </p:sp>
    </p:spTree>
    <p:extLst>
      <p:ext uri="{BB962C8B-B14F-4D97-AF65-F5344CB8AC3E}">
        <p14:creationId xmlns:p14="http://schemas.microsoft.com/office/powerpoint/2010/main" val="189176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7130CF4E-321A-4A0F-AC8D-0B11CA90B042}"/>
              </a:ext>
            </a:extLst>
          </p:cNvPr>
          <p:cNvSpPr>
            <a:spLocks noGrp="1"/>
          </p:cNvSpPr>
          <p:nvPr>
            <p:ph type="title"/>
          </p:nvPr>
        </p:nvSpPr>
        <p:spPr/>
        <p:txBody>
          <a:bodyPr/>
          <a:lstStyle/>
          <a:p>
            <a:r>
              <a:rPr lang="ja-JP" altLang="en-US" dirty="0"/>
              <a:t>続き </a:t>
            </a:r>
            <a:r>
              <a:rPr lang="en-US" altLang="ja-JP" dirty="0"/>
              <a:t>–</a:t>
            </a:r>
            <a:r>
              <a:rPr lang="ja-JP" altLang="en-US" dirty="0"/>
              <a:t> ルーティング用</a:t>
            </a:r>
            <a:r>
              <a:rPr lang="en-US" altLang="ja-JP" dirty="0"/>
              <a:t>Event</a:t>
            </a:r>
            <a:r>
              <a:rPr lang="ja-JP" altLang="en-US" dirty="0"/>
              <a:t> </a:t>
            </a:r>
            <a:r>
              <a:rPr lang="en-US" altLang="ja-JP" dirty="0"/>
              <a:t>Hub</a:t>
            </a:r>
            <a:r>
              <a:rPr lang="ja-JP" altLang="en-US" dirty="0"/>
              <a:t>の作成</a:t>
            </a:r>
            <a:endParaRPr kumimoji="1" lang="ja-JP" altLang="en-US" dirty="0"/>
          </a:p>
        </p:txBody>
      </p:sp>
      <p:sp>
        <p:nvSpPr>
          <p:cNvPr id="3" name="コンテンツ プレースホルダー 2">
            <a:extLst>
              <a:ext uri="{FF2B5EF4-FFF2-40B4-BE49-F238E27FC236}">
                <a16:creationId xmlns="" xmlns:a16="http://schemas.microsoft.com/office/drawing/2014/main" id="{7DD4473C-CA67-4A44-8B42-535C9D76F91B}"/>
              </a:ext>
            </a:extLst>
          </p:cNvPr>
          <p:cNvSpPr>
            <a:spLocks noGrp="1"/>
          </p:cNvSpPr>
          <p:nvPr>
            <p:ph idx="1"/>
          </p:nvPr>
        </p:nvSpPr>
        <p:spPr>
          <a:xfrm>
            <a:off x="169200" y="1054800"/>
            <a:ext cx="11815200" cy="745647"/>
          </a:xfrm>
        </p:spPr>
        <p:txBody>
          <a:bodyPr/>
          <a:lstStyle/>
          <a:p>
            <a:r>
              <a:rPr kumimoji="1" lang="ja-JP" altLang="en-US" dirty="0"/>
              <a:t>既に作成済の</a:t>
            </a:r>
            <a:r>
              <a:rPr kumimoji="1" lang="en-US" altLang="ja-JP" dirty="0"/>
              <a:t>Event</a:t>
            </a:r>
            <a:r>
              <a:rPr kumimoji="1" lang="ja-JP" altLang="en-US" dirty="0"/>
              <a:t> </a:t>
            </a:r>
            <a:r>
              <a:rPr kumimoji="1" lang="en-US" altLang="ja-JP" dirty="0"/>
              <a:t>Hub</a:t>
            </a:r>
            <a:r>
              <a:rPr kumimoji="1" lang="ja-JP" altLang="en-US" dirty="0"/>
              <a:t>名前空間に“</a:t>
            </a:r>
            <a:r>
              <a:rPr kumimoji="1" lang="en-US" altLang="ja-JP" dirty="0" err="1"/>
              <a:t>tosa</a:t>
            </a:r>
            <a:r>
              <a:rPr kumimoji="1" lang="ja-JP" altLang="en-US" dirty="0"/>
              <a:t>”という名前で</a:t>
            </a:r>
            <a:r>
              <a:rPr kumimoji="1" lang="en-US" altLang="ja-JP" dirty="0"/>
              <a:t>Event</a:t>
            </a:r>
            <a:r>
              <a:rPr kumimoji="1" lang="ja-JP" altLang="en-US" dirty="0"/>
              <a:t> </a:t>
            </a:r>
            <a:r>
              <a:rPr kumimoji="1" lang="en-US" altLang="ja-JP" dirty="0"/>
              <a:t>Hub</a:t>
            </a:r>
            <a:r>
              <a:rPr kumimoji="1" lang="ja-JP" altLang="en-US" dirty="0"/>
              <a:t>を追加</a:t>
            </a:r>
          </a:p>
        </p:txBody>
      </p:sp>
      <p:sp>
        <p:nvSpPr>
          <p:cNvPr id="4" name="スライド番号プレースホルダー 3">
            <a:extLst>
              <a:ext uri="{FF2B5EF4-FFF2-40B4-BE49-F238E27FC236}">
                <a16:creationId xmlns="" xmlns:a16="http://schemas.microsoft.com/office/drawing/2014/main" id="{5BD7164D-3D70-4AAD-B878-6DAD056834DF}"/>
              </a:ext>
            </a:extLst>
          </p:cNvPr>
          <p:cNvSpPr>
            <a:spLocks noGrp="1"/>
          </p:cNvSpPr>
          <p:nvPr>
            <p:ph type="sldNum" sz="quarter" idx="12"/>
          </p:nvPr>
        </p:nvSpPr>
        <p:spPr/>
        <p:txBody>
          <a:bodyPr/>
          <a:lstStyle/>
          <a:p>
            <a:fld id="{6F84F5BE-853B-463E-BD2A-CF66A7E28F35}" type="slidenum">
              <a:rPr kumimoji="1" lang="ja-JP" altLang="en-US" smtClean="0"/>
              <a:t>119</a:t>
            </a:fld>
            <a:endParaRPr kumimoji="1" lang="ja-JP" altLang="en-US"/>
          </a:p>
        </p:txBody>
      </p:sp>
      <mc:AlternateContent xmlns:mc="http://schemas.openxmlformats.org/markup-compatibility/2006">
        <mc:Choice xmlns="" xmlns:pslz="http://schemas.microsoft.com/office/powerpoint/2016/slidezoom" Requires="pslz">
          <p:graphicFrame>
            <p:nvGraphicFramePr>
              <p:cNvPr id="5" name="スライド ズーム 4">
                <a:extLst>
                  <a:ext uri="{FF2B5EF4-FFF2-40B4-BE49-F238E27FC236}">
                    <a16:creationId xmlns:a16="http://schemas.microsoft.com/office/drawing/2014/main" id="{3E1B6813-78D8-4545-AFD8-B57E9241B4FB}"/>
                  </a:ext>
                </a:extLst>
              </p:cNvPr>
              <p:cNvGraphicFramePr>
                <a:graphicFrameLocks noChangeAspect="1"/>
              </p:cNvGraphicFramePr>
              <p:nvPr>
                <p:extLst>
                  <p:ext uri="{D42A27DB-BD31-4B8C-83A1-F6EECF244321}">
                    <p14:modId xmlns:p14="http://schemas.microsoft.com/office/powerpoint/2010/main" val="1952531163"/>
                  </p:ext>
                </p:extLst>
              </p:nvPr>
            </p:nvGraphicFramePr>
            <p:xfrm>
              <a:off x="169200" y="3216172"/>
              <a:ext cx="3771013" cy="2121195"/>
            </p:xfrm>
            <a:graphic>
              <a:graphicData uri="http://schemas.microsoft.com/office/powerpoint/2016/slidezoom">
                <pslz:sldZm>
                  <pslz:sldZmObj sldId="759" cId="2899430787">
                    <pslz:zmPr id="{F5DD53BD-3205-4B4C-9B23-72279059C958}" returnToParent="0" transitionDur="1000">
                      <p166:blipFill xmlns:p166="http://schemas.microsoft.com/office/powerpoint/2016/6/main">
                        <a:blip r:embed="rId2"/>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p:pic>
            <p:nvPicPr>
              <p:cNvPr id="5" name="スライド ズーム 4">
                <a:hlinkClick r:id="rId3" action="ppaction://hlinksldjump"/>
                <a:extLst>
                  <a:ext uri="{FF2B5EF4-FFF2-40B4-BE49-F238E27FC236}">
                    <a16:creationId xmlns:pslz="http://schemas.microsoft.com/office/powerpoint/2016/slidezoom" xmlns="" xmlns:a16="http://schemas.microsoft.com/office/drawing/2014/main" id="{3E1B6813-78D8-4545-AFD8-B57E9241B4FB}"/>
                  </a:ext>
                </a:extLst>
              </p:cNvPr>
              <p:cNvPicPr>
                <a:picLocks noGrp="1" noRot="1" noChangeAspect="1" noMove="1" noResize="1" noEditPoints="1" noAdjustHandles="1" noChangeArrowheads="1" noChangeShapeType="1"/>
              </p:cNvPicPr>
              <p:nvPr/>
            </p:nvPicPr>
            <p:blipFill>
              <a:blip r:embed="rId4"/>
              <a:stretch>
                <a:fillRect/>
              </a:stretch>
            </p:blipFill>
            <p:spPr>
              <a:xfrm>
                <a:off x="169200" y="3216172"/>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 xmlns:pslz="http://schemas.microsoft.com/office/powerpoint/2016/slidezoom" Requires="pslz">
          <p:graphicFrame>
            <p:nvGraphicFramePr>
              <p:cNvPr id="6" name="スライド ズーム 5">
                <a:extLst>
                  <a:ext uri="{FF2B5EF4-FFF2-40B4-BE49-F238E27FC236}">
                    <a16:creationId xmlns:a16="http://schemas.microsoft.com/office/drawing/2014/main" id="{1EB87C15-D4C4-4032-AA19-3DB748709073}"/>
                  </a:ext>
                </a:extLst>
              </p:cNvPr>
              <p:cNvGraphicFramePr>
                <a:graphicFrameLocks noChangeAspect="1"/>
              </p:cNvGraphicFramePr>
              <p:nvPr>
                <p:extLst>
                  <p:ext uri="{D42A27DB-BD31-4B8C-83A1-F6EECF244321}">
                    <p14:modId xmlns:p14="http://schemas.microsoft.com/office/powerpoint/2010/main" val="884818709"/>
                  </p:ext>
                </p:extLst>
              </p:nvPr>
            </p:nvGraphicFramePr>
            <p:xfrm>
              <a:off x="4075812" y="3216171"/>
              <a:ext cx="3771013" cy="2121195"/>
            </p:xfrm>
            <a:graphic>
              <a:graphicData uri="http://schemas.microsoft.com/office/powerpoint/2016/slidezoom">
                <pslz:sldZm>
                  <pslz:sldZmObj sldId="760" cId="16584431">
                    <pslz:zmPr id="{19EC6307-F7AB-46E2-9964-5BCE8482C4C9}" returnToParent="0" transitionDur="1000">
                      <p166:blipFill xmlns:p166="http://schemas.microsoft.com/office/powerpoint/2016/6/main">
                        <a:blip r:embed="rId5"/>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p:pic>
            <p:nvPicPr>
              <p:cNvPr id="6" name="スライド ズーム 5">
                <a:hlinkClick r:id="rId6" action="ppaction://hlinksldjump"/>
                <a:extLst>
                  <a:ext uri="{FF2B5EF4-FFF2-40B4-BE49-F238E27FC236}">
                    <a16:creationId xmlns:pslz="http://schemas.microsoft.com/office/powerpoint/2016/slidezoom" xmlns="" xmlns:a16="http://schemas.microsoft.com/office/drawing/2014/main" id="{1EB87C15-D4C4-4032-AA19-3DB748709073}"/>
                  </a:ext>
                </a:extLst>
              </p:cNvPr>
              <p:cNvPicPr>
                <a:picLocks noGrp="1" noRot="1" noChangeAspect="1" noMove="1" noResize="1" noEditPoints="1" noAdjustHandles="1" noChangeArrowheads="1" noChangeShapeType="1"/>
              </p:cNvPicPr>
              <p:nvPr/>
            </p:nvPicPr>
            <p:blipFill>
              <a:blip r:embed="rId7"/>
              <a:stretch>
                <a:fillRect/>
              </a:stretch>
            </p:blipFill>
            <p:spPr>
              <a:xfrm>
                <a:off x="4075812" y="3216171"/>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 xmlns:pslz="http://schemas.microsoft.com/office/powerpoint/2016/slidezoom" Requires="pslz">
          <p:graphicFrame>
            <p:nvGraphicFramePr>
              <p:cNvPr id="7" name="スライド ズーム 6">
                <a:extLst>
                  <a:ext uri="{FF2B5EF4-FFF2-40B4-BE49-F238E27FC236}">
                    <a16:creationId xmlns:a16="http://schemas.microsoft.com/office/drawing/2014/main" id="{77856A54-4B44-4805-9770-E5C5B67B3DA8}"/>
                  </a:ext>
                </a:extLst>
              </p:cNvPr>
              <p:cNvGraphicFramePr>
                <a:graphicFrameLocks noChangeAspect="1"/>
              </p:cNvGraphicFramePr>
              <p:nvPr>
                <p:extLst>
                  <p:ext uri="{D42A27DB-BD31-4B8C-83A1-F6EECF244321}">
                    <p14:modId xmlns:p14="http://schemas.microsoft.com/office/powerpoint/2010/main" val="374261719"/>
                  </p:ext>
                </p:extLst>
              </p:nvPr>
            </p:nvGraphicFramePr>
            <p:xfrm>
              <a:off x="7982424" y="3216170"/>
              <a:ext cx="3771013" cy="2121195"/>
            </p:xfrm>
            <a:graphic>
              <a:graphicData uri="http://schemas.microsoft.com/office/powerpoint/2016/slidezoom">
                <pslz:sldZm>
                  <pslz:sldZmObj sldId="761" cId="1461572147">
                    <pslz:zmPr id="{E5678593-4FA0-435F-BA98-0D6B2FE4978E}" returnToParent="0" transitionDur="1000">
                      <p166:blipFill xmlns:p166="http://schemas.microsoft.com/office/powerpoint/2016/6/main">
                        <a:blip r:embed="rId8"/>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p:pic>
            <p:nvPicPr>
              <p:cNvPr id="7" name="スライド ズーム 6">
                <a:hlinkClick r:id="rId9" action="ppaction://hlinksldjump"/>
                <a:extLst>
                  <a:ext uri="{FF2B5EF4-FFF2-40B4-BE49-F238E27FC236}">
                    <a16:creationId xmlns:pslz="http://schemas.microsoft.com/office/powerpoint/2016/slidezoom" xmlns="" xmlns:a16="http://schemas.microsoft.com/office/drawing/2014/main" id="{77856A54-4B44-4805-9770-E5C5B67B3DA8}"/>
                  </a:ext>
                </a:extLst>
              </p:cNvPr>
              <p:cNvPicPr>
                <a:picLocks noGrp="1" noRot="1" noChangeAspect="1" noMove="1" noResize="1" noEditPoints="1" noAdjustHandles="1" noChangeArrowheads="1" noChangeShapeType="1"/>
              </p:cNvPicPr>
              <p:nvPr/>
            </p:nvPicPr>
            <p:blipFill>
              <a:blip r:embed="rId10"/>
              <a:stretch>
                <a:fillRect/>
              </a:stretch>
            </p:blipFill>
            <p:spPr>
              <a:xfrm>
                <a:off x="7982424" y="3216170"/>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8" name="テキスト ボックス 7">
            <a:extLst>
              <a:ext uri="{FF2B5EF4-FFF2-40B4-BE49-F238E27FC236}">
                <a16:creationId xmlns="" xmlns:a16="http://schemas.microsoft.com/office/drawing/2014/main" id="{33DAC6D5-6198-46F6-8AA9-67C2C57EF444}"/>
              </a:ext>
            </a:extLst>
          </p:cNvPr>
          <p:cNvSpPr txBox="1"/>
          <p:nvPr/>
        </p:nvSpPr>
        <p:spPr>
          <a:xfrm>
            <a:off x="1138952" y="2388782"/>
            <a:ext cx="10214848" cy="369332"/>
          </a:xfrm>
          <a:prstGeom prst="rect">
            <a:avLst/>
          </a:prstGeom>
          <a:noFill/>
        </p:spPr>
        <p:txBody>
          <a:bodyPr wrap="none" rtlCol="0">
            <a:spAutoFit/>
          </a:bodyPr>
          <a:lstStyle/>
          <a:p>
            <a:r>
              <a:rPr kumimoji="1" lang="ja-JP" altLang="en-US" dirty="0"/>
              <a:t>“</a:t>
            </a:r>
            <a:r>
              <a:rPr kumimoji="1" lang="en-US" altLang="ja-JP" dirty="0"/>
              <a:t>processed</a:t>
            </a:r>
            <a:r>
              <a:rPr kumimoji="1" lang="ja-JP" altLang="en-US" dirty="0"/>
              <a:t>”という名前の</a:t>
            </a:r>
            <a:r>
              <a:rPr kumimoji="1" lang="en-US" altLang="ja-JP" dirty="0"/>
              <a:t>Event</a:t>
            </a:r>
            <a:r>
              <a:rPr kumimoji="1" lang="ja-JP" altLang="en-US" dirty="0"/>
              <a:t> </a:t>
            </a:r>
            <a:r>
              <a:rPr kumimoji="1" lang="en-US" altLang="ja-JP" dirty="0"/>
              <a:t>Hub</a:t>
            </a:r>
            <a:r>
              <a:rPr kumimoji="1" lang="ja-JP" altLang="en-US" dirty="0"/>
              <a:t>を作成した手順で、“</a:t>
            </a:r>
            <a:r>
              <a:rPr kumimoji="1" lang="en-US" altLang="ja-JP" dirty="0" err="1"/>
              <a:t>tosa</a:t>
            </a:r>
            <a:r>
              <a:rPr kumimoji="1" lang="ja-JP" altLang="en-US" dirty="0"/>
              <a:t>”という名前の</a:t>
            </a:r>
            <a:r>
              <a:rPr kumimoji="1" lang="en-US" altLang="ja-JP" dirty="0"/>
              <a:t>Event</a:t>
            </a:r>
            <a:r>
              <a:rPr kumimoji="1" lang="ja-JP" altLang="en-US" dirty="0"/>
              <a:t> </a:t>
            </a:r>
            <a:r>
              <a:rPr kumimoji="1" lang="en-US" altLang="ja-JP" dirty="0"/>
              <a:t>Hub</a:t>
            </a:r>
            <a:r>
              <a:rPr kumimoji="1" lang="ja-JP" altLang="en-US" dirty="0"/>
              <a:t>を追加する</a:t>
            </a:r>
          </a:p>
        </p:txBody>
      </p:sp>
      <p:cxnSp>
        <p:nvCxnSpPr>
          <p:cNvPr id="9" name="コネクタ: カギ線 8">
            <a:extLst>
              <a:ext uri="{FF2B5EF4-FFF2-40B4-BE49-F238E27FC236}">
                <a16:creationId xmlns="" xmlns:a16="http://schemas.microsoft.com/office/drawing/2014/main" id="{D7F2CB28-946E-4648-8189-F1D6BD11FE40}"/>
              </a:ext>
            </a:extLst>
          </p:cNvPr>
          <p:cNvCxnSpPr>
            <a:cxnSpLocks/>
            <a:stCxn id="5" idx="2"/>
            <a:endCxn id="6" idx="2"/>
          </p:cNvCxnSpPr>
          <p:nvPr/>
        </p:nvCxnSpPr>
        <p:spPr>
          <a:xfrm rot="5400000" flipH="1" flipV="1">
            <a:off x="4008012" y="3384061"/>
            <a:ext cx="1" cy="3906612"/>
          </a:xfrm>
          <a:prstGeom prst="bentConnector3">
            <a:avLst>
              <a:gd name="adj1" fmla="val -228600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 xmlns:a16="http://schemas.microsoft.com/office/drawing/2014/main" id="{21B6D68A-66B0-4662-8262-083A81F3D794}"/>
              </a:ext>
            </a:extLst>
          </p:cNvPr>
          <p:cNvCxnSpPr>
            <a:cxnSpLocks/>
            <a:stCxn id="6" idx="0"/>
            <a:endCxn id="7" idx="0"/>
          </p:cNvCxnSpPr>
          <p:nvPr/>
        </p:nvCxnSpPr>
        <p:spPr>
          <a:xfrm rot="5400000" flipH="1" flipV="1">
            <a:off x="7914625" y="1262865"/>
            <a:ext cx="1" cy="3906612"/>
          </a:xfrm>
          <a:prstGeom prst="bentConnector3">
            <a:avLst>
              <a:gd name="adj1" fmla="val 2286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332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ダッシュボードにリソースグループを保存する</a:t>
            </a:r>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12</a:t>
            </a:fld>
            <a:endParaRPr kumimoji="1" lang="ja-JP" altLang="en-US"/>
          </a:p>
        </p:txBody>
      </p:sp>
      <p:pic>
        <p:nvPicPr>
          <p:cNvPr id="5" name="図 4"/>
          <p:cNvPicPr>
            <a:picLocks noChangeAspect="1"/>
          </p:cNvPicPr>
          <p:nvPr/>
        </p:nvPicPr>
        <p:blipFill>
          <a:blip r:embed="rId2"/>
          <a:stretch>
            <a:fillRect/>
          </a:stretch>
        </p:blipFill>
        <p:spPr>
          <a:xfrm>
            <a:off x="347565" y="1015980"/>
            <a:ext cx="11458470" cy="5373957"/>
          </a:xfrm>
          <a:prstGeom prst="rect">
            <a:avLst/>
          </a:prstGeom>
        </p:spPr>
      </p:pic>
    </p:spTree>
    <p:extLst>
      <p:ext uri="{BB962C8B-B14F-4D97-AF65-F5344CB8AC3E}">
        <p14:creationId xmlns:p14="http://schemas.microsoft.com/office/powerpoint/2010/main" val="12690373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106AE42-A090-4AE5-AA1A-7E080BE84DC4}"/>
              </a:ext>
            </a:extLst>
          </p:cNvPr>
          <p:cNvSpPr>
            <a:spLocks noGrp="1"/>
          </p:cNvSpPr>
          <p:nvPr>
            <p:ph type="title"/>
          </p:nvPr>
        </p:nvSpPr>
        <p:spPr/>
        <p:txBody>
          <a:bodyPr>
            <a:normAutofit fontScale="90000"/>
          </a:bodyPr>
          <a:lstStyle/>
          <a:p>
            <a:r>
              <a:rPr kumimoji="1" lang="ja-JP" altLang="en-US" dirty="0"/>
              <a:t>続き </a:t>
            </a:r>
            <a:r>
              <a:rPr lang="ja-JP" altLang="en-US" dirty="0"/>
              <a:t>～ </a:t>
            </a:r>
            <a:r>
              <a:rPr lang="en-US" altLang="ja-JP" dirty="0"/>
              <a:t>Event</a:t>
            </a:r>
            <a:r>
              <a:rPr lang="ja-JP" altLang="en-US" dirty="0"/>
              <a:t> </a:t>
            </a:r>
            <a:r>
              <a:rPr lang="en-US" altLang="ja-JP" dirty="0"/>
              <a:t>Hub</a:t>
            </a:r>
            <a:r>
              <a:rPr lang="ja-JP" altLang="en-US" dirty="0"/>
              <a:t> “</a:t>
            </a:r>
            <a:r>
              <a:rPr lang="en-US" altLang="ja-JP" dirty="0" err="1"/>
              <a:t>tosa</a:t>
            </a:r>
            <a:r>
              <a:rPr lang="ja-JP" altLang="en-US" dirty="0"/>
              <a:t>”を</a:t>
            </a:r>
            <a:r>
              <a:rPr lang="en-US" altLang="ja-JP" dirty="0"/>
              <a:t>IoT</a:t>
            </a:r>
            <a:r>
              <a:rPr lang="ja-JP" altLang="en-US" dirty="0"/>
              <a:t> </a:t>
            </a:r>
            <a:r>
              <a:rPr lang="en-US" altLang="ja-JP" dirty="0"/>
              <a:t>Hub</a:t>
            </a:r>
            <a:r>
              <a:rPr lang="ja-JP" altLang="en-US" dirty="0"/>
              <a:t>の</a:t>
            </a:r>
            <a:r>
              <a:rPr lang="en-US" altLang="ja-JP" dirty="0"/>
              <a:t>Route</a:t>
            </a:r>
            <a:r>
              <a:rPr lang="ja-JP" altLang="en-US" dirty="0"/>
              <a:t>に追加 </a:t>
            </a:r>
            <a:endParaRPr kumimoji="1" lang="ja-JP" altLang="en-US" dirty="0"/>
          </a:p>
        </p:txBody>
      </p:sp>
      <p:sp>
        <p:nvSpPr>
          <p:cNvPr id="4" name="スライド番号プレースホルダー 3">
            <a:extLst>
              <a:ext uri="{FF2B5EF4-FFF2-40B4-BE49-F238E27FC236}">
                <a16:creationId xmlns="" xmlns:a16="http://schemas.microsoft.com/office/drawing/2014/main" id="{E90A1F94-FFEB-4890-B009-960A58B9F1E6}"/>
              </a:ext>
            </a:extLst>
          </p:cNvPr>
          <p:cNvSpPr>
            <a:spLocks noGrp="1"/>
          </p:cNvSpPr>
          <p:nvPr>
            <p:ph type="sldNum" sz="quarter" idx="12"/>
          </p:nvPr>
        </p:nvSpPr>
        <p:spPr/>
        <p:txBody>
          <a:bodyPr/>
          <a:lstStyle/>
          <a:p>
            <a:fld id="{6F84F5BE-853B-463E-BD2A-CF66A7E28F35}" type="slidenum">
              <a:rPr kumimoji="1" lang="ja-JP" altLang="en-US" smtClean="0"/>
              <a:t>120</a:t>
            </a:fld>
            <a:endParaRPr kumimoji="1" lang="ja-JP" altLang="en-US"/>
          </a:p>
        </p:txBody>
      </p:sp>
      <p:pic>
        <p:nvPicPr>
          <p:cNvPr id="5" name="図 4">
            <a:extLst>
              <a:ext uri="{FF2B5EF4-FFF2-40B4-BE49-F238E27FC236}">
                <a16:creationId xmlns="" xmlns:a16="http://schemas.microsoft.com/office/drawing/2014/main" id="{895733BB-16A7-48F3-96ED-66B259C73032}"/>
              </a:ext>
            </a:extLst>
          </p:cNvPr>
          <p:cNvPicPr>
            <a:picLocks noChangeAspect="1"/>
          </p:cNvPicPr>
          <p:nvPr/>
        </p:nvPicPr>
        <p:blipFill>
          <a:blip r:embed="rId2"/>
          <a:stretch>
            <a:fillRect/>
          </a:stretch>
        </p:blipFill>
        <p:spPr>
          <a:xfrm>
            <a:off x="355449" y="2861960"/>
            <a:ext cx="6566865" cy="372312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01128D2C-DE39-4A2B-89C7-A6594D9096EF}"/>
              </a:ext>
            </a:extLst>
          </p:cNvPr>
          <p:cNvPicPr>
            <a:picLocks noChangeAspect="1"/>
          </p:cNvPicPr>
          <p:nvPr/>
        </p:nvPicPr>
        <p:blipFill>
          <a:blip r:embed="rId3"/>
          <a:stretch>
            <a:fillRect/>
          </a:stretch>
        </p:blipFill>
        <p:spPr>
          <a:xfrm>
            <a:off x="5852591" y="949300"/>
            <a:ext cx="5699562" cy="5385772"/>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40027D32-E22A-475D-AFC3-3FB1B2B41FBD}"/>
              </a:ext>
            </a:extLst>
          </p:cNvPr>
          <p:cNvSpPr/>
          <p:nvPr/>
        </p:nvSpPr>
        <p:spPr>
          <a:xfrm>
            <a:off x="355449" y="5823075"/>
            <a:ext cx="1352849" cy="3579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35AD0C3A-FA8B-49F7-8792-3008EBE7392C}"/>
              </a:ext>
            </a:extLst>
          </p:cNvPr>
          <p:cNvCxnSpPr>
            <a:cxnSpLocks/>
            <a:stCxn id="7" idx="3"/>
            <a:endCxn id="9" idx="1"/>
          </p:cNvCxnSpPr>
          <p:nvPr/>
        </p:nvCxnSpPr>
        <p:spPr>
          <a:xfrm flipV="1">
            <a:off x="1708298" y="4653273"/>
            <a:ext cx="991974" cy="13487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 xmlns:a16="http://schemas.microsoft.com/office/drawing/2014/main" id="{A5E675CE-A5B8-4599-AFAA-68FCA04E2178}"/>
              </a:ext>
            </a:extLst>
          </p:cNvPr>
          <p:cNvSpPr/>
          <p:nvPr/>
        </p:nvSpPr>
        <p:spPr>
          <a:xfrm>
            <a:off x="2700272" y="4474285"/>
            <a:ext cx="857713" cy="3579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40737534-C28E-47C7-AE40-C645721CF429}"/>
              </a:ext>
            </a:extLst>
          </p:cNvPr>
          <p:cNvCxnSpPr>
            <a:cxnSpLocks/>
            <a:stCxn id="9" idx="3"/>
            <a:endCxn id="6" idx="1"/>
          </p:cNvCxnSpPr>
          <p:nvPr/>
        </p:nvCxnSpPr>
        <p:spPr>
          <a:xfrm flipV="1">
            <a:off x="3557985" y="3642186"/>
            <a:ext cx="2294606" cy="101108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FD393E4E-2D56-4D61-BD7C-E299864FD174}"/>
              </a:ext>
            </a:extLst>
          </p:cNvPr>
          <p:cNvSpPr/>
          <p:nvPr/>
        </p:nvSpPr>
        <p:spPr>
          <a:xfrm>
            <a:off x="5936114" y="1500722"/>
            <a:ext cx="986200" cy="4840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8CF778DD-32BC-4444-BE92-14748C00B210}"/>
              </a:ext>
            </a:extLst>
          </p:cNvPr>
          <p:cNvCxnSpPr>
            <a:cxnSpLocks/>
            <a:stCxn id="14" idx="3"/>
            <a:endCxn id="16" idx="0"/>
          </p:cNvCxnSpPr>
          <p:nvPr/>
        </p:nvCxnSpPr>
        <p:spPr>
          <a:xfrm>
            <a:off x="6922314" y="1742733"/>
            <a:ext cx="1188357" cy="221056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 xmlns:a16="http://schemas.microsoft.com/office/drawing/2014/main" id="{0A8FCA01-BEB1-4E54-B155-DC9AA2F99A4D}"/>
              </a:ext>
            </a:extLst>
          </p:cNvPr>
          <p:cNvSpPr/>
          <p:nvPr/>
        </p:nvSpPr>
        <p:spPr>
          <a:xfrm>
            <a:off x="5936114" y="3953300"/>
            <a:ext cx="4349114" cy="4840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 xmlns:a16="http://schemas.microsoft.com/office/drawing/2014/main" id="{2FEA25AF-3CC8-40B8-BD75-24152C43715D}"/>
              </a:ext>
            </a:extLst>
          </p:cNvPr>
          <p:cNvCxnSpPr>
            <a:cxnSpLocks/>
            <a:stCxn id="16" idx="3"/>
            <a:endCxn id="20" idx="1"/>
          </p:cNvCxnSpPr>
          <p:nvPr/>
        </p:nvCxnSpPr>
        <p:spPr>
          <a:xfrm flipV="1">
            <a:off x="10285228" y="2541947"/>
            <a:ext cx="346931" cy="165336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 xmlns:a16="http://schemas.microsoft.com/office/drawing/2014/main" id="{B7FA7C25-7F83-47CD-AEFA-517031E84755}"/>
              </a:ext>
            </a:extLst>
          </p:cNvPr>
          <p:cNvSpPr/>
          <p:nvPr/>
        </p:nvSpPr>
        <p:spPr>
          <a:xfrm>
            <a:off x="10632159" y="2177661"/>
            <a:ext cx="1113273" cy="7285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 xmlns:a16="http://schemas.microsoft.com/office/drawing/2014/main" id="{4F72B4DA-7A69-46B1-A334-D2E6EA3C7C8C}"/>
              </a:ext>
            </a:extLst>
          </p:cNvPr>
          <p:cNvSpPr txBox="1"/>
          <p:nvPr/>
        </p:nvSpPr>
        <p:spPr>
          <a:xfrm>
            <a:off x="227236" y="960651"/>
            <a:ext cx="5232651" cy="1815882"/>
          </a:xfrm>
          <a:prstGeom prst="rect">
            <a:avLst/>
          </a:prstGeom>
          <a:noFill/>
        </p:spPr>
        <p:txBody>
          <a:bodyPr wrap="none" rtlCol="0">
            <a:spAutoFit/>
          </a:bodyPr>
          <a:lstStyle/>
          <a:p>
            <a:pPr marL="342900" indent="-342900">
              <a:buAutoNum type="arabicPeriod"/>
            </a:pPr>
            <a:r>
              <a:rPr kumimoji="1" lang="en-US" altLang="ja-JP" sz="1600" dirty="0"/>
              <a:t>IoT</a:t>
            </a:r>
            <a:r>
              <a:rPr kumimoji="1" lang="ja-JP" altLang="en-US" sz="1600" dirty="0"/>
              <a:t> </a:t>
            </a:r>
            <a:r>
              <a:rPr kumimoji="1" lang="en-US" altLang="ja-JP" sz="1600" dirty="0"/>
              <a:t>Hub</a:t>
            </a:r>
            <a:r>
              <a:rPr lang="ja-JP" altLang="en-US" sz="1600" dirty="0"/>
              <a:t>の“</a:t>
            </a:r>
            <a:r>
              <a:rPr lang="en-US" altLang="ja-JP" sz="1600" dirty="0"/>
              <a:t>Message</a:t>
            </a:r>
            <a:r>
              <a:rPr lang="ja-JP" altLang="en-US" sz="1600" dirty="0"/>
              <a:t> </a:t>
            </a:r>
            <a:r>
              <a:rPr lang="en-US" altLang="ja-JP" sz="1600" dirty="0"/>
              <a:t>Routing</a:t>
            </a:r>
            <a:r>
              <a:rPr lang="ja-JP" altLang="en-US" sz="1600" dirty="0"/>
              <a:t>”を選択</a:t>
            </a:r>
            <a:endParaRPr lang="en-US" altLang="ja-JP" sz="1600" dirty="0"/>
          </a:p>
          <a:p>
            <a:pPr marL="342900" indent="-342900">
              <a:buAutoNum type="arabicPeriod"/>
            </a:pPr>
            <a:r>
              <a:rPr kumimoji="1" lang="ja-JP" altLang="en-US" sz="1600" dirty="0"/>
              <a:t>“</a:t>
            </a:r>
            <a:r>
              <a:rPr kumimoji="1" lang="en-US" altLang="ja-JP" sz="1600" dirty="0"/>
              <a:t>Routes</a:t>
            </a:r>
            <a:r>
              <a:rPr kumimoji="1" lang="ja-JP" altLang="en-US" sz="1600" dirty="0"/>
              <a:t>”の“</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Name</a:t>
            </a:r>
            <a:r>
              <a:rPr lang="ja-JP" altLang="en-US" sz="1600" dirty="0"/>
              <a:t>”に“</a:t>
            </a:r>
            <a:r>
              <a:rPr lang="en-US" altLang="ja-JP" sz="1600" dirty="0" err="1"/>
              <a:t>tosa</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Routing</a:t>
            </a:r>
            <a:r>
              <a:rPr lang="ja-JP" altLang="en-US" sz="1600" dirty="0"/>
              <a:t> </a:t>
            </a:r>
            <a:r>
              <a:rPr lang="en-US" altLang="ja-JP" sz="1600" dirty="0"/>
              <a:t>query</a:t>
            </a:r>
            <a:r>
              <a:rPr lang="ja-JP" altLang="en-US" sz="1600" dirty="0"/>
              <a:t>”に</a:t>
            </a:r>
            <a:r>
              <a:rPr lang="en-US" altLang="ja-JP" sz="1600" dirty="0"/>
              <a:t/>
            </a:r>
            <a:br>
              <a:rPr lang="en-US" altLang="ja-JP" sz="1600" dirty="0"/>
            </a:br>
            <a:r>
              <a:rPr lang="en-US" altLang="ja-JP" sz="1600" dirty="0"/>
              <a:t>$</a:t>
            </a:r>
            <a:r>
              <a:rPr lang="en-US" altLang="ja-JP" sz="1600" dirty="0" err="1"/>
              <a:t>twin.properties.desired.realtimeprocessing</a:t>
            </a:r>
            <a:r>
              <a:rPr lang="en-US" altLang="ja-JP" sz="1600" dirty="0"/>
              <a:t> = ‘enabled’</a:t>
            </a:r>
            <a:br>
              <a:rPr lang="en-US" altLang="ja-JP" sz="1600" dirty="0"/>
            </a:br>
            <a:r>
              <a:rPr lang="ja-JP" altLang="en-US" sz="1600" dirty="0"/>
              <a:t>と入力</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をクリックし、”</a:t>
            </a:r>
            <a:r>
              <a:rPr kumimoji="1" lang="en-US" altLang="ja-JP" sz="1600" dirty="0"/>
              <a:t>Event</a:t>
            </a:r>
            <a:r>
              <a:rPr kumimoji="1" lang="ja-JP" altLang="en-US" sz="1600" dirty="0"/>
              <a:t> </a:t>
            </a:r>
            <a:r>
              <a:rPr kumimoji="1" lang="en-US" altLang="ja-JP" sz="1600" dirty="0"/>
              <a:t>hubs</a:t>
            </a:r>
            <a:r>
              <a:rPr kumimoji="1" lang="ja-JP" altLang="en-US" sz="1600" dirty="0"/>
              <a:t>“を選択</a:t>
            </a:r>
          </a:p>
        </p:txBody>
      </p:sp>
    </p:spTree>
    <p:extLst>
      <p:ext uri="{BB962C8B-B14F-4D97-AF65-F5344CB8AC3E}">
        <p14:creationId xmlns:p14="http://schemas.microsoft.com/office/powerpoint/2010/main" val="8556658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EAD0D12-4AF0-44E7-A175-85B303A214B1}"/>
              </a:ext>
            </a:extLst>
          </p:cNvPr>
          <p:cNvSpPr>
            <a:spLocks noGrp="1"/>
          </p:cNvSpPr>
          <p:nvPr>
            <p:ph type="title"/>
          </p:nvPr>
        </p:nvSpPr>
        <p:spPr/>
        <p:txBody>
          <a:bodyPr/>
          <a:lstStyle/>
          <a:p>
            <a:r>
              <a:rPr kumimoji="1" lang="ja-JP" altLang="en-US" dirty="0"/>
              <a:t>続き </a:t>
            </a:r>
          </a:p>
        </p:txBody>
      </p:sp>
      <p:sp>
        <p:nvSpPr>
          <p:cNvPr id="4" name="スライド番号プレースホルダー 3">
            <a:extLst>
              <a:ext uri="{FF2B5EF4-FFF2-40B4-BE49-F238E27FC236}">
                <a16:creationId xmlns="" xmlns:a16="http://schemas.microsoft.com/office/drawing/2014/main" id="{084497BE-3ABA-4293-8522-C5706B3487DE}"/>
              </a:ext>
            </a:extLst>
          </p:cNvPr>
          <p:cNvSpPr>
            <a:spLocks noGrp="1"/>
          </p:cNvSpPr>
          <p:nvPr>
            <p:ph type="sldNum" sz="quarter" idx="12"/>
          </p:nvPr>
        </p:nvSpPr>
        <p:spPr/>
        <p:txBody>
          <a:bodyPr/>
          <a:lstStyle/>
          <a:p>
            <a:fld id="{6F84F5BE-853B-463E-BD2A-CF66A7E28F35}" type="slidenum">
              <a:rPr kumimoji="1" lang="ja-JP" altLang="en-US" smtClean="0"/>
              <a:t>121</a:t>
            </a:fld>
            <a:endParaRPr kumimoji="1" lang="ja-JP" altLang="en-US"/>
          </a:p>
        </p:txBody>
      </p:sp>
      <p:pic>
        <p:nvPicPr>
          <p:cNvPr id="5" name="図 4">
            <a:extLst>
              <a:ext uri="{FF2B5EF4-FFF2-40B4-BE49-F238E27FC236}">
                <a16:creationId xmlns="" xmlns:a16="http://schemas.microsoft.com/office/drawing/2014/main" id="{5E7C0A7E-5BC5-40ED-B9FC-F6FAF3161942}"/>
              </a:ext>
            </a:extLst>
          </p:cNvPr>
          <p:cNvPicPr>
            <a:picLocks noChangeAspect="1"/>
          </p:cNvPicPr>
          <p:nvPr/>
        </p:nvPicPr>
        <p:blipFill>
          <a:blip r:embed="rId2"/>
          <a:stretch>
            <a:fillRect/>
          </a:stretch>
        </p:blipFill>
        <p:spPr>
          <a:xfrm>
            <a:off x="355449" y="2849757"/>
            <a:ext cx="5910672" cy="382211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C1C4F676-372B-4560-AADB-21CBBAE4308D}"/>
              </a:ext>
            </a:extLst>
          </p:cNvPr>
          <p:cNvPicPr>
            <a:picLocks noChangeAspect="1"/>
          </p:cNvPicPr>
          <p:nvPr/>
        </p:nvPicPr>
        <p:blipFill>
          <a:blip r:embed="rId3"/>
          <a:stretch>
            <a:fillRect/>
          </a:stretch>
        </p:blipFill>
        <p:spPr>
          <a:xfrm>
            <a:off x="5625219" y="1676762"/>
            <a:ext cx="6480690" cy="4470135"/>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7D8DF471-653B-465F-9C12-78646D10D234}"/>
              </a:ext>
            </a:extLst>
          </p:cNvPr>
          <p:cNvSpPr/>
          <p:nvPr/>
        </p:nvSpPr>
        <p:spPr>
          <a:xfrm>
            <a:off x="490128" y="3632768"/>
            <a:ext cx="1572588"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5E257306-B0DA-48AC-9C9B-FFEEB3720FB6}"/>
              </a:ext>
            </a:extLst>
          </p:cNvPr>
          <p:cNvCxnSpPr>
            <a:cxnSpLocks/>
            <a:stCxn id="7" idx="3"/>
            <a:endCxn id="9" idx="1"/>
          </p:cNvCxnSpPr>
          <p:nvPr/>
        </p:nvCxnSpPr>
        <p:spPr>
          <a:xfrm flipH="1">
            <a:off x="490128" y="3914542"/>
            <a:ext cx="1572588" cy="1167571"/>
          </a:xfrm>
          <a:prstGeom prst="bentConnector5">
            <a:avLst>
              <a:gd name="adj1" fmla="val -14537"/>
              <a:gd name="adj2" fmla="val 50000"/>
              <a:gd name="adj3" fmla="val 11453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 xmlns:a16="http://schemas.microsoft.com/office/drawing/2014/main" id="{D67CF241-AEAA-437A-8CA7-B057AEAB50DD}"/>
              </a:ext>
            </a:extLst>
          </p:cNvPr>
          <p:cNvSpPr/>
          <p:nvPr/>
        </p:nvSpPr>
        <p:spPr>
          <a:xfrm>
            <a:off x="490128" y="4800339"/>
            <a:ext cx="1664737"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 xmlns:a16="http://schemas.microsoft.com/office/drawing/2014/main" id="{5C1D05EB-AAE9-41A2-A325-DA34CD1F1F7D}"/>
              </a:ext>
            </a:extLst>
          </p:cNvPr>
          <p:cNvSpPr txBox="1"/>
          <p:nvPr/>
        </p:nvSpPr>
        <p:spPr>
          <a:xfrm>
            <a:off x="227236" y="960651"/>
            <a:ext cx="5690982" cy="1569660"/>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Endpoint</a:t>
            </a:r>
            <a:r>
              <a:rPr lang="ja-JP" altLang="en-US" sz="1600" dirty="0"/>
              <a:t> </a:t>
            </a:r>
            <a:r>
              <a:rPr lang="en-US" altLang="ja-JP" sz="1600" dirty="0"/>
              <a:t>name</a:t>
            </a:r>
            <a:r>
              <a:rPr lang="ja-JP" altLang="en-US" sz="1600" dirty="0"/>
              <a:t>”に“</a:t>
            </a:r>
            <a:r>
              <a:rPr lang="en-US" altLang="ja-JP" sz="1600" dirty="0" err="1"/>
              <a:t>realtimeprocessing</a:t>
            </a:r>
            <a:r>
              <a:rPr lang="ja-JP" altLang="en-US" sz="1600" dirty="0"/>
              <a:t>”と入力</a:t>
            </a:r>
            <a:endParaRPr lang="en-US" altLang="ja-JP" sz="1600" dirty="0"/>
          </a:p>
          <a:p>
            <a:pPr marL="342900" indent="-342900">
              <a:buAutoNum type="arabicPeriod"/>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namespace</a:t>
            </a:r>
            <a:r>
              <a:rPr kumimoji="1" lang="ja-JP" altLang="en-US" sz="1600" dirty="0"/>
              <a:t>”で各自が作成した名前空間を選択</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a:t>
            </a:r>
            <a:r>
              <a:rPr lang="ja-JP" altLang="en-US" sz="1600" dirty="0"/>
              <a:t> </a:t>
            </a:r>
            <a:r>
              <a:rPr lang="en-US" altLang="ja-JP" sz="1600" dirty="0"/>
              <a:t>instance</a:t>
            </a:r>
            <a:r>
              <a:rPr lang="ja-JP" altLang="en-US" sz="1600" dirty="0"/>
              <a:t>”で“</a:t>
            </a:r>
            <a:r>
              <a:rPr lang="en-US" altLang="ja-JP" sz="1600" dirty="0" err="1"/>
              <a:t>tosa</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Create</a:t>
            </a:r>
            <a:r>
              <a:rPr lang="ja-JP" altLang="en-US" sz="1600" dirty="0"/>
              <a:t>”をクリック</a:t>
            </a:r>
            <a:endParaRPr lang="en-US" altLang="ja-JP" sz="1600" dirty="0"/>
          </a:p>
          <a:p>
            <a:pPr marL="342900" indent="-342900">
              <a:buAutoNum type="arabicPeriod"/>
            </a:pPr>
            <a:r>
              <a:rPr kumimoji="1" lang="ja-JP" altLang="en-US" sz="1600" dirty="0"/>
              <a:t>元の“</a:t>
            </a:r>
            <a:r>
              <a:rPr kumimoji="1" lang="en-US" altLang="ja-JP" sz="1600" dirty="0"/>
              <a:t>Add</a:t>
            </a:r>
            <a:r>
              <a:rPr kumimoji="1" lang="ja-JP" altLang="en-US" sz="1600" dirty="0"/>
              <a:t> </a:t>
            </a:r>
            <a:r>
              <a:rPr kumimoji="1" lang="en-US" altLang="ja-JP" sz="1600" dirty="0"/>
              <a:t>a</a:t>
            </a:r>
            <a:r>
              <a:rPr kumimoji="1" lang="ja-JP" altLang="en-US" sz="1600" dirty="0"/>
              <a:t> </a:t>
            </a:r>
            <a:r>
              <a:rPr kumimoji="1" lang="en-US" altLang="ja-JP" sz="1600" dirty="0"/>
              <a:t>route</a:t>
            </a:r>
            <a:r>
              <a:rPr kumimoji="1" lang="ja-JP" altLang="en-US" sz="1600" dirty="0"/>
              <a:t>”画面に戻り、“</a:t>
            </a:r>
            <a:r>
              <a:rPr kumimoji="1" lang="en-US" altLang="ja-JP" sz="1600" dirty="0"/>
              <a:t>Endpoint</a:t>
            </a:r>
            <a:r>
              <a:rPr kumimoji="1" lang="ja-JP" altLang="en-US" sz="1600" dirty="0"/>
              <a:t>”の選択を</a:t>
            </a:r>
            <a:r>
              <a:rPr kumimoji="1" lang="en-US" altLang="ja-JP" sz="1600" dirty="0"/>
              <a:t/>
            </a:r>
            <a:br>
              <a:rPr kumimoji="1" lang="en-US" altLang="ja-JP" sz="1600" dirty="0"/>
            </a:br>
            <a:r>
              <a:rPr kumimoji="1" lang="ja-JP" altLang="en-US" sz="1600" dirty="0"/>
              <a:t>確認し、“</a:t>
            </a:r>
            <a:r>
              <a:rPr kumimoji="1" lang="en-US" altLang="ja-JP" sz="1600" dirty="0"/>
              <a:t>Save</a:t>
            </a:r>
            <a:r>
              <a:rPr kumimoji="1" lang="ja-JP" altLang="en-US" sz="1600" dirty="0"/>
              <a:t>”をクリック</a:t>
            </a:r>
          </a:p>
        </p:txBody>
      </p:sp>
      <p:sp>
        <p:nvSpPr>
          <p:cNvPr id="15" name="四角形: 角を丸くする 14">
            <a:extLst>
              <a:ext uri="{FF2B5EF4-FFF2-40B4-BE49-F238E27FC236}">
                <a16:creationId xmlns="" xmlns:a16="http://schemas.microsoft.com/office/drawing/2014/main" id="{D7CEFD66-87C1-450B-A163-01AE52CEC6B5}"/>
              </a:ext>
            </a:extLst>
          </p:cNvPr>
          <p:cNvSpPr/>
          <p:nvPr/>
        </p:nvSpPr>
        <p:spPr>
          <a:xfrm>
            <a:off x="454686" y="5455866"/>
            <a:ext cx="1664737"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 xmlns:a16="http://schemas.microsoft.com/office/drawing/2014/main" id="{63E953C9-5828-484D-ADD1-9745D9B21683}"/>
              </a:ext>
            </a:extLst>
          </p:cNvPr>
          <p:cNvCxnSpPr>
            <a:cxnSpLocks/>
            <a:stCxn id="9" idx="3"/>
            <a:endCxn id="15" idx="3"/>
          </p:cNvCxnSpPr>
          <p:nvPr/>
        </p:nvCxnSpPr>
        <p:spPr>
          <a:xfrm flipH="1">
            <a:off x="2119423" y="5082113"/>
            <a:ext cx="35442" cy="655527"/>
          </a:xfrm>
          <a:prstGeom prst="bentConnector3">
            <a:avLst>
              <a:gd name="adj1" fmla="val -644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 xmlns:a16="http://schemas.microsoft.com/office/drawing/2014/main" id="{033BB0AE-97A3-4E14-9CE6-00F8969C999F}"/>
              </a:ext>
            </a:extLst>
          </p:cNvPr>
          <p:cNvCxnSpPr>
            <a:cxnSpLocks/>
            <a:stCxn id="15" idx="1"/>
            <a:endCxn id="20" idx="1"/>
          </p:cNvCxnSpPr>
          <p:nvPr/>
        </p:nvCxnSpPr>
        <p:spPr>
          <a:xfrm rot="10800000" flipH="1" flipV="1">
            <a:off x="454686" y="5737640"/>
            <a:ext cx="187842" cy="617174"/>
          </a:xfrm>
          <a:prstGeom prst="bentConnector3">
            <a:avLst>
              <a:gd name="adj1" fmla="val -12169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 xmlns:a16="http://schemas.microsoft.com/office/drawing/2014/main" id="{C0AE081C-61D7-4D60-8361-4CE667D3863A}"/>
              </a:ext>
            </a:extLst>
          </p:cNvPr>
          <p:cNvSpPr/>
          <p:nvPr/>
        </p:nvSpPr>
        <p:spPr>
          <a:xfrm>
            <a:off x="642528" y="6146897"/>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 xmlns:a16="http://schemas.microsoft.com/office/drawing/2014/main" id="{F18228BC-41E0-4865-A0E1-DE0837324573}"/>
              </a:ext>
            </a:extLst>
          </p:cNvPr>
          <p:cNvCxnSpPr>
            <a:cxnSpLocks/>
            <a:stCxn id="20" idx="3"/>
            <a:endCxn id="6" idx="1"/>
          </p:cNvCxnSpPr>
          <p:nvPr/>
        </p:nvCxnSpPr>
        <p:spPr>
          <a:xfrm flipV="1">
            <a:off x="1694121" y="3911830"/>
            <a:ext cx="3931098" cy="244298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 xmlns:a16="http://schemas.microsoft.com/office/drawing/2014/main" id="{C5F7BCA4-4566-4AF4-BA65-771F7FC9AB37}"/>
              </a:ext>
            </a:extLst>
          </p:cNvPr>
          <p:cNvSpPr/>
          <p:nvPr/>
        </p:nvSpPr>
        <p:spPr>
          <a:xfrm>
            <a:off x="5742911" y="2938306"/>
            <a:ext cx="1572588"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コネクタ: カギ線 26">
            <a:extLst>
              <a:ext uri="{FF2B5EF4-FFF2-40B4-BE49-F238E27FC236}">
                <a16:creationId xmlns="" xmlns:a16="http://schemas.microsoft.com/office/drawing/2014/main" id="{DAB8DF29-878A-4007-A4CD-4CD29D5EA990}"/>
              </a:ext>
            </a:extLst>
          </p:cNvPr>
          <p:cNvCxnSpPr>
            <a:cxnSpLocks/>
            <a:stCxn id="26" idx="2"/>
            <a:endCxn id="28" idx="1"/>
          </p:cNvCxnSpPr>
          <p:nvPr/>
        </p:nvCxnSpPr>
        <p:spPr>
          <a:xfrm rot="5400000">
            <a:off x="4921649" y="4297574"/>
            <a:ext cx="2403276" cy="811837"/>
          </a:xfrm>
          <a:prstGeom prst="bentConnector4">
            <a:avLst>
              <a:gd name="adj1" fmla="val 45674"/>
              <a:gd name="adj2" fmla="val 1281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 xmlns:a16="http://schemas.microsoft.com/office/drawing/2014/main" id="{F5CA993C-31E9-4436-96A6-DA8D25219364}"/>
              </a:ext>
            </a:extLst>
          </p:cNvPr>
          <p:cNvSpPr/>
          <p:nvPr/>
        </p:nvSpPr>
        <p:spPr>
          <a:xfrm>
            <a:off x="5717368" y="5697213"/>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9005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BB2864B-617F-41AA-98FD-9FA0B62E0B29}"/>
              </a:ext>
            </a:extLst>
          </p:cNvPr>
          <p:cNvSpPr>
            <a:spLocks noGrp="1"/>
          </p:cNvSpPr>
          <p:nvPr>
            <p:ph type="title"/>
          </p:nvPr>
        </p:nvSpPr>
        <p:spPr/>
        <p:txBody>
          <a:bodyPr/>
          <a:lstStyle/>
          <a:p>
            <a:r>
              <a:rPr kumimoji="1" lang="ja-JP" altLang="en-US" dirty="0"/>
              <a:t>続き</a:t>
            </a:r>
          </a:p>
        </p:txBody>
      </p:sp>
      <p:sp>
        <p:nvSpPr>
          <p:cNvPr id="3" name="コンテンツ プレースホルダー 2">
            <a:extLst>
              <a:ext uri="{FF2B5EF4-FFF2-40B4-BE49-F238E27FC236}">
                <a16:creationId xmlns="" xmlns:a16="http://schemas.microsoft.com/office/drawing/2014/main" id="{57024759-48A5-4907-8B80-4C6962BA7FC6}"/>
              </a:ext>
            </a:extLst>
          </p:cNvPr>
          <p:cNvSpPr>
            <a:spLocks noGrp="1"/>
          </p:cNvSpPr>
          <p:nvPr>
            <p:ph idx="1"/>
          </p:nvPr>
        </p:nvSpPr>
        <p:spPr>
          <a:xfrm>
            <a:off x="169200" y="1054800"/>
            <a:ext cx="11815200" cy="759823"/>
          </a:xfrm>
        </p:spPr>
        <p:txBody>
          <a:bodyPr/>
          <a:lstStyle/>
          <a:p>
            <a:r>
              <a:rPr lang="en-US" altLang="ja-JP" dirty="0"/>
              <a:t>Device</a:t>
            </a:r>
            <a:r>
              <a:rPr lang="ja-JP" altLang="en-US" dirty="0"/>
              <a:t> </a:t>
            </a:r>
            <a:r>
              <a:rPr lang="en-US" altLang="ja-JP" dirty="0"/>
              <a:t>Twin</a:t>
            </a:r>
            <a:r>
              <a:rPr lang="ja-JP" altLang="en-US" dirty="0"/>
              <a:t>の更新</a:t>
            </a:r>
            <a:endParaRPr kumimoji="1" lang="ja-JP" altLang="en-US" dirty="0"/>
          </a:p>
        </p:txBody>
      </p:sp>
      <p:sp>
        <p:nvSpPr>
          <p:cNvPr id="4" name="スライド番号プレースホルダー 3">
            <a:extLst>
              <a:ext uri="{FF2B5EF4-FFF2-40B4-BE49-F238E27FC236}">
                <a16:creationId xmlns="" xmlns:a16="http://schemas.microsoft.com/office/drawing/2014/main" id="{E9EBDCF1-66A3-403D-90D8-FAE72C805D5C}"/>
              </a:ext>
            </a:extLst>
          </p:cNvPr>
          <p:cNvSpPr>
            <a:spLocks noGrp="1"/>
          </p:cNvSpPr>
          <p:nvPr>
            <p:ph type="sldNum" sz="quarter" idx="12"/>
          </p:nvPr>
        </p:nvSpPr>
        <p:spPr/>
        <p:txBody>
          <a:bodyPr/>
          <a:lstStyle/>
          <a:p>
            <a:fld id="{6F84F5BE-853B-463E-BD2A-CF66A7E28F35}" type="slidenum">
              <a:rPr kumimoji="1" lang="ja-JP" altLang="en-US" smtClean="0"/>
              <a:t>122</a:t>
            </a:fld>
            <a:endParaRPr kumimoji="1" lang="ja-JP" altLang="en-US"/>
          </a:p>
        </p:txBody>
      </p:sp>
      <p:pic>
        <p:nvPicPr>
          <p:cNvPr id="5" name="図 4">
            <a:extLst>
              <a:ext uri="{FF2B5EF4-FFF2-40B4-BE49-F238E27FC236}">
                <a16:creationId xmlns="" xmlns:a16="http://schemas.microsoft.com/office/drawing/2014/main" id="{6D930DC5-D41C-430A-9D4A-04C94B53E44B}"/>
              </a:ext>
            </a:extLst>
          </p:cNvPr>
          <p:cNvPicPr>
            <a:picLocks noChangeAspect="1"/>
          </p:cNvPicPr>
          <p:nvPr/>
        </p:nvPicPr>
        <p:blipFill>
          <a:blip r:embed="rId2"/>
          <a:stretch>
            <a:fillRect/>
          </a:stretch>
        </p:blipFill>
        <p:spPr>
          <a:xfrm>
            <a:off x="685846" y="1674736"/>
            <a:ext cx="4910154" cy="5043160"/>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 xmlns:a16="http://schemas.microsoft.com/office/drawing/2014/main" id="{D90F8830-598E-4C1A-AE9B-86E50E1315FA}"/>
              </a:ext>
            </a:extLst>
          </p:cNvPr>
          <p:cNvSpPr/>
          <p:nvPr/>
        </p:nvSpPr>
        <p:spPr>
          <a:xfrm>
            <a:off x="1170610" y="5803200"/>
            <a:ext cx="2253073" cy="4795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 xmlns:a16="http://schemas.microsoft.com/office/drawing/2014/main" id="{6B4AE314-CA50-45E7-86F3-C99DB5F467DF}"/>
              </a:ext>
            </a:extLst>
          </p:cNvPr>
          <p:cNvCxnSpPr>
            <a:cxnSpLocks/>
            <a:stCxn id="6" idx="3"/>
            <a:endCxn id="8" idx="3"/>
          </p:cNvCxnSpPr>
          <p:nvPr/>
        </p:nvCxnSpPr>
        <p:spPr>
          <a:xfrm flipH="1" flipV="1">
            <a:off x="1424764" y="2194791"/>
            <a:ext cx="1998919" cy="3848177"/>
          </a:xfrm>
          <a:prstGeom prst="bentConnector3">
            <a:avLst>
              <a:gd name="adj1" fmla="val -1143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四角形: 角を丸くする 7">
            <a:extLst>
              <a:ext uri="{FF2B5EF4-FFF2-40B4-BE49-F238E27FC236}">
                <a16:creationId xmlns="" xmlns:a16="http://schemas.microsoft.com/office/drawing/2014/main" id="{6CF5139D-5F2A-4683-9A0D-E0E058637DE9}"/>
              </a:ext>
            </a:extLst>
          </p:cNvPr>
          <p:cNvSpPr/>
          <p:nvPr/>
        </p:nvSpPr>
        <p:spPr>
          <a:xfrm>
            <a:off x="750626" y="1955023"/>
            <a:ext cx="674138" cy="4795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 xmlns:a16="http://schemas.microsoft.com/office/drawing/2014/main" id="{384FFFBE-D339-4D6D-819F-F3031E4ADBF8}"/>
              </a:ext>
            </a:extLst>
          </p:cNvPr>
          <p:cNvSpPr txBox="1"/>
          <p:nvPr/>
        </p:nvSpPr>
        <p:spPr>
          <a:xfrm>
            <a:off x="6076800" y="2844225"/>
            <a:ext cx="3191708" cy="1077218"/>
          </a:xfrm>
          <a:prstGeom prst="rect">
            <a:avLst/>
          </a:prstGeom>
          <a:noFill/>
        </p:spPr>
        <p:txBody>
          <a:bodyPr wrap="none" rtlCol="0">
            <a:spAutoFit/>
          </a:bodyPr>
          <a:lstStyle/>
          <a:p>
            <a:pPr marL="342900" indent="-342900">
              <a:buAutoNum type="arabicPeriod"/>
            </a:pPr>
            <a:r>
              <a:rPr lang="en-US" altLang="ja-JP" sz="1600" dirty="0"/>
              <a:t>Device</a:t>
            </a:r>
            <a:r>
              <a:rPr lang="ja-JP" altLang="en-US" sz="1600" dirty="0"/>
              <a:t> </a:t>
            </a:r>
            <a:r>
              <a:rPr lang="en-US" altLang="ja-JP" sz="1600" dirty="0"/>
              <a:t>Twin</a:t>
            </a:r>
            <a:r>
              <a:rPr lang="ja-JP" altLang="en-US" sz="1600" dirty="0"/>
              <a:t>のエディタを表示</a:t>
            </a:r>
            <a:endParaRPr lang="en-US" altLang="ja-JP" sz="1600" dirty="0"/>
          </a:p>
          <a:p>
            <a:pPr marL="342900" indent="-342900">
              <a:buAutoNum type="arabicPeriod"/>
            </a:pPr>
            <a:r>
              <a:rPr kumimoji="1" lang="ja-JP" altLang="en-US" sz="1600" dirty="0"/>
              <a:t>“</a:t>
            </a:r>
            <a:r>
              <a:rPr kumimoji="1" lang="en-US" altLang="ja-JP" sz="1600" dirty="0"/>
              <a:t>properties-&gt;desired</a:t>
            </a:r>
            <a:r>
              <a:rPr kumimoji="1" lang="ja-JP" altLang="en-US" sz="1600" dirty="0"/>
              <a:t>”の下に</a:t>
            </a:r>
            <a:r>
              <a:rPr kumimoji="1" lang="en-US" altLang="ja-JP" sz="1600" dirty="0"/>
              <a:t/>
            </a:r>
            <a:br>
              <a:rPr kumimoji="1" lang="en-US" altLang="ja-JP" sz="1600" dirty="0"/>
            </a:br>
            <a:r>
              <a:rPr kumimoji="1" lang="en-US" altLang="ja-JP" sz="1600" dirty="0"/>
              <a:t>“”</a:t>
            </a:r>
            <a:r>
              <a:rPr kumimoji="1" lang="en-US" altLang="ja-JP" sz="1600" dirty="0" err="1"/>
              <a:t>realtimeprocessing</a:t>
            </a:r>
            <a:r>
              <a:rPr kumimoji="1" lang="en-US" altLang="ja-JP" sz="1600" dirty="0"/>
              <a:t>”:”enabled”</a:t>
            </a:r>
            <a:r>
              <a:rPr lang="en-US" altLang="ja-JP" sz="1600" dirty="0"/>
              <a:t/>
            </a:r>
            <a:br>
              <a:rPr lang="en-US" altLang="ja-JP" sz="1600" dirty="0"/>
            </a:br>
            <a:r>
              <a:rPr lang="ja-JP" altLang="en-US" sz="1600" dirty="0"/>
              <a:t>と入力</a:t>
            </a:r>
            <a:endParaRPr kumimoji="1" lang="en-US" altLang="ja-JP" sz="1600" dirty="0"/>
          </a:p>
        </p:txBody>
      </p:sp>
    </p:spTree>
    <p:extLst>
      <p:ext uri="{BB962C8B-B14F-4D97-AF65-F5344CB8AC3E}">
        <p14:creationId xmlns:p14="http://schemas.microsoft.com/office/powerpoint/2010/main" val="368813585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0C02F65-8511-4711-952F-BA122C71439B}"/>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S1</a:t>
            </a:r>
            <a:r>
              <a:rPr kumimoji="1" lang="ja-JP" altLang="en-US" dirty="0"/>
              <a:t>以上の場合</a:t>
            </a:r>
          </a:p>
        </p:txBody>
      </p:sp>
      <p:sp>
        <p:nvSpPr>
          <p:cNvPr id="4" name="スライド番号プレースホルダー 3">
            <a:extLst>
              <a:ext uri="{FF2B5EF4-FFF2-40B4-BE49-F238E27FC236}">
                <a16:creationId xmlns="" xmlns:a16="http://schemas.microsoft.com/office/drawing/2014/main" id="{E2067A52-ACF2-4266-9C1B-7CACFF8B2444}"/>
              </a:ext>
            </a:extLst>
          </p:cNvPr>
          <p:cNvSpPr>
            <a:spLocks noGrp="1"/>
          </p:cNvSpPr>
          <p:nvPr>
            <p:ph type="sldNum" sz="quarter" idx="12"/>
          </p:nvPr>
        </p:nvSpPr>
        <p:spPr/>
        <p:txBody>
          <a:bodyPr/>
          <a:lstStyle/>
          <a:p>
            <a:fld id="{6F84F5BE-853B-463E-BD2A-CF66A7E28F35}" type="slidenum">
              <a:rPr kumimoji="1" lang="ja-JP" altLang="en-US" smtClean="0"/>
              <a:t>123</a:t>
            </a:fld>
            <a:endParaRPr kumimoji="1" lang="ja-JP" altLang="en-US"/>
          </a:p>
        </p:txBody>
      </p:sp>
      <p:pic>
        <p:nvPicPr>
          <p:cNvPr id="7" name="図 6">
            <a:extLst>
              <a:ext uri="{FF2B5EF4-FFF2-40B4-BE49-F238E27FC236}">
                <a16:creationId xmlns="" xmlns:a16="http://schemas.microsoft.com/office/drawing/2014/main" id="{D04D63B7-81C9-4B92-91D0-10B7AB4475A4}"/>
              </a:ext>
            </a:extLst>
          </p:cNvPr>
          <p:cNvPicPr>
            <a:picLocks noChangeAspect="1"/>
          </p:cNvPicPr>
          <p:nvPr/>
        </p:nvPicPr>
        <p:blipFill>
          <a:blip r:embed="rId2"/>
          <a:stretch>
            <a:fillRect/>
          </a:stretch>
        </p:blipFill>
        <p:spPr>
          <a:xfrm>
            <a:off x="305719" y="3470497"/>
            <a:ext cx="4766248" cy="3056411"/>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B2B253BA-D9F7-408E-986B-384774E4CF6E}"/>
              </a:ext>
            </a:extLst>
          </p:cNvPr>
          <p:cNvSpPr/>
          <p:nvPr/>
        </p:nvSpPr>
        <p:spPr>
          <a:xfrm>
            <a:off x="1709641" y="5349873"/>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5E288808-1EC3-4514-A252-103D35CD4BD1}"/>
              </a:ext>
            </a:extLst>
          </p:cNvPr>
          <p:cNvCxnSpPr>
            <a:cxnSpLocks/>
            <a:stCxn id="8" idx="3"/>
            <a:endCxn id="5" idx="1"/>
          </p:cNvCxnSpPr>
          <p:nvPr/>
        </p:nvCxnSpPr>
        <p:spPr>
          <a:xfrm flipV="1">
            <a:off x="2833591" y="3737966"/>
            <a:ext cx="494179" cy="188989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 xmlns:a16="http://schemas.microsoft.com/office/drawing/2014/main" id="{BED4FE0C-D562-4E73-A064-BF411ABF1C48}"/>
              </a:ext>
            </a:extLst>
          </p:cNvPr>
          <p:cNvSpPr txBox="1"/>
          <p:nvPr/>
        </p:nvSpPr>
        <p:spPr>
          <a:xfrm>
            <a:off x="181915" y="1485239"/>
            <a:ext cx="5542608"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Inputs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stream</a:t>
            </a:r>
            <a:r>
              <a:rPr kumimoji="1" lang="ja-JP" altLang="en-US" sz="1600" dirty="0"/>
              <a:t> </a:t>
            </a:r>
            <a:r>
              <a:rPr kumimoji="1" lang="en-US" altLang="ja-JP" sz="1600" dirty="0"/>
              <a:t>input</a:t>
            </a:r>
            <a:r>
              <a:rPr kumimoji="1" lang="ja-JP" altLang="en-US" sz="1600" dirty="0"/>
              <a:t>”をクリック</a:t>
            </a:r>
            <a:r>
              <a:rPr lang="ja-JP" altLang="en-US" sz="1600" dirty="0"/>
              <a:t>し、“</a:t>
            </a:r>
            <a:r>
              <a:rPr lang="en-US" altLang="ja-JP" sz="1600" dirty="0"/>
              <a:t>Event</a:t>
            </a:r>
            <a:r>
              <a:rPr lang="ja-JP" altLang="en-US" sz="1600" dirty="0"/>
              <a:t> </a:t>
            </a:r>
            <a:r>
              <a:rPr lang="en-US" altLang="ja-JP" sz="1600" dirty="0"/>
              <a:t>Hub</a:t>
            </a:r>
            <a:r>
              <a:rPr lang="ja-JP" altLang="en-US" sz="1600" dirty="0"/>
              <a:t>”を</a:t>
            </a:r>
            <a:r>
              <a:rPr kumimoji="1" lang="ja-JP" altLang="en-US" sz="1600" dirty="0"/>
              <a:t>選択</a:t>
            </a:r>
          </a:p>
        </p:txBody>
      </p:sp>
      <p:pic>
        <p:nvPicPr>
          <p:cNvPr id="5" name="図 4">
            <a:extLst>
              <a:ext uri="{FF2B5EF4-FFF2-40B4-BE49-F238E27FC236}">
                <a16:creationId xmlns="" xmlns:a16="http://schemas.microsoft.com/office/drawing/2014/main" id="{8A2BD2AE-12E9-4529-A493-0F312941AC45}"/>
              </a:ext>
            </a:extLst>
          </p:cNvPr>
          <p:cNvPicPr>
            <a:picLocks noChangeAspect="1"/>
          </p:cNvPicPr>
          <p:nvPr/>
        </p:nvPicPr>
        <p:blipFill>
          <a:blip r:embed="rId3"/>
          <a:stretch>
            <a:fillRect/>
          </a:stretch>
        </p:blipFill>
        <p:spPr>
          <a:xfrm>
            <a:off x="3327770" y="2477229"/>
            <a:ext cx="4737633" cy="2521474"/>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7086939B-0FE1-4C96-ACC2-8A08429A63CF}"/>
              </a:ext>
            </a:extLst>
          </p:cNvPr>
          <p:cNvPicPr>
            <a:picLocks noChangeAspect="1"/>
          </p:cNvPicPr>
          <p:nvPr/>
        </p:nvPicPr>
        <p:blipFill>
          <a:blip r:embed="rId4"/>
          <a:stretch>
            <a:fillRect/>
          </a:stretch>
        </p:blipFill>
        <p:spPr>
          <a:xfrm>
            <a:off x="5674002" y="914400"/>
            <a:ext cx="3278612" cy="5760661"/>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 xmlns:a16="http://schemas.microsoft.com/office/drawing/2014/main" id="{F5BB3E07-E526-4B6B-BF79-7BC45AFABBB2}"/>
              </a:ext>
            </a:extLst>
          </p:cNvPr>
          <p:cNvSpPr/>
          <p:nvPr/>
        </p:nvSpPr>
        <p:spPr>
          <a:xfrm>
            <a:off x="3361453" y="2819601"/>
            <a:ext cx="1274341" cy="5679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DBF2F45A-6730-4CED-9D88-953B208EF2EA}"/>
              </a:ext>
            </a:extLst>
          </p:cNvPr>
          <p:cNvCxnSpPr>
            <a:cxnSpLocks/>
            <a:stCxn id="12" idx="3"/>
            <a:endCxn id="6" idx="1"/>
          </p:cNvCxnSpPr>
          <p:nvPr/>
        </p:nvCxnSpPr>
        <p:spPr>
          <a:xfrm>
            <a:off x="4635794" y="3103552"/>
            <a:ext cx="1038208" cy="69117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 xmlns:a16="http://schemas.microsoft.com/office/drawing/2014/main" id="{1ED400F2-E3E9-4E5E-895E-A38EAE517648}"/>
              </a:ext>
            </a:extLst>
          </p:cNvPr>
          <p:cNvSpPr/>
          <p:nvPr/>
        </p:nvSpPr>
        <p:spPr>
          <a:xfrm>
            <a:off x="5775044" y="1460205"/>
            <a:ext cx="994351"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98AF349E-0060-47F1-98CB-CB4183B2FC35}"/>
              </a:ext>
            </a:extLst>
          </p:cNvPr>
          <p:cNvSpPr/>
          <p:nvPr/>
        </p:nvSpPr>
        <p:spPr>
          <a:xfrm>
            <a:off x="5775044" y="2949502"/>
            <a:ext cx="1660658"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0F6558B0-92FE-4413-AABA-7F0DB85A89C6}"/>
              </a:ext>
            </a:extLst>
          </p:cNvPr>
          <p:cNvSpPr/>
          <p:nvPr/>
        </p:nvSpPr>
        <p:spPr>
          <a:xfrm>
            <a:off x="5775043" y="3515203"/>
            <a:ext cx="1824795" cy="6173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 xmlns:a16="http://schemas.microsoft.com/office/drawing/2014/main" id="{6B3E78E4-A1B5-45CF-A06B-F215C692772F}"/>
              </a:ext>
            </a:extLst>
          </p:cNvPr>
          <p:cNvSpPr/>
          <p:nvPr/>
        </p:nvSpPr>
        <p:spPr>
          <a:xfrm>
            <a:off x="5775044" y="4199695"/>
            <a:ext cx="1660658"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 xmlns:a16="http://schemas.microsoft.com/office/drawing/2014/main" id="{C3F1E270-8912-4C36-947F-CAB3C35F5EDC}"/>
              </a:ext>
            </a:extLst>
          </p:cNvPr>
          <p:cNvSpPr/>
          <p:nvPr/>
        </p:nvSpPr>
        <p:spPr>
          <a:xfrm>
            <a:off x="5674002" y="6199692"/>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 xmlns:a16="http://schemas.microsoft.com/office/drawing/2014/main" id="{BBC04FA5-3771-480A-A952-3104AC1C696A}"/>
              </a:ext>
            </a:extLst>
          </p:cNvPr>
          <p:cNvSpPr txBox="1"/>
          <p:nvPr/>
        </p:nvSpPr>
        <p:spPr>
          <a:xfrm>
            <a:off x="9080252" y="1552578"/>
            <a:ext cx="2880917" cy="2308324"/>
          </a:xfrm>
          <a:prstGeom prst="rect">
            <a:avLst/>
          </a:prstGeom>
          <a:noFill/>
        </p:spPr>
        <p:txBody>
          <a:bodyPr wrap="none" rtlCol="0">
            <a:spAutoFit/>
          </a:bodyPr>
          <a:lstStyle/>
          <a:p>
            <a:pPr marL="342900" indent="-342900">
              <a:buFont typeface="+mj-lt"/>
              <a:buAutoNum type="arabicPeriod" startAt="3"/>
            </a:pPr>
            <a:r>
              <a:rPr kumimoji="1" lang="ja-JP" altLang="en-US" sz="1600" dirty="0"/>
              <a:t>“</a:t>
            </a:r>
            <a:r>
              <a:rPr kumimoji="1" lang="en-US" altLang="ja-JP" sz="1600" dirty="0"/>
              <a:t>Input</a:t>
            </a:r>
            <a:r>
              <a:rPr kumimoji="1" lang="ja-JP" altLang="en-US" sz="1600" dirty="0"/>
              <a:t> </a:t>
            </a:r>
            <a:r>
              <a:rPr kumimoji="1" lang="en-US" altLang="ja-JP" sz="1600" dirty="0"/>
              <a:t>alias</a:t>
            </a:r>
            <a:r>
              <a:rPr kumimoji="1" lang="ja-JP" altLang="en-US" sz="1600" dirty="0"/>
              <a:t>”に</a:t>
            </a:r>
            <a:r>
              <a:rPr kumimoji="1" lang="en-US" altLang="ja-JP" sz="1600" dirty="0"/>
              <a:t/>
            </a:r>
            <a:br>
              <a:rPr kumimoji="1" lang="en-US" altLang="ja-JP" sz="1600" dirty="0"/>
            </a:br>
            <a:r>
              <a:rPr kumimoji="1" lang="ja-JP" altLang="en-US" sz="1600" dirty="0"/>
              <a:t>“</a:t>
            </a:r>
            <a:r>
              <a:rPr kumimoji="1" lang="en-US" altLang="ja-JP" sz="1600" dirty="0" err="1"/>
              <a:t>devroute</a:t>
            </a:r>
            <a:r>
              <a:rPr kumimoji="1" lang="ja-JP" altLang="en-US" sz="1600" dirty="0"/>
              <a:t>”と入力</a:t>
            </a:r>
            <a:endParaRPr lang="en-US" altLang="ja-JP" sz="1600" dirty="0"/>
          </a:p>
          <a:p>
            <a:pPr marL="342900" indent="-342900">
              <a:buFont typeface="+mj-lt"/>
              <a:buAutoNum type="arabicPeriod" startAt="3"/>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namespace</a:t>
            </a:r>
            <a:r>
              <a:rPr kumimoji="1" lang="ja-JP" altLang="en-US" sz="1600" dirty="0"/>
              <a:t>”で</a:t>
            </a:r>
            <a:r>
              <a:rPr kumimoji="1" lang="en-US" altLang="ja-JP" sz="1600" dirty="0"/>
              <a:t/>
            </a:r>
            <a:br>
              <a:rPr kumimoji="1" lang="en-US" altLang="ja-JP" sz="1600" dirty="0"/>
            </a:br>
            <a:r>
              <a:rPr kumimoji="1" lang="ja-JP" altLang="en-US" sz="1600" dirty="0"/>
              <a:t>作成した名前空間を選択</a:t>
            </a:r>
            <a:endParaRPr kumimoji="1" lang="en-US" altLang="ja-JP" sz="1600" dirty="0"/>
          </a:p>
          <a:p>
            <a:pPr marL="342900" indent="-342900">
              <a:buFont typeface="+mj-lt"/>
              <a:buAutoNum type="arabicPeriod" startAt="3"/>
            </a:pPr>
            <a:r>
              <a:rPr lang="ja-JP" altLang="en-US" sz="1600" dirty="0"/>
              <a:t>“</a:t>
            </a:r>
            <a:r>
              <a:rPr lang="en-US" altLang="ja-JP" sz="1600" dirty="0"/>
              <a:t>Event</a:t>
            </a:r>
            <a:r>
              <a:rPr lang="ja-JP" altLang="en-US" sz="1600" dirty="0"/>
              <a:t> </a:t>
            </a:r>
            <a:r>
              <a:rPr lang="en-US" altLang="ja-JP" sz="1600" dirty="0"/>
              <a:t>Hub</a:t>
            </a:r>
            <a:r>
              <a:rPr lang="ja-JP" altLang="en-US" sz="1600" dirty="0"/>
              <a:t> </a:t>
            </a:r>
            <a:r>
              <a:rPr lang="en-US" altLang="ja-JP" sz="1600" dirty="0"/>
              <a:t>name”</a:t>
            </a:r>
            <a:r>
              <a:rPr lang="ja-JP" altLang="en-US" sz="1600" dirty="0"/>
              <a:t>で</a:t>
            </a:r>
            <a:r>
              <a:rPr lang="en-US" altLang="ja-JP" sz="1600" dirty="0"/>
              <a:t/>
            </a:r>
            <a:br>
              <a:rPr lang="en-US" altLang="ja-JP" sz="1600" dirty="0"/>
            </a:br>
            <a:r>
              <a:rPr lang="ja-JP" altLang="en-US" sz="1600" dirty="0"/>
              <a:t>作成した“</a:t>
            </a:r>
            <a:r>
              <a:rPr lang="en-US" altLang="ja-JP" sz="1600" dirty="0" err="1"/>
              <a:t>tosa</a:t>
            </a:r>
            <a:r>
              <a:rPr lang="ja-JP" altLang="en-US" sz="1600" dirty="0"/>
              <a:t>”</a:t>
            </a:r>
            <a:r>
              <a:rPr kumimoji="1" lang="ja-JP" altLang="en-US" sz="1600" dirty="0"/>
              <a:t>を</a:t>
            </a:r>
            <a:r>
              <a:rPr lang="ja-JP" altLang="en-US" sz="1600" dirty="0"/>
              <a:t>選択</a:t>
            </a:r>
            <a:endParaRPr lang="en-US" altLang="ja-JP" sz="1600" dirty="0"/>
          </a:p>
          <a:p>
            <a:pPr marL="342900" indent="-342900">
              <a:buFont typeface="+mj-lt"/>
              <a:buAutoNum type="arabicPeriod" startAt="3"/>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policy</a:t>
            </a:r>
            <a:r>
              <a:rPr kumimoji="1" lang="ja-JP" altLang="en-US" sz="1600" dirty="0"/>
              <a:t> </a:t>
            </a:r>
            <a:r>
              <a:rPr kumimoji="1" lang="en-US" altLang="ja-JP" sz="1600" dirty="0"/>
              <a:t>name</a:t>
            </a:r>
            <a:r>
              <a:rPr kumimoji="1" lang="ja-JP" altLang="en-US" sz="1600" dirty="0"/>
              <a:t>”で</a:t>
            </a:r>
            <a:r>
              <a:rPr kumimoji="1" lang="en-US" altLang="ja-JP" sz="1600" dirty="0"/>
              <a:t/>
            </a:r>
            <a:br>
              <a:rPr kumimoji="1" lang="en-US" altLang="ja-JP" sz="1600" dirty="0"/>
            </a:br>
            <a:r>
              <a:rPr kumimoji="1" lang="ja-JP" altLang="en-US" sz="1600" dirty="0"/>
              <a:t>“</a:t>
            </a:r>
            <a:r>
              <a:rPr kumimoji="1" lang="en-US" altLang="ja-JP" sz="1600" dirty="0"/>
              <a:t>listen</a:t>
            </a:r>
            <a:r>
              <a:rPr kumimoji="1" lang="ja-JP" altLang="en-US" sz="1600" dirty="0"/>
              <a:t>”を選択</a:t>
            </a:r>
            <a:endParaRPr kumimoji="1" lang="en-US" altLang="ja-JP" sz="1600" dirty="0"/>
          </a:p>
          <a:p>
            <a:pPr marL="342900" indent="-342900">
              <a:buFont typeface="+mj-lt"/>
              <a:buAutoNum type="arabicPeriod" startAt="3"/>
            </a:pPr>
            <a:r>
              <a:rPr lang="ja-JP" altLang="en-US" sz="1600" dirty="0"/>
              <a:t>“</a:t>
            </a:r>
            <a:r>
              <a:rPr lang="en-US" altLang="ja-JP" sz="1600" dirty="0"/>
              <a:t>Save</a:t>
            </a:r>
            <a:r>
              <a:rPr lang="ja-JP" altLang="en-US" sz="1600" dirty="0"/>
              <a:t>”をクリック</a:t>
            </a:r>
            <a:endParaRPr kumimoji="1" lang="ja-JP" altLang="en-US" sz="1600" dirty="0"/>
          </a:p>
        </p:txBody>
      </p:sp>
    </p:spTree>
    <p:extLst>
      <p:ext uri="{BB962C8B-B14F-4D97-AF65-F5344CB8AC3E}">
        <p14:creationId xmlns:p14="http://schemas.microsoft.com/office/powerpoint/2010/main" val="19316037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992E943-97C1-4586-8644-AC9BE9EABDCD}"/>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F0</a:t>
            </a:r>
            <a:r>
              <a:rPr kumimoji="1" lang="ja-JP" altLang="en-US" dirty="0"/>
              <a:t>の場合</a:t>
            </a:r>
          </a:p>
        </p:txBody>
      </p:sp>
      <p:sp>
        <p:nvSpPr>
          <p:cNvPr id="4" name="スライド番号プレースホルダー 3">
            <a:extLst>
              <a:ext uri="{FF2B5EF4-FFF2-40B4-BE49-F238E27FC236}">
                <a16:creationId xmlns="" xmlns:a16="http://schemas.microsoft.com/office/drawing/2014/main" id="{BAB03414-25A6-46C1-B8A0-D655806F6334}"/>
              </a:ext>
            </a:extLst>
          </p:cNvPr>
          <p:cNvSpPr>
            <a:spLocks noGrp="1"/>
          </p:cNvSpPr>
          <p:nvPr>
            <p:ph type="sldNum" sz="quarter" idx="12"/>
          </p:nvPr>
        </p:nvSpPr>
        <p:spPr/>
        <p:txBody>
          <a:bodyPr/>
          <a:lstStyle/>
          <a:p>
            <a:fld id="{6F84F5BE-853B-463E-BD2A-CF66A7E28F35}" type="slidenum">
              <a:rPr kumimoji="1" lang="ja-JP" altLang="en-US" smtClean="0"/>
              <a:t>124</a:t>
            </a:fld>
            <a:endParaRPr kumimoji="1" lang="ja-JP" altLang="en-US"/>
          </a:p>
        </p:txBody>
      </p:sp>
      <p:pic>
        <p:nvPicPr>
          <p:cNvPr id="5" name="図 4">
            <a:extLst>
              <a:ext uri="{FF2B5EF4-FFF2-40B4-BE49-F238E27FC236}">
                <a16:creationId xmlns="" xmlns:a16="http://schemas.microsoft.com/office/drawing/2014/main" id="{1B733EDD-22D7-466F-8592-E4124B20A05C}"/>
              </a:ext>
            </a:extLst>
          </p:cNvPr>
          <p:cNvPicPr>
            <a:picLocks noChangeAspect="1"/>
          </p:cNvPicPr>
          <p:nvPr/>
        </p:nvPicPr>
        <p:blipFill>
          <a:blip r:embed="rId2"/>
          <a:stretch>
            <a:fillRect/>
          </a:stretch>
        </p:blipFill>
        <p:spPr>
          <a:xfrm>
            <a:off x="305719" y="2762586"/>
            <a:ext cx="4766248" cy="3056411"/>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 xmlns:a16="http://schemas.microsoft.com/office/drawing/2014/main" id="{CFE1B4DA-3F20-40BB-8A72-EC26465B07DC}"/>
              </a:ext>
            </a:extLst>
          </p:cNvPr>
          <p:cNvSpPr/>
          <p:nvPr/>
        </p:nvSpPr>
        <p:spPr>
          <a:xfrm>
            <a:off x="1709641" y="4641962"/>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 xmlns:a16="http://schemas.microsoft.com/office/drawing/2014/main" id="{B9A2BFC0-84CE-4030-8329-EC3ADB34865F}"/>
              </a:ext>
            </a:extLst>
          </p:cNvPr>
          <p:cNvCxnSpPr>
            <a:cxnSpLocks/>
            <a:stCxn id="6" idx="3"/>
            <a:endCxn id="14" idx="1"/>
          </p:cNvCxnSpPr>
          <p:nvPr/>
        </p:nvCxnSpPr>
        <p:spPr>
          <a:xfrm flipV="1">
            <a:off x="2833591" y="2972597"/>
            <a:ext cx="335124" cy="194735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 xmlns:a16="http://schemas.microsoft.com/office/drawing/2014/main" id="{39817A7A-BBF8-4E6A-9A92-D228BA54C7B1}"/>
              </a:ext>
            </a:extLst>
          </p:cNvPr>
          <p:cNvPicPr>
            <a:picLocks noChangeAspect="1"/>
          </p:cNvPicPr>
          <p:nvPr/>
        </p:nvPicPr>
        <p:blipFill>
          <a:blip r:embed="rId3"/>
          <a:stretch>
            <a:fillRect/>
          </a:stretch>
        </p:blipFill>
        <p:spPr>
          <a:xfrm>
            <a:off x="3168715" y="2124542"/>
            <a:ext cx="2392330" cy="1696110"/>
          </a:xfrm>
          <a:prstGeom prst="rect">
            <a:avLst/>
          </a:prstGeom>
          <a:ln>
            <a:noFill/>
          </a:ln>
          <a:effectLst>
            <a:outerShdw blurRad="292100" dist="139700" dir="2700000" algn="tl" rotWithShape="0">
              <a:srgbClr val="333333">
                <a:alpha val="65000"/>
              </a:srgbClr>
            </a:outerShdw>
          </a:effectLst>
        </p:spPr>
      </p:pic>
      <p:pic>
        <p:nvPicPr>
          <p:cNvPr id="15" name="図 14">
            <a:extLst>
              <a:ext uri="{FF2B5EF4-FFF2-40B4-BE49-F238E27FC236}">
                <a16:creationId xmlns="" xmlns:a16="http://schemas.microsoft.com/office/drawing/2014/main" id="{F322EACC-5E7D-4B7D-B99C-34C8EA72A03E}"/>
              </a:ext>
            </a:extLst>
          </p:cNvPr>
          <p:cNvPicPr>
            <a:picLocks noChangeAspect="1"/>
          </p:cNvPicPr>
          <p:nvPr/>
        </p:nvPicPr>
        <p:blipFill>
          <a:blip r:embed="rId4"/>
          <a:stretch>
            <a:fillRect/>
          </a:stretch>
        </p:blipFill>
        <p:spPr>
          <a:xfrm>
            <a:off x="5818866" y="914400"/>
            <a:ext cx="2851660" cy="5494766"/>
          </a:xfrm>
          <a:prstGeom prst="rect">
            <a:avLst/>
          </a:prstGeom>
          <a:ln>
            <a:noFill/>
          </a:ln>
          <a:effectLst>
            <a:outerShdw blurRad="292100" dist="139700" dir="2700000" algn="tl" rotWithShape="0">
              <a:srgbClr val="333333">
                <a:alpha val="65000"/>
              </a:srgbClr>
            </a:outerShdw>
          </a:effectLst>
        </p:spPr>
      </p:pic>
      <p:sp>
        <p:nvSpPr>
          <p:cNvPr id="18" name="四角形: 角を丸くする 17">
            <a:extLst>
              <a:ext uri="{FF2B5EF4-FFF2-40B4-BE49-F238E27FC236}">
                <a16:creationId xmlns="" xmlns:a16="http://schemas.microsoft.com/office/drawing/2014/main" id="{432723B8-F80D-4BE0-915B-AE55CD7D1961}"/>
              </a:ext>
            </a:extLst>
          </p:cNvPr>
          <p:cNvSpPr/>
          <p:nvPr/>
        </p:nvSpPr>
        <p:spPr>
          <a:xfrm>
            <a:off x="3190001" y="2869560"/>
            <a:ext cx="930339" cy="2060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 xmlns:a16="http://schemas.microsoft.com/office/drawing/2014/main" id="{A2156E2A-3096-4A72-866C-3A0910C57910}"/>
              </a:ext>
            </a:extLst>
          </p:cNvPr>
          <p:cNvCxnSpPr>
            <a:cxnSpLocks/>
            <a:stCxn id="18" idx="3"/>
            <a:endCxn id="15" idx="1"/>
          </p:cNvCxnSpPr>
          <p:nvPr/>
        </p:nvCxnSpPr>
        <p:spPr>
          <a:xfrm>
            <a:off x="4120340" y="2972597"/>
            <a:ext cx="1698526" cy="68918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 xmlns:a16="http://schemas.microsoft.com/office/drawing/2014/main" id="{16E7C9C5-B1A3-4A8B-B76C-C5FC2C76A07B}"/>
              </a:ext>
            </a:extLst>
          </p:cNvPr>
          <p:cNvSpPr txBox="1"/>
          <p:nvPr/>
        </p:nvSpPr>
        <p:spPr>
          <a:xfrm>
            <a:off x="305719" y="1536529"/>
            <a:ext cx="3437864"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Inputs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stream</a:t>
            </a:r>
            <a:r>
              <a:rPr kumimoji="1" lang="ja-JP" altLang="en-US" sz="1600" dirty="0"/>
              <a:t> </a:t>
            </a:r>
            <a:r>
              <a:rPr kumimoji="1" lang="en-US" altLang="ja-JP" sz="1600" dirty="0"/>
              <a:t>input</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a:t>
            </a:r>
            <a:r>
              <a:rPr kumimoji="1" lang="ja-JP" altLang="en-US" sz="1600" dirty="0"/>
              <a:t>選択</a:t>
            </a:r>
          </a:p>
        </p:txBody>
      </p:sp>
      <p:sp>
        <p:nvSpPr>
          <p:cNvPr id="25" name="テキスト ボックス 24">
            <a:extLst>
              <a:ext uri="{FF2B5EF4-FFF2-40B4-BE49-F238E27FC236}">
                <a16:creationId xmlns="" xmlns:a16="http://schemas.microsoft.com/office/drawing/2014/main" id="{6631DA10-66DB-4F51-B0C5-CE355BAF1E57}"/>
              </a:ext>
            </a:extLst>
          </p:cNvPr>
          <p:cNvSpPr txBox="1"/>
          <p:nvPr/>
        </p:nvSpPr>
        <p:spPr>
          <a:xfrm>
            <a:off x="8754136" y="1422994"/>
            <a:ext cx="3352139" cy="3046988"/>
          </a:xfrm>
          <a:prstGeom prst="rect">
            <a:avLst/>
          </a:prstGeom>
          <a:noFill/>
        </p:spPr>
        <p:txBody>
          <a:bodyPr wrap="square" rtlCol="0">
            <a:spAutoFit/>
          </a:bodyPr>
          <a:lstStyle/>
          <a:p>
            <a:pPr marL="342900" indent="-342900">
              <a:buFont typeface="+mj-lt"/>
              <a:buAutoNum type="arabicPeriod" startAt="4"/>
            </a:pPr>
            <a:r>
              <a:rPr kumimoji="1" lang="ja-JP" altLang="en-US" sz="1600" dirty="0"/>
              <a:t>“</a:t>
            </a:r>
            <a:r>
              <a:rPr kumimoji="1" lang="en-US" altLang="ja-JP" sz="1600" dirty="0"/>
              <a:t>Input</a:t>
            </a:r>
            <a:r>
              <a:rPr kumimoji="1" lang="ja-JP" altLang="en-US" sz="1600" dirty="0"/>
              <a:t> </a:t>
            </a:r>
            <a:r>
              <a:rPr kumimoji="1" lang="en-US" altLang="ja-JP" sz="1600" dirty="0"/>
              <a:t>alias</a:t>
            </a:r>
            <a:r>
              <a:rPr kumimoji="1" lang="ja-JP" altLang="en-US" sz="1600" dirty="0"/>
              <a:t>”に“</a:t>
            </a:r>
            <a:r>
              <a:rPr kumimoji="1" lang="en-US" altLang="ja-JP" sz="1600" dirty="0"/>
              <a:t>device</a:t>
            </a:r>
            <a:r>
              <a:rPr kumimoji="1" lang="ja-JP" altLang="en-US" sz="1600" dirty="0"/>
              <a:t>”と入力</a:t>
            </a:r>
            <a:endParaRPr lang="en-US" altLang="ja-JP" sz="1600" dirty="0"/>
          </a:p>
          <a:p>
            <a:pPr marL="342900" indent="-342900">
              <a:buFont typeface="+mj-lt"/>
              <a:buAutoNum type="arabicPeriod" startAt="4"/>
            </a:pPr>
            <a:r>
              <a:rPr kumimoji="1" lang="ja-JP" altLang="en-US" sz="1600" dirty="0"/>
              <a:t>“</a:t>
            </a:r>
            <a:r>
              <a:rPr lang="en-US" altLang="ja-JP" sz="1600" dirty="0"/>
              <a:t>Select</a:t>
            </a:r>
            <a:r>
              <a:rPr lang="ja-JP" altLang="en-US" sz="1600" dirty="0"/>
              <a:t> </a:t>
            </a:r>
            <a:r>
              <a:rPr lang="en-US" altLang="ja-JP" sz="1600" dirty="0"/>
              <a:t>IoT</a:t>
            </a:r>
            <a:r>
              <a:rPr lang="ja-JP" altLang="en-US" sz="1600" dirty="0"/>
              <a:t> </a:t>
            </a:r>
            <a:r>
              <a:rPr lang="en-US" altLang="ja-JP" sz="1600" dirty="0"/>
              <a:t>Hub</a:t>
            </a:r>
            <a:r>
              <a:rPr lang="ja-JP" altLang="en-US" sz="1600" dirty="0"/>
              <a:t> </a:t>
            </a:r>
            <a:r>
              <a:rPr lang="en-US" altLang="ja-JP" sz="1600" dirty="0"/>
              <a:t>from</a:t>
            </a:r>
            <a:r>
              <a:rPr lang="ja-JP" altLang="en-US" sz="1600" dirty="0"/>
              <a:t> </a:t>
            </a:r>
            <a:r>
              <a:rPr lang="en-US" altLang="ja-JP" sz="1600" dirty="0"/>
              <a:t>your</a:t>
            </a:r>
            <a:r>
              <a:rPr lang="ja-JP" altLang="en-US" sz="1600" dirty="0"/>
              <a:t> </a:t>
            </a:r>
            <a:r>
              <a:rPr lang="en-US" altLang="ja-JP" sz="1600" dirty="0"/>
              <a:t>subscription</a:t>
            </a:r>
            <a:r>
              <a:rPr kumimoji="1" lang="ja-JP" altLang="en-US" sz="1600" dirty="0"/>
              <a:t>”が選択されていることを確認して</a:t>
            </a:r>
            <a:r>
              <a:rPr kumimoji="1" lang="en-US" altLang="ja-JP" sz="1600" dirty="0"/>
              <a:t>…</a:t>
            </a:r>
          </a:p>
          <a:p>
            <a:pPr marL="342900" indent="-342900">
              <a:buFont typeface="+mj-lt"/>
              <a:buAutoNum type="arabicPeriod" startAt="4"/>
            </a:pPr>
            <a:r>
              <a:rPr lang="ja-JP" altLang="en-US" sz="1600" dirty="0"/>
              <a:t>“</a:t>
            </a:r>
            <a:r>
              <a:rPr lang="en-US" altLang="ja-JP" sz="1600" dirty="0"/>
              <a:t>IoT</a:t>
            </a:r>
            <a:r>
              <a:rPr lang="ja-JP" altLang="en-US" sz="1600" dirty="0"/>
              <a:t> </a:t>
            </a:r>
            <a:r>
              <a:rPr lang="en-US" altLang="ja-JP" sz="1600" dirty="0"/>
              <a:t>Hub</a:t>
            </a:r>
            <a:r>
              <a:rPr lang="ja-JP" altLang="en-US" sz="1600" dirty="0"/>
              <a:t>”を先ほど作成した</a:t>
            </a:r>
            <a:r>
              <a:rPr lang="en-US" altLang="ja-JP" sz="1600" dirty="0"/>
              <a:t>IoT</a:t>
            </a:r>
            <a:r>
              <a:rPr lang="ja-JP" altLang="en-US" sz="1600" dirty="0"/>
              <a:t> </a:t>
            </a:r>
            <a:r>
              <a:rPr lang="en-US" altLang="ja-JP" sz="1600" dirty="0"/>
              <a:t>Hub</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Endpoint</a:t>
            </a:r>
            <a:r>
              <a:rPr kumimoji="1" lang="ja-JP" altLang="en-US" sz="1600" dirty="0"/>
              <a:t>”は“</a:t>
            </a:r>
            <a:r>
              <a:rPr kumimoji="1" lang="en-US" altLang="ja-JP" sz="1600" dirty="0"/>
              <a:t>Messaging</a:t>
            </a:r>
            <a:r>
              <a:rPr kumimoji="1" lang="ja-JP" altLang="en-US" sz="1600" dirty="0"/>
              <a:t>”、“</a:t>
            </a:r>
            <a:r>
              <a:rPr lang="en-US" altLang="ja-JP" sz="1600" dirty="0"/>
              <a:t>Shared</a:t>
            </a:r>
            <a:r>
              <a:rPr lang="ja-JP" altLang="en-US" sz="1600" dirty="0"/>
              <a:t> </a:t>
            </a:r>
            <a:r>
              <a:rPr lang="en-US" altLang="ja-JP" sz="1600" dirty="0"/>
              <a:t>access</a:t>
            </a:r>
            <a:r>
              <a:rPr lang="ja-JP" altLang="en-US" sz="1600" dirty="0"/>
              <a:t> </a:t>
            </a:r>
            <a:r>
              <a:rPr lang="en-US" altLang="ja-JP" sz="1600" dirty="0"/>
              <a:t>policy</a:t>
            </a:r>
            <a:r>
              <a:rPr lang="ja-JP" altLang="en-US" sz="1600" dirty="0"/>
              <a:t> </a:t>
            </a:r>
            <a:r>
              <a:rPr lang="en-US" altLang="ja-JP" sz="1600" dirty="0"/>
              <a:t>name</a:t>
            </a:r>
            <a:r>
              <a:rPr lang="ja-JP" altLang="en-US" sz="1600" dirty="0"/>
              <a:t>”は“</a:t>
            </a:r>
            <a:r>
              <a:rPr lang="en-US" altLang="ja-JP" sz="1600" dirty="0"/>
              <a:t>service</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lang="en-US" altLang="ja-JP" sz="1600" dirty="0"/>
              <a:t>Consumer</a:t>
            </a:r>
            <a:r>
              <a:rPr lang="ja-JP" altLang="en-US" sz="1600" dirty="0"/>
              <a:t> </a:t>
            </a:r>
            <a:r>
              <a:rPr lang="en-US" altLang="ja-JP" sz="1600" dirty="0"/>
              <a:t>group</a:t>
            </a:r>
            <a:r>
              <a:rPr lang="ja-JP" altLang="en-US" sz="1600" dirty="0"/>
              <a:t>”は、“</a:t>
            </a:r>
            <a:r>
              <a:rPr lang="en-US" altLang="ja-JP" sz="1600" dirty="0" err="1"/>
              <a:t>sa</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Save</a:t>
            </a:r>
            <a:r>
              <a:rPr kumimoji="1" lang="ja-JP" altLang="en-US" sz="1600" dirty="0"/>
              <a:t>”をクリック</a:t>
            </a:r>
          </a:p>
        </p:txBody>
      </p:sp>
      <p:sp>
        <p:nvSpPr>
          <p:cNvPr id="27" name="四角形: 角を丸くする 26">
            <a:extLst>
              <a:ext uri="{FF2B5EF4-FFF2-40B4-BE49-F238E27FC236}">
                <a16:creationId xmlns="" xmlns:a16="http://schemas.microsoft.com/office/drawing/2014/main" id="{0E866CDA-C661-46F0-80E0-4AB985A9E111}"/>
              </a:ext>
            </a:extLst>
          </p:cNvPr>
          <p:cNvSpPr/>
          <p:nvPr/>
        </p:nvSpPr>
        <p:spPr>
          <a:xfrm>
            <a:off x="5954972" y="1330456"/>
            <a:ext cx="1024326"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 xmlns:a16="http://schemas.microsoft.com/office/drawing/2014/main" id="{148CE27F-065B-4DF1-A9D9-CC302FD00C64}"/>
              </a:ext>
            </a:extLst>
          </p:cNvPr>
          <p:cNvSpPr/>
          <p:nvPr/>
        </p:nvSpPr>
        <p:spPr>
          <a:xfrm>
            <a:off x="5914829" y="2569397"/>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 xmlns:a16="http://schemas.microsoft.com/office/drawing/2014/main" id="{391C663D-CB2D-4D15-B63D-DB83C525E5D4}"/>
              </a:ext>
            </a:extLst>
          </p:cNvPr>
          <p:cNvSpPr/>
          <p:nvPr/>
        </p:nvSpPr>
        <p:spPr>
          <a:xfrm>
            <a:off x="5914829" y="3064636"/>
            <a:ext cx="2576027" cy="6891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 xmlns:a16="http://schemas.microsoft.com/office/drawing/2014/main" id="{3CC83DDE-A6B9-47A4-B7C6-733D0D66A6A9}"/>
              </a:ext>
            </a:extLst>
          </p:cNvPr>
          <p:cNvSpPr/>
          <p:nvPr/>
        </p:nvSpPr>
        <p:spPr>
          <a:xfrm>
            <a:off x="5954972" y="4174085"/>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 xmlns:a16="http://schemas.microsoft.com/office/drawing/2014/main" id="{9A2BD6D9-8CA1-4645-851A-CEC163E1A853}"/>
              </a:ext>
            </a:extLst>
          </p:cNvPr>
          <p:cNvSpPr/>
          <p:nvPr/>
        </p:nvSpPr>
        <p:spPr>
          <a:xfrm>
            <a:off x="5914829" y="6111551"/>
            <a:ext cx="737898" cy="277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83052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5CCB25B9-DBDD-43AB-A2F6-20274AB8DBC7}"/>
              </a:ext>
            </a:extLst>
          </p:cNvPr>
          <p:cNvSpPr>
            <a:spLocks noGrp="1"/>
          </p:cNvSpPr>
          <p:nvPr>
            <p:ph type="title"/>
          </p:nvPr>
        </p:nvSpPr>
        <p:spPr/>
        <p:txBody>
          <a:bodyPr/>
          <a:lstStyle/>
          <a:p>
            <a:r>
              <a:rPr kumimoji="1" lang="ja-JP" altLang="en-US" dirty="0"/>
              <a:t>出力の設定</a:t>
            </a:r>
          </a:p>
        </p:txBody>
      </p:sp>
      <p:sp>
        <p:nvSpPr>
          <p:cNvPr id="4" name="スライド番号プレースホルダー 3">
            <a:extLst>
              <a:ext uri="{FF2B5EF4-FFF2-40B4-BE49-F238E27FC236}">
                <a16:creationId xmlns="" xmlns:a16="http://schemas.microsoft.com/office/drawing/2014/main" id="{3B2FA393-9057-4D40-8F62-17808F447D92}"/>
              </a:ext>
            </a:extLst>
          </p:cNvPr>
          <p:cNvSpPr>
            <a:spLocks noGrp="1"/>
          </p:cNvSpPr>
          <p:nvPr>
            <p:ph type="sldNum" sz="quarter" idx="12"/>
          </p:nvPr>
        </p:nvSpPr>
        <p:spPr/>
        <p:txBody>
          <a:bodyPr/>
          <a:lstStyle/>
          <a:p>
            <a:fld id="{6F84F5BE-853B-463E-BD2A-CF66A7E28F35}" type="slidenum">
              <a:rPr kumimoji="1" lang="ja-JP" altLang="en-US" smtClean="0"/>
              <a:t>125</a:t>
            </a:fld>
            <a:endParaRPr kumimoji="1" lang="ja-JP" altLang="en-US"/>
          </a:p>
        </p:txBody>
      </p:sp>
      <p:pic>
        <p:nvPicPr>
          <p:cNvPr id="5" name="図 4">
            <a:extLst>
              <a:ext uri="{FF2B5EF4-FFF2-40B4-BE49-F238E27FC236}">
                <a16:creationId xmlns="" xmlns:a16="http://schemas.microsoft.com/office/drawing/2014/main" id="{A802F1AF-087A-40C0-9411-6D657A89B9C6}"/>
              </a:ext>
            </a:extLst>
          </p:cNvPr>
          <p:cNvPicPr>
            <a:picLocks noChangeAspect="1"/>
          </p:cNvPicPr>
          <p:nvPr/>
        </p:nvPicPr>
        <p:blipFill>
          <a:blip r:embed="rId2"/>
          <a:stretch>
            <a:fillRect/>
          </a:stretch>
        </p:blipFill>
        <p:spPr>
          <a:xfrm>
            <a:off x="305718" y="2734589"/>
            <a:ext cx="4766248" cy="3056411"/>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AC9CC449-CB84-478F-B11E-3B2509431D5E}"/>
              </a:ext>
            </a:extLst>
          </p:cNvPr>
          <p:cNvSpPr/>
          <p:nvPr/>
        </p:nvSpPr>
        <p:spPr>
          <a:xfrm>
            <a:off x="1709640" y="5233263"/>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698B9A99-D6F5-4B6E-8454-6DED96D50B45}"/>
              </a:ext>
            </a:extLst>
          </p:cNvPr>
          <p:cNvCxnSpPr>
            <a:cxnSpLocks/>
            <a:stCxn id="8" idx="3"/>
            <a:endCxn id="14" idx="1"/>
          </p:cNvCxnSpPr>
          <p:nvPr/>
        </p:nvCxnSpPr>
        <p:spPr>
          <a:xfrm flipV="1">
            <a:off x="2833590" y="4834675"/>
            <a:ext cx="384178" cy="67657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 xmlns:a16="http://schemas.microsoft.com/office/drawing/2014/main" id="{D6CA74E3-D84C-4066-B1BD-791F45B2C1EB}"/>
              </a:ext>
            </a:extLst>
          </p:cNvPr>
          <p:cNvPicPr>
            <a:picLocks noChangeAspect="1"/>
          </p:cNvPicPr>
          <p:nvPr/>
        </p:nvPicPr>
        <p:blipFill>
          <a:blip r:embed="rId3"/>
          <a:stretch>
            <a:fillRect/>
          </a:stretch>
        </p:blipFill>
        <p:spPr>
          <a:xfrm>
            <a:off x="3217768" y="3429000"/>
            <a:ext cx="3146612" cy="2811350"/>
          </a:xfrm>
          <a:prstGeom prst="rect">
            <a:avLst/>
          </a:prstGeom>
          <a:ln>
            <a:noFill/>
          </a:ln>
          <a:effectLst>
            <a:outerShdw blurRad="292100" dist="139700" dir="2700000" algn="tl" rotWithShape="0">
              <a:srgbClr val="333333">
                <a:alpha val="65000"/>
              </a:srgbClr>
            </a:outerShdw>
          </a:effectLst>
        </p:spPr>
      </p:pic>
      <p:pic>
        <p:nvPicPr>
          <p:cNvPr id="15" name="図 14">
            <a:extLst>
              <a:ext uri="{FF2B5EF4-FFF2-40B4-BE49-F238E27FC236}">
                <a16:creationId xmlns="" xmlns:a16="http://schemas.microsoft.com/office/drawing/2014/main" id="{814ACAD7-2939-4CFB-AC3E-FE549E8D9A4E}"/>
              </a:ext>
            </a:extLst>
          </p:cNvPr>
          <p:cNvPicPr>
            <a:picLocks noChangeAspect="1"/>
          </p:cNvPicPr>
          <p:nvPr/>
        </p:nvPicPr>
        <p:blipFill>
          <a:blip r:embed="rId4"/>
          <a:stretch>
            <a:fillRect/>
          </a:stretch>
        </p:blipFill>
        <p:spPr>
          <a:xfrm>
            <a:off x="5840264" y="967630"/>
            <a:ext cx="2938480" cy="5701004"/>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 xmlns:a16="http://schemas.microsoft.com/office/drawing/2014/main" id="{E48C6601-11B9-4F1E-8BC4-4177DEBFD130}"/>
              </a:ext>
            </a:extLst>
          </p:cNvPr>
          <p:cNvSpPr/>
          <p:nvPr/>
        </p:nvSpPr>
        <p:spPr>
          <a:xfrm>
            <a:off x="3217768" y="3818132"/>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コネクタ: カギ線 17">
            <a:extLst>
              <a:ext uri="{FF2B5EF4-FFF2-40B4-BE49-F238E27FC236}">
                <a16:creationId xmlns="" xmlns:a16="http://schemas.microsoft.com/office/drawing/2014/main" id="{5B9E5F60-CE65-4494-800C-92101CD862E5}"/>
              </a:ext>
            </a:extLst>
          </p:cNvPr>
          <p:cNvCxnSpPr>
            <a:cxnSpLocks/>
            <a:stCxn id="6" idx="3"/>
            <a:endCxn id="15" idx="1"/>
          </p:cNvCxnSpPr>
          <p:nvPr/>
        </p:nvCxnSpPr>
        <p:spPr>
          <a:xfrm flipV="1">
            <a:off x="4341718" y="3818132"/>
            <a:ext cx="1498546" cy="27798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 xmlns:a16="http://schemas.microsoft.com/office/drawing/2014/main" id="{B7822376-3BF7-49FB-94FE-173F8658C00C}"/>
              </a:ext>
            </a:extLst>
          </p:cNvPr>
          <p:cNvSpPr txBox="1"/>
          <p:nvPr/>
        </p:nvSpPr>
        <p:spPr>
          <a:xfrm>
            <a:off x="305719" y="1536529"/>
            <a:ext cx="2436886"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Outputs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a:t>
            </a:r>
            <a:r>
              <a:rPr lang="ja-JP" altLang="en-US" sz="1600" dirty="0"/>
              <a:t>”を</a:t>
            </a:r>
            <a:r>
              <a:rPr kumimoji="1" lang="ja-JP" altLang="en-US" sz="1600" dirty="0"/>
              <a:t>選択</a:t>
            </a:r>
          </a:p>
        </p:txBody>
      </p:sp>
      <p:sp>
        <p:nvSpPr>
          <p:cNvPr id="22" name="テキスト ボックス 21">
            <a:extLst>
              <a:ext uri="{FF2B5EF4-FFF2-40B4-BE49-F238E27FC236}">
                <a16:creationId xmlns="" xmlns:a16="http://schemas.microsoft.com/office/drawing/2014/main" id="{4C541844-34A5-4A5F-958D-413ECFC645BD}"/>
              </a:ext>
            </a:extLst>
          </p:cNvPr>
          <p:cNvSpPr txBox="1"/>
          <p:nvPr/>
        </p:nvSpPr>
        <p:spPr>
          <a:xfrm>
            <a:off x="8754136" y="1422994"/>
            <a:ext cx="3352139" cy="3293209"/>
          </a:xfrm>
          <a:prstGeom prst="rect">
            <a:avLst/>
          </a:prstGeom>
          <a:noFill/>
        </p:spPr>
        <p:txBody>
          <a:bodyPr wrap="square" rtlCol="0">
            <a:spAutoFit/>
          </a:bodyPr>
          <a:lstStyle/>
          <a:p>
            <a:pPr marL="342900" indent="-342900">
              <a:buFont typeface="+mj-lt"/>
              <a:buAutoNum type="arabicPeriod" startAt="4"/>
            </a:pPr>
            <a:r>
              <a:rPr kumimoji="1" lang="ja-JP" altLang="en-US" sz="1600" dirty="0"/>
              <a:t>“</a:t>
            </a:r>
            <a:r>
              <a:rPr kumimoji="1" lang="en-US" altLang="ja-JP" sz="1600" dirty="0"/>
              <a:t>Output</a:t>
            </a:r>
            <a:r>
              <a:rPr kumimoji="1" lang="ja-JP" altLang="en-US" sz="1600" dirty="0"/>
              <a:t> </a:t>
            </a:r>
            <a:r>
              <a:rPr kumimoji="1" lang="en-US" altLang="ja-JP" sz="1600" dirty="0"/>
              <a:t>alias</a:t>
            </a:r>
            <a:r>
              <a:rPr kumimoji="1" lang="ja-JP" altLang="en-US" sz="1600" dirty="0"/>
              <a:t>”に“</a:t>
            </a:r>
            <a:r>
              <a:rPr kumimoji="1" lang="en-US" altLang="ja-JP" sz="1600" dirty="0"/>
              <a:t>processed</a:t>
            </a:r>
            <a:r>
              <a:rPr kumimoji="1" lang="ja-JP" altLang="en-US" sz="1600" dirty="0"/>
              <a:t>”と入力</a:t>
            </a:r>
            <a:endParaRPr lang="en-US" altLang="ja-JP" sz="1600" dirty="0"/>
          </a:p>
          <a:p>
            <a:pPr marL="342900" indent="-342900">
              <a:buFont typeface="+mj-lt"/>
              <a:buAutoNum type="arabicPeriod" startAt="4"/>
            </a:pPr>
            <a:r>
              <a:rPr kumimoji="1" lang="ja-JP" altLang="en-US" sz="1600" dirty="0"/>
              <a:t>“</a:t>
            </a:r>
            <a:r>
              <a:rPr lang="en-US" altLang="ja-JP" sz="1600" dirty="0"/>
              <a:t>Select</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from</a:t>
            </a:r>
            <a:r>
              <a:rPr lang="ja-JP" altLang="en-US" sz="1600" dirty="0"/>
              <a:t> </a:t>
            </a:r>
            <a:r>
              <a:rPr lang="en-US" altLang="ja-JP" sz="1600" dirty="0"/>
              <a:t>your</a:t>
            </a:r>
            <a:r>
              <a:rPr lang="ja-JP" altLang="en-US" sz="1600" dirty="0"/>
              <a:t> </a:t>
            </a:r>
            <a:r>
              <a:rPr lang="en-US" altLang="ja-JP" sz="1600" dirty="0"/>
              <a:t>subscription</a:t>
            </a:r>
            <a:r>
              <a:rPr kumimoji="1" lang="ja-JP" altLang="en-US" sz="1600" dirty="0"/>
              <a:t>”が選択されていることを確認して</a:t>
            </a:r>
            <a:r>
              <a:rPr kumimoji="1" lang="en-US" altLang="ja-JP" sz="1600" dirty="0"/>
              <a:t>…</a:t>
            </a:r>
          </a:p>
          <a:p>
            <a:pPr marL="342900" indent="-342900">
              <a:buFont typeface="+mj-lt"/>
              <a:buAutoNum type="arabicPeriod" startAt="4"/>
            </a:pPr>
            <a:r>
              <a:rPr lang="ja-JP" altLang="en-US" sz="1600" dirty="0"/>
              <a:t>“</a:t>
            </a:r>
            <a:r>
              <a:rPr lang="en-US" altLang="ja-JP" sz="1600" dirty="0"/>
              <a:t>Event</a:t>
            </a:r>
            <a:r>
              <a:rPr lang="ja-JP" altLang="en-US" sz="1600" dirty="0"/>
              <a:t> </a:t>
            </a:r>
            <a:r>
              <a:rPr lang="en-US" altLang="ja-JP" sz="1600" dirty="0"/>
              <a:t>Hub name</a:t>
            </a:r>
            <a:r>
              <a:rPr lang="ja-JP" altLang="en-US" sz="1600" dirty="0"/>
              <a:t>”を、“</a:t>
            </a:r>
            <a:r>
              <a:rPr lang="en-US" altLang="ja-JP" sz="1600" dirty="0"/>
              <a:t>Use</a:t>
            </a:r>
            <a:r>
              <a:rPr lang="ja-JP" altLang="en-US" sz="1600" dirty="0"/>
              <a:t> </a:t>
            </a:r>
            <a:r>
              <a:rPr lang="en-US" altLang="ja-JP" sz="1600" dirty="0"/>
              <a:t>existing</a:t>
            </a:r>
            <a:r>
              <a:rPr lang="ja-JP" altLang="en-US" sz="1600" dirty="0"/>
              <a:t>”を選択して、先ほど作成した“</a:t>
            </a:r>
            <a:r>
              <a:rPr lang="en-US" altLang="ja-JP" sz="1600" dirty="0"/>
              <a:t>processed</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Endpoint</a:t>
            </a:r>
            <a:r>
              <a:rPr kumimoji="1" lang="ja-JP" altLang="en-US" sz="1600" dirty="0"/>
              <a:t>”は“</a:t>
            </a:r>
            <a:r>
              <a:rPr kumimoji="1" lang="en-US" altLang="ja-JP" sz="1600" dirty="0"/>
              <a:t>Messaging</a:t>
            </a:r>
            <a:r>
              <a:rPr kumimoji="1" lang="ja-JP" altLang="en-US" sz="1600" dirty="0"/>
              <a:t>”、“</a:t>
            </a:r>
            <a:r>
              <a:rPr kumimoji="1" lang="en-US" altLang="ja-JP" sz="1600" dirty="0"/>
              <a:t>Event</a:t>
            </a:r>
            <a:r>
              <a:rPr kumimoji="1" lang="ja-JP" altLang="en-US" sz="1600" dirty="0"/>
              <a:t> </a:t>
            </a:r>
            <a:r>
              <a:rPr kumimoji="1" lang="en-US" altLang="ja-JP" sz="1600" dirty="0"/>
              <a:t>Hub</a:t>
            </a:r>
            <a:r>
              <a:rPr lang="ja-JP" altLang="en-US" sz="1600" dirty="0"/>
              <a:t> </a:t>
            </a:r>
            <a:r>
              <a:rPr lang="en-US" altLang="ja-JP" sz="1600" dirty="0"/>
              <a:t>policy</a:t>
            </a:r>
            <a:r>
              <a:rPr lang="ja-JP" altLang="en-US" sz="1600" dirty="0"/>
              <a:t> </a:t>
            </a:r>
            <a:r>
              <a:rPr lang="en-US" altLang="ja-JP" sz="1600" dirty="0"/>
              <a:t>name</a:t>
            </a:r>
            <a:r>
              <a:rPr lang="ja-JP" altLang="en-US" sz="1600" dirty="0"/>
              <a:t>”は“</a:t>
            </a:r>
            <a:r>
              <a:rPr lang="en-US" altLang="ja-JP" sz="1600" dirty="0"/>
              <a:t>send</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lang="en-US" altLang="ja-JP" sz="1600" dirty="0"/>
              <a:t>Format</a:t>
            </a:r>
            <a:r>
              <a:rPr lang="ja-JP" altLang="en-US" sz="1600" dirty="0"/>
              <a:t>”は、“</a:t>
            </a:r>
            <a:r>
              <a:rPr lang="en-US" altLang="ja-JP" sz="1600" dirty="0"/>
              <a:t>Array</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Save</a:t>
            </a:r>
            <a:r>
              <a:rPr kumimoji="1" lang="ja-JP" altLang="en-US" sz="1600" dirty="0"/>
              <a:t>”をクリック</a:t>
            </a:r>
          </a:p>
        </p:txBody>
      </p:sp>
      <p:sp>
        <p:nvSpPr>
          <p:cNvPr id="23" name="四角形: 角を丸くする 22">
            <a:extLst>
              <a:ext uri="{FF2B5EF4-FFF2-40B4-BE49-F238E27FC236}">
                <a16:creationId xmlns="" xmlns:a16="http://schemas.microsoft.com/office/drawing/2014/main" id="{1C4E0194-2E33-46A9-9573-3094DC38298E}"/>
              </a:ext>
            </a:extLst>
          </p:cNvPr>
          <p:cNvSpPr/>
          <p:nvPr/>
        </p:nvSpPr>
        <p:spPr>
          <a:xfrm>
            <a:off x="5954972" y="1330456"/>
            <a:ext cx="1024326"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 xmlns:a16="http://schemas.microsoft.com/office/drawing/2014/main" id="{46E6325E-E0A7-4983-94B9-2D2B07F4A324}"/>
              </a:ext>
            </a:extLst>
          </p:cNvPr>
          <p:cNvSpPr/>
          <p:nvPr/>
        </p:nvSpPr>
        <p:spPr>
          <a:xfrm>
            <a:off x="5914829" y="2569397"/>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 xmlns:a16="http://schemas.microsoft.com/office/drawing/2014/main" id="{1D0352F1-BE0E-47B8-A940-0B495B512EDE}"/>
              </a:ext>
            </a:extLst>
          </p:cNvPr>
          <p:cNvSpPr/>
          <p:nvPr/>
        </p:nvSpPr>
        <p:spPr>
          <a:xfrm>
            <a:off x="5914829" y="3064636"/>
            <a:ext cx="2576027" cy="585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 xmlns:a16="http://schemas.microsoft.com/office/drawing/2014/main" id="{45848975-035F-4208-92EA-BC2F32785ADE}"/>
              </a:ext>
            </a:extLst>
          </p:cNvPr>
          <p:cNvSpPr/>
          <p:nvPr/>
        </p:nvSpPr>
        <p:spPr>
          <a:xfrm>
            <a:off x="5914829" y="3709038"/>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 xmlns:a16="http://schemas.microsoft.com/office/drawing/2014/main" id="{C4CEFE2E-CA3D-4D39-9446-7ABCE64D813B}"/>
              </a:ext>
            </a:extLst>
          </p:cNvPr>
          <p:cNvSpPr/>
          <p:nvPr/>
        </p:nvSpPr>
        <p:spPr>
          <a:xfrm>
            <a:off x="5954924" y="6352719"/>
            <a:ext cx="737898" cy="277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 xmlns:a16="http://schemas.microsoft.com/office/drawing/2014/main" id="{900CE230-E140-4F0C-90A2-9600F2407653}"/>
              </a:ext>
            </a:extLst>
          </p:cNvPr>
          <p:cNvSpPr/>
          <p:nvPr/>
        </p:nvSpPr>
        <p:spPr>
          <a:xfrm>
            <a:off x="5954924" y="5787664"/>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58644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 xmlns:a16="http://schemas.microsoft.com/office/drawing/2014/main" id="{E7E6DD9F-E00C-40FC-A831-42191A017244}"/>
              </a:ext>
            </a:extLst>
          </p:cNvPr>
          <p:cNvPicPr>
            <a:picLocks noChangeAspect="1"/>
          </p:cNvPicPr>
          <p:nvPr/>
        </p:nvPicPr>
        <p:blipFill rotWithShape="1">
          <a:blip r:embed="rId2"/>
          <a:srcRect b="19174"/>
          <a:stretch/>
        </p:blipFill>
        <p:spPr>
          <a:xfrm>
            <a:off x="169200" y="3094452"/>
            <a:ext cx="7195740" cy="3579628"/>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 xmlns:a16="http://schemas.microsoft.com/office/drawing/2014/main" id="{EA78E793-6DD8-4CA9-BACA-6E6F10938CE0}"/>
              </a:ext>
            </a:extLst>
          </p:cNvPr>
          <p:cNvSpPr>
            <a:spLocks noGrp="1"/>
          </p:cNvSpPr>
          <p:nvPr>
            <p:ph type="title"/>
          </p:nvPr>
        </p:nvSpPr>
        <p:spPr/>
        <p:txBody>
          <a:bodyPr/>
          <a:lstStyle/>
          <a:p>
            <a:r>
              <a:rPr kumimoji="1" lang="ja-JP" altLang="en-US" dirty="0"/>
              <a:t>クエリの編集</a:t>
            </a:r>
          </a:p>
        </p:txBody>
      </p:sp>
      <p:sp>
        <p:nvSpPr>
          <p:cNvPr id="4" name="スライド番号プレースホルダー 3">
            <a:extLst>
              <a:ext uri="{FF2B5EF4-FFF2-40B4-BE49-F238E27FC236}">
                <a16:creationId xmlns="" xmlns:a16="http://schemas.microsoft.com/office/drawing/2014/main" id="{03211098-E3F8-4322-83E9-051C4D499058}"/>
              </a:ext>
            </a:extLst>
          </p:cNvPr>
          <p:cNvSpPr>
            <a:spLocks noGrp="1"/>
          </p:cNvSpPr>
          <p:nvPr>
            <p:ph type="sldNum" sz="quarter" idx="12"/>
          </p:nvPr>
        </p:nvSpPr>
        <p:spPr/>
        <p:txBody>
          <a:bodyPr/>
          <a:lstStyle/>
          <a:p>
            <a:fld id="{6F84F5BE-853B-463E-BD2A-CF66A7E28F35}" type="slidenum">
              <a:rPr kumimoji="1" lang="ja-JP" altLang="en-US" smtClean="0"/>
              <a:t>126</a:t>
            </a:fld>
            <a:endParaRPr kumimoji="1" lang="ja-JP" altLang="en-US"/>
          </a:p>
        </p:txBody>
      </p:sp>
      <p:pic>
        <p:nvPicPr>
          <p:cNvPr id="18" name="図 17">
            <a:extLst>
              <a:ext uri="{FF2B5EF4-FFF2-40B4-BE49-F238E27FC236}">
                <a16:creationId xmlns="" xmlns:a16="http://schemas.microsoft.com/office/drawing/2014/main" id="{762512F1-B895-4B90-B7AB-62220F09AB35}"/>
              </a:ext>
            </a:extLst>
          </p:cNvPr>
          <p:cNvPicPr>
            <a:picLocks noChangeAspect="1"/>
          </p:cNvPicPr>
          <p:nvPr/>
        </p:nvPicPr>
        <p:blipFill>
          <a:blip r:embed="rId3"/>
          <a:stretch>
            <a:fillRect/>
          </a:stretch>
        </p:blipFill>
        <p:spPr>
          <a:xfrm>
            <a:off x="3543970" y="914015"/>
            <a:ext cx="7469587" cy="3579628"/>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 xmlns:a16="http://schemas.microsoft.com/office/drawing/2014/main" id="{D4243FAB-0DD3-45AE-8E5D-924DEADC8FFA}"/>
              </a:ext>
            </a:extLst>
          </p:cNvPr>
          <p:cNvSpPr/>
          <p:nvPr/>
        </p:nvSpPr>
        <p:spPr>
          <a:xfrm>
            <a:off x="6709444" y="5322715"/>
            <a:ext cx="655496" cy="355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5C506754-488A-4D33-8346-9C57EB841B87}"/>
              </a:ext>
            </a:extLst>
          </p:cNvPr>
          <p:cNvCxnSpPr>
            <a:cxnSpLocks/>
            <a:stCxn id="10" idx="3"/>
            <a:endCxn id="18" idx="2"/>
          </p:cNvCxnSpPr>
          <p:nvPr/>
        </p:nvCxnSpPr>
        <p:spPr>
          <a:xfrm flipH="1" flipV="1">
            <a:off x="7278764" y="4493643"/>
            <a:ext cx="86176" cy="1006608"/>
          </a:xfrm>
          <a:prstGeom prst="bentConnector4">
            <a:avLst>
              <a:gd name="adj1" fmla="val -265271"/>
              <a:gd name="adj2" fmla="val 5881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 xmlns:a16="http://schemas.microsoft.com/office/drawing/2014/main" id="{9AA24879-480A-420C-8635-EBF134A8BB7A}"/>
              </a:ext>
            </a:extLst>
          </p:cNvPr>
          <p:cNvSpPr txBox="1"/>
          <p:nvPr/>
        </p:nvSpPr>
        <p:spPr>
          <a:xfrm>
            <a:off x="305719" y="1536529"/>
            <a:ext cx="2662588"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Edit</a:t>
            </a:r>
            <a:r>
              <a:rPr kumimoji="1" lang="ja-JP" altLang="en-US" sz="1600" dirty="0"/>
              <a:t> </a:t>
            </a:r>
            <a:r>
              <a:rPr kumimoji="1" lang="en-US" altLang="ja-JP" sz="1600" dirty="0"/>
              <a:t>Query</a:t>
            </a:r>
            <a:r>
              <a:rPr kumimoji="1" lang="ja-JP" altLang="en-US" sz="1600" dirty="0"/>
              <a:t>”をクリック</a:t>
            </a:r>
            <a:endParaRPr lang="en-US" altLang="ja-JP" sz="1600" dirty="0"/>
          </a:p>
          <a:p>
            <a:pPr marL="342900" indent="-342900">
              <a:buAutoNum type="arabicPeriod"/>
            </a:pPr>
            <a:r>
              <a:rPr kumimoji="1" lang="ja-JP" altLang="en-US" sz="1600" dirty="0"/>
              <a:t>クエリを編集</a:t>
            </a:r>
            <a:endParaRPr kumimoji="1" lang="en-US" altLang="ja-JP" sz="1600" dirty="0"/>
          </a:p>
          <a:p>
            <a:pPr marL="342900" indent="-342900">
              <a:buAutoNum type="arabicPeriod"/>
            </a:pPr>
            <a:r>
              <a:rPr lang="ja-JP" altLang="en-US" sz="1600" dirty="0"/>
              <a:t>“</a:t>
            </a:r>
            <a:r>
              <a:rPr lang="en-US" altLang="ja-JP" sz="1600" dirty="0"/>
              <a:t>Save</a:t>
            </a:r>
            <a:r>
              <a:rPr lang="ja-JP" altLang="en-US" sz="1600" dirty="0"/>
              <a:t>”を</a:t>
            </a:r>
            <a:r>
              <a:rPr kumimoji="1" lang="ja-JP" altLang="en-US" sz="1600" dirty="0"/>
              <a:t>クリック</a:t>
            </a:r>
          </a:p>
        </p:txBody>
      </p:sp>
      <p:sp>
        <p:nvSpPr>
          <p:cNvPr id="22" name="四角形: 角を丸くする 21">
            <a:extLst>
              <a:ext uri="{FF2B5EF4-FFF2-40B4-BE49-F238E27FC236}">
                <a16:creationId xmlns="" xmlns:a16="http://schemas.microsoft.com/office/drawing/2014/main" id="{1308E74E-C029-4D08-871D-2900C6AA4925}"/>
              </a:ext>
            </a:extLst>
          </p:cNvPr>
          <p:cNvSpPr/>
          <p:nvPr/>
        </p:nvSpPr>
        <p:spPr>
          <a:xfrm>
            <a:off x="7825862" y="2012455"/>
            <a:ext cx="2317597" cy="2013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 xmlns:a16="http://schemas.microsoft.com/office/drawing/2014/main" id="{D6DB2DD8-6A68-476B-8B68-131AE4F31953}"/>
              </a:ext>
            </a:extLst>
          </p:cNvPr>
          <p:cNvSpPr/>
          <p:nvPr/>
        </p:nvSpPr>
        <p:spPr>
          <a:xfrm>
            <a:off x="3657900" y="1169121"/>
            <a:ext cx="793598" cy="3674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 xmlns:a16="http://schemas.microsoft.com/office/drawing/2014/main" id="{EDE172CE-7143-4159-897D-2C7CD4EC0625}"/>
              </a:ext>
            </a:extLst>
          </p:cNvPr>
          <p:cNvCxnSpPr>
            <a:cxnSpLocks/>
            <a:stCxn id="22" idx="1"/>
            <a:endCxn id="23" idx="2"/>
          </p:cNvCxnSpPr>
          <p:nvPr/>
        </p:nvCxnSpPr>
        <p:spPr>
          <a:xfrm rot="10800000">
            <a:off x="4054700" y="1536529"/>
            <a:ext cx="3771163" cy="148279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 xmlns:a16="http://schemas.microsoft.com/office/drawing/2014/main" id="{5672B173-8714-4740-8F36-84AB88F31200}"/>
              </a:ext>
            </a:extLst>
          </p:cNvPr>
          <p:cNvSpPr txBox="1"/>
          <p:nvPr/>
        </p:nvSpPr>
        <p:spPr>
          <a:xfrm>
            <a:off x="8553040" y="4669253"/>
            <a:ext cx="3057247" cy="338554"/>
          </a:xfrm>
          <a:prstGeom prst="rect">
            <a:avLst/>
          </a:prstGeom>
          <a:noFill/>
        </p:spPr>
        <p:txBody>
          <a:bodyPr wrap="none" rtlCol="0">
            <a:spAutoFit/>
          </a:bodyPr>
          <a:lstStyle/>
          <a:p>
            <a:r>
              <a:rPr kumimoji="1" lang="ja-JP" altLang="en-US" sz="1600" dirty="0"/>
              <a:t>クエリの詳細は次ページを参照</a:t>
            </a:r>
          </a:p>
        </p:txBody>
      </p:sp>
    </p:spTree>
    <p:extLst>
      <p:ext uri="{BB962C8B-B14F-4D97-AF65-F5344CB8AC3E}">
        <p14:creationId xmlns:p14="http://schemas.microsoft.com/office/powerpoint/2010/main" val="42449167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DD11466-DDEC-454A-8DAE-55966785D90F}"/>
              </a:ext>
            </a:extLst>
          </p:cNvPr>
          <p:cNvSpPr>
            <a:spLocks noGrp="1"/>
          </p:cNvSpPr>
          <p:nvPr>
            <p:ph type="title"/>
          </p:nvPr>
        </p:nvSpPr>
        <p:spPr/>
        <p:txBody>
          <a:bodyPr/>
          <a:lstStyle/>
          <a:p>
            <a:r>
              <a:rPr kumimoji="1" lang="ja-JP" altLang="en-US" dirty="0"/>
              <a:t>クエリ</a:t>
            </a:r>
          </a:p>
        </p:txBody>
      </p:sp>
      <p:sp>
        <p:nvSpPr>
          <p:cNvPr id="4" name="スライド番号プレースホルダー 3">
            <a:extLst>
              <a:ext uri="{FF2B5EF4-FFF2-40B4-BE49-F238E27FC236}">
                <a16:creationId xmlns="" xmlns:a16="http://schemas.microsoft.com/office/drawing/2014/main" id="{974D41D0-BE3F-4D08-BFE9-29F4D0884338}"/>
              </a:ext>
            </a:extLst>
          </p:cNvPr>
          <p:cNvSpPr>
            <a:spLocks noGrp="1"/>
          </p:cNvSpPr>
          <p:nvPr>
            <p:ph type="sldNum" sz="quarter" idx="12"/>
          </p:nvPr>
        </p:nvSpPr>
        <p:spPr/>
        <p:txBody>
          <a:bodyPr/>
          <a:lstStyle/>
          <a:p>
            <a:fld id="{6F84F5BE-853B-463E-BD2A-CF66A7E28F35}" type="slidenum">
              <a:rPr kumimoji="1" lang="ja-JP" altLang="en-US" smtClean="0"/>
              <a:t>127</a:t>
            </a:fld>
            <a:endParaRPr kumimoji="1" lang="ja-JP" altLang="en-US"/>
          </a:p>
        </p:txBody>
      </p:sp>
      <p:sp>
        <p:nvSpPr>
          <p:cNvPr id="5" name="正方形/長方形 4">
            <a:extLst>
              <a:ext uri="{FF2B5EF4-FFF2-40B4-BE49-F238E27FC236}">
                <a16:creationId xmlns="" xmlns:a16="http://schemas.microsoft.com/office/drawing/2014/main" id="{B1AF6C1B-7E63-4E7A-8961-4834D6A4F38A}"/>
              </a:ext>
            </a:extLst>
          </p:cNvPr>
          <p:cNvSpPr/>
          <p:nvPr/>
        </p:nvSpPr>
        <p:spPr>
          <a:xfrm>
            <a:off x="730101" y="1290083"/>
            <a:ext cx="4118345" cy="195639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en-US" altLang="ja-JP" sz="1600" dirty="0"/>
              <a:t>IoT</a:t>
            </a:r>
            <a:r>
              <a:rPr kumimoji="1" lang="ja-JP" altLang="en-US" sz="1600" dirty="0"/>
              <a:t> </a:t>
            </a:r>
            <a:r>
              <a:rPr kumimoji="1" lang="en-US" altLang="ja-JP" sz="1600" dirty="0"/>
              <a:t>Hub</a:t>
            </a:r>
            <a:r>
              <a:rPr kumimoji="1" lang="ja-JP" altLang="en-US" sz="1600" dirty="0"/>
              <a:t>が</a:t>
            </a:r>
            <a:r>
              <a:rPr kumimoji="1" lang="en-US" altLang="ja-JP" sz="1600" dirty="0"/>
              <a:t>F0</a:t>
            </a:r>
            <a:r>
              <a:rPr kumimoji="1" lang="ja-JP" altLang="en-US" sz="1600" dirty="0"/>
              <a:t>（無料）の場合</a:t>
            </a:r>
            <a:endParaRPr kumimoji="1" lang="en-US" altLang="ja-JP" sz="1600" dirty="0"/>
          </a:p>
          <a:p>
            <a:endParaRPr lang="en-US" altLang="ja-JP" sz="1600" dirty="0"/>
          </a:p>
          <a:p>
            <a:r>
              <a:rPr kumimoji="1" lang="en-US" altLang="ja-JP" sz="1600" dirty="0"/>
              <a:t>SELECT * </a:t>
            </a:r>
          </a:p>
          <a:p>
            <a:r>
              <a:rPr lang="en-US" altLang="ja-JP" sz="1600" dirty="0"/>
              <a:t>INTO [processed]</a:t>
            </a:r>
          </a:p>
          <a:p>
            <a:r>
              <a:rPr kumimoji="1" lang="en-US" altLang="ja-JP" sz="1600" dirty="0"/>
              <a:t>FROM [device]</a:t>
            </a:r>
          </a:p>
          <a:p>
            <a:r>
              <a:rPr lang="en-US" altLang="ja-JP" sz="1600" dirty="0"/>
              <a:t>WHERE temperature &gt; 30</a:t>
            </a:r>
            <a:endParaRPr kumimoji="1" lang="ja-JP" altLang="en-US" sz="1600" dirty="0"/>
          </a:p>
        </p:txBody>
      </p:sp>
      <p:sp>
        <p:nvSpPr>
          <p:cNvPr id="6" name="正方形/長方形 5">
            <a:extLst>
              <a:ext uri="{FF2B5EF4-FFF2-40B4-BE49-F238E27FC236}">
                <a16:creationId xmlns="" xmlns:a16="http://schemas.microsoft.com/office/drawing/2014/main" id="{D244A142-F07B-41DF-B7A8-6EB9489A82B9}"/>
              </a:ext>
            </a:extLst>
          </p:cNvPr>
          <p:cNvSpPr/>
          <p:nvPr/>
        </p:nvSpPr>
        <p:spPr>
          <a:xfrm>
            <a:off x="730101" y="3739116"/>
            <a:ext cx="4118345" cy="195639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en-US" altLang="ja-JP" sz="1600" dirty="0"/>
              <a:t>IoT</a:t>
            </a:r>
            <a:r>
              <a:rPr kumimoji="1" lang="ja-JP" altLang="en-US" sz="1600" dirty="0"/>
              <a:t> </a:t>
            </a:r>
            <a:r>
              <a:rPr kumimoji="1" lang="en-US" altLang="ja-JP" sz="1600" dirty="0"/>
              <a:t>Hub</a:t>
            </a:r>
            <a:r>
              <a:rPr kumimoji="1" lang="ja-JP" altLang="en-US" sz="1600" dirty="0"/>
              <a:t>が</a:t>
            </a:r>
            <a:r>
              <a:rPr kumimoji="1" lang="en-US" altLang="ja-JP" sz="1600" dirty="0"/>
              <a:t>S1</a:t>
            </a:r>
            <a:r>
              <a:rPr kumimoji="1" lang="ja-JP" altLang="en-US" sz="1600" dirty="0"/>
              <a:t>（</a:t>
            </a:r>
            <a:r>
              <a:rPr lang="ja-JP" altLang="en-US" sz="1600" dirty="0"/>
              <a:t>有料</a:t>
            </a:r>
            <a:r>
              <a:rPr kumimoji="1" lang="ja-JP" altLang="en-US" sz="1600" dirty="0"/>
              <a:t>）の場合</a:t>
            </a:r>
            <a:endParaRPr kumimoji="1" lang="en-US" altLang="ja-JP" sz="1600" dirty="0"/>
          </a:p>
          <a:p>
            <a:endParaRPr lang="en-US" altLang="ja-JP" sz="1600" dirty="0"/>
          </a:p>
          <a:p>
            <a:r>
              <a:rPr kumimoji="1" lang="en-US" altLang="ja-JP" sz="1600" dirty="0"/>
              <a:t>SELECT * </a:t>
            </a:r>
          </a:p>
          <a:p>
            <a:r>
              <a:rPr lang="en-US" altLang="ja-JP" sz="1600" dirty="0"/>
              <a:t>INTO [processed]</a:t>
            </a:r>
          </a:p>
          <a:p>
            <a:r>
              <a:rPr kumimoji="1" lang="en-US" altLang="ja-JP" sz="1600" dirty="0"/>
              <a:t>FROM [</a:t>
            </a:r>
            <a:r>
              <a:rPr kumimoji="1" lang="en-US" altLang="ja-JP" sz="1600" dirty="0" err="1"/>
              <a:t>devroute</a:t>
            </a:r>
            <a:r>
              <a:rPr kumimoji="1" lang="en-US" altLang="ja-JP" sz="1600" dirty="0"/>
              <a:t>]</a:t>
            </a:r>
          </a:p>
          <a:p>
            <a:r>
              <a:rPr lang="en-US" altLang="ja-JP" sz="1600" dirty="0"/>
              <a:t>WHERE temperature &gt; 30</a:t>
            </a:r>
            <a:endParaRPr kumimoji="1" lang="ja-JP" altLang="en-US" sz="1600" dirty="0"/>
          </a:p>
        </p:txBody>
      </p:sp>
      <p:sp>
        <p:nvSpPr>
          <p:cNvPr id="7" name="テキスト ボックス 6">
            <a:extLst>
              <a:ext uri="{FF2B5EF4-FFF2-40B4-BE49-F238E27FC236}">
                <a16:creationId xmlns="" xmlns:a16="http://schemas.microsoft.com/office/drawing/2014/main" id="{3F8E5E6F-B41D-43A9-8861-292137895FBA}"/>
              </a:ext>
            </a:extLst>
          </p:cNvPr>
          <p:cNvSpPr txBox="1"/>
          <p:nvPr/>
        </p:nvSpPr>
        <p:spPr>
          <a:xfrm>
            <a:off x="730101" y="6018872"/>
            <a:ext cx="4294765" cy="338554"/>
          </a:xfrm>
          <a:prstGeom prst="rect">
            <a:avLst/>
          </a:prstGeom>
          <a:noFill/>
        </p:spPr>
        <p:txBody>
          <a:bodyPr wrap="none" rtlCol="0">
            <a:spAutoFit/>
          </a:bodyPr>
          <a:lstStyle/>
          <a:p>
            <a:r>
              <a:rPr kumimoji="1" lang="ja-JP" altLang="en-US" sz="1600" dirty="0"/>
              <a:t>温度が</a:t>
            </a:r>
            <a:r>
              <a:rPr kumimoji="1" lang="en-US" altLang="ja-JP" sz="1600" dirty="0"/>
              <a:t>30</a:t>
            </a:r>
            <a:r>
              <a:rPr kumimoji="1" lang="ja-JP" altLang="en-US" sz="1600" dirty="0"/>
              <a:t>以上のデータセットだけ後段に送信</a:t>
            </a:r>
          </a:p>
        </p:txBody>
      </p:sp>
      <p:sp>
        <p:nvSpPr>
          <p:cNvPr id="8" name="テキスト ボックス 7">
            <a:extLst>
              <a:ext uri="{FF2B5EF4-FFF2-40B4-BE49-F238E27FC236}">
                <a16:creationId xmlns="" xmlns:a16="http://schemas.microsoft.com/office/drawing/2014/main" id="{BC13CE8D-EEC9-414B-BB1D-B6761B72C565}"/>
              </a:ext>
            </a:extLst>
          </p:cNvPr>
          <p:cNvSpPr txBox="1"/>
          <p:nvPr/>
        </p:nvSpPr>
        <p:spPr>
          <a:xfrm>
            <a:off x="5837273" y="1290083"/>
            <a:ext cx="5875756" cy="4278094"/>
          </a:xfrm>
          <a:prstGeom prst="rect">
            <a:avLst/>
          </a:prstGeom>
          <a:noFill/>
        </p:spPr>
        <p:txBody>
          <a:bodyPr wrap="square" rtlCol="0">
            <a:spAutoFit/>
          </a:bodyPr>
          <a:lstStyle/>
          <a:p>
            <a:r>
              <a:rPr kumimoji="1" lang="ja-JP" altLang="en-US" sz="1600" dirty="0"/>
              <a:t>他に出来ること：</a:t>
            </a:r>
            <a:endParaRPr kumimoji="1" lang="en-US" altLang="ja-JP" sz="1600" dirty="0"/>
          </a:p>
          <a:p>
            <a:pPr marL="285750" indent="-285750">
              <a:buFont typeface="Arial" panose="020B0604020202020204" pitchFamily="34" charset="0"/>
              <a:buChar char="•"/>
            </a:pPr>
            <a:r>
              <a:rPr lang="ja-JP" altLang="en-US" sz="1600" dirty="0"/>
              <a:t>送られてきたデータの一部のみ抽出</a:t>
            </a:r>
            <a:endParaRPr lang="en-US" altLang="ja-JP" sz="1600" dirty="0"/>
          </a:p>
          <a:p>
            <a:pPr marL="285750" indent="-285750">
              <a:buFont typeface="Arial" panose="020B0604020202020204" pitchFamily="34" charset="0"/>
              <a:buChar char="•"/>
            </a:pPr>
            <a:r>
              <a:rPr kumimoji="1" lang="ja-JP" altLang="en-US" sz="1600" dirty="0"/>
              <a:t>送られてきたデータのデータ型変換</a:t>
            </a:r>
            <a:endParaRPr kumimoji="1" lang="en-US" altLang="ja-JP" sz="1600" dirty="0"/>
          </a:p>
          <a:p>
            <a:pPr marL="285750" indent="-285750">
              <a:buFont typeface="Arial" panose="020B0604020202020204" pitchFamily="34" charset="0"/>
              <a:buChar char="•"/>
            </a:pPr>
            <a:r>
              <a:rPr kumimoji="1" lang="ja-JP" altLang="en-US" sz="1600" dirty="0"/>
              <a:t>四則演算、テキスト処理</a:t>
            </a:r>
            <a:endParaRPr kumimoji="1" lang="en-US" altLang="ja-JP" sz="1600" dirty="0"/>
          </a:p>
          <a:p>
            <a:pPr marL="285750" indent="-285750">
              <a:buFont typeface="Arial" panose="020B0604020202020204" pitchFamily="34" charset="0"/>
              <a:buChar char="•"/>
            </a:pPr>
            <a:r>
              <a:rPr lang="ja-JP" altLang="en-US" sz="1600" dirty="0"/>
              <a:t>ユーザー定義関数によるデータ処理</a:t>
            </a:r>
            <a:endParaRPr lang="en-US" altLang="ja-JP" sz="1600" dirty="0"/>
          </a:p>
          <a:p>
            <a:pPr marL="285750" indent="-285750">
              <a:buFont typeface="Arial" panose="020B0604020202020204" pitchFamily="34" charset="0"/>
              <a:buChar char="•"/>
            </a:pPr>
            <a:r>
              <a:rPr kumimoji="1" lang="ja-JP" altLang="en-US" sz="1600" dirty="0"/>
              <a:t>参照データとの結合</a:t>
            </a:r>
            <a:endParaRPr kumimoji="1" lang="en-US" altLang="ja-JP" sz="1600" dirty="0"/>
          </a:p>
          <a:p>
            <a:pPr marL="285750" indent="-285750">
              <a:buFont typeface="Arial" panose="020B0604020202020204" pitchFamily="34" charset="0"/>
              <a:buChar char="•"/>
            </a:pPr>
            <a:r>
              <a:rPr lang="ja-JP" altLang="en-US" sz="1600" dirty="0"/>
              <a:t>条件に合致するデータのみ抽出</a:t>
            </a:r>
            <a:endParaRPr lang="en-US" altLang="ja-JP" sz="1600" dirty="0"/>
          </a:p>
          <a:p>
            <a:pPr marL="285750" indent="-285750">
              <a:buFont typeface="Arial" panose="020B0604020202020204" pitchFamily="34" charset="0"/>
              <a:buChar char="•"/>
            </a:pPr>
            <a:r>
              <a:rPr kumimoji="1" lang="ja-JP" altLang="en-US" sz="1600" dirty="0"/>
              <a:t>一定時間内の集合演算</a:t>
            </a:r>
            <a:endParaRPr kumimoji="1" lang="en-US" altLang="ja-JP" sz="1600" dirty="0"/>
          </a:p>
          <a:p>
            <a:pPr marL="285750" indent="-285750">
              <a:buFont typeface="Arial" panose="020B0604020202020204" pitchFamily="34" charset="0"/>
              <a:buChar char="•"/>
            </a:pPr>
            <a:r>
              <a:rPr kumimoji="1" lang="ja-JP" altLang="en-US" sz="1600" dirty="0"/>
              <a:t>時系列データセットの過去レコード参照</a:t>
            </a:r>
            <a:endParaRPr kumimoji="1" lang="en-US" altLang="ja-JP" sz="1600" dirty="0"/>
          </a:p>
          <a:p>
            <a:pPr marL="285750" indent="-285750">
              <a:buFont typeface="Arial" panose="020B0604020202020204" pitchFamily="34" charset="0"/>
              <a:buChar char="•"/>
            </a:pPr>
            <a:r>
              <a:rPr kumimoji="1" lang="ja-JP" altLang="en-US" sz="1600" dirty="0"/>
              <a:t>配列の分解</a:t>
            </a:r>
            <a:endParaRPr kumimoji="1" lang="en-US" altLang="ja-JP" sz="1600" dirty="0"/>
          </a:p>
          <a:p>
            <a:pPr marL="285750" indent="-285750">
              <a:buFont typeface="Arial" panose="020B0604020202020204" pitchFamily="34" charset="0"/>
              <a:buChar char="•"/>
            </a:pPr>
            <a:r>
              <a:rPr lang="ja-JP" altLang="en-US" sz="1600" dirty="0"/>
              <a:t>複文</a:t>
            </a:r>
            <a:endParaRPr lang="en-US" altLang="ja-JP" sz="1600" dirty="0"/>
          </a:p>
          <a:p>
            <a:pPr marL="285750" indent="-285750">
              <a:buFont typeface="Arial" panose="020B0604020202020204" pitchFamily="34" charset="0"/>
              <a:buChar char="•"/>
            </a:pPr>
            <a:r>
              <a:rPr lang="ja-JP" altLang="en-US" sz="1600" dirty="0"/>
              <a:t>ロケーション処理</a:t>
            </a:r>
            <a:endParaRPr lang="en-US" altLang="ja-JP" sz="1600" dirty="0"/>
          </a:p>
          <a:p>
            <a:endParaRPr kumimoji="1" lang="en-US" altLang="ja-JP" sz="1600" dirty="0"/>
          </a:p>
          <a:p>
            <a:r>
              <a:rPr lang="ja-JP" altLang="en-US" sz="1600" dirty="0"/>
              <a:t>詳細は、以下を参照</a:t>
            </a:r>
            <a:endParaRPr lang="en-US" altLang="ja-JP" sz="1600" dirty="0"/>
          </a:p>
          <a:p>
            <a:r>
              <a:rPr lang="en-US" altLang="ja-JP" sz="1600" dirty="0">
                <a:hlinkClick r:id="rId2"/>
              </a:rPr>
              <a:t>https://docs.microsoft.com/ja-jp/azure/stream-analytics/stream-analytics-stream-analytics-query-patterns</a:t>
            </a:r>
            <a:endParaRPr lang="en-US" altLang="ja-JP" sz="1600" dirty="0"/>
          </a:p>
          <a:p>
            <a:endParaRPr kumimoji="1" lang="ja-JP" altLang="en-US" sz="1600" dirty="0"/>
          </a:p>
        </p:txBody>
      </p:sp>
    </p:spTree>
    <p:extLst>
      <p:ext uri="{BB962C8B-B14F-4D97-AF65-F5344CB8AC3E}">
        <p14:creationId xmlns:p14="http://schemas.microsoft.com/office/powerpoint/2010/main" val="2475131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6F571A6-CD62-4741-88EB-6E8AB30A7228}"/>
              </a:ext>
            </a:extLst>
          </p:cNvPr>
          <p:cNvSpPr>
            <a:spLocks noGrp="1"/>
          </p:cNvSpPr>
          <p:nvPr>
            <p:ph type="title"/>
          </p:nvPr>
        </p:nvSpPr>
        <p:spPr/>
        <p:txBody>
          <a:bodyPr/>
          <a:lstStyle/>
          <a:p>
            <a:r>
              <a:rPr kumimoji="1" lang="en-US" altLang="ja-JP" dirty="0"/>
              <a:t>Stream Analytics</a:t>
            </a:r>
            <a:r>
              <a:rPr kumimoji="1" lang="ja-JP" altLang="en-US" dirty="0"/>
              <a:t>の実行</a:t>
            </a:r>
          </a:p>
        </p:txBody>
      </p:sp>
      <p:sp>
        <p:nvSpPr>
          <p:cNvPr id="4" name="スライド番号プレースホルダー 3">
            <a:extLst>
              <a:ext uri="{FF2B5EF4-FFF2-40B4-BE49-F238E27FC236}">
                <a16:creationId xmlns="" xmlns:a16="http://schemas.microsoft.com/office/drawing/2014/main" id="{F46F937B-153B-4978-ABA4-C4FF341DD255}"/>
              </a:ext>
            </a:extLst>
          </p:cNvPr>
          <p:cNvSpPr>
            <a:spLocks noGrp="1"/>
          </p:cNvSpPr>
          <p:nvPr>
            <p:ph type="sldNum" sz="quarter" idx="12"/>
          </p:nvPr>
        </p:nvSpPr>
        <p:spPr/>
        <p:txBody>
          <a:bodyPr/>
          <a:lstStyle/>
          <a:p>
            <a:fld id="{6F84F5BE-853B-463E-BD2A-CF66A7E28F35}" type="slidenum">
              <a:rPr kumimoji="1" lang="ja-JP" altLang="en-US" smtClean="0"/>
              <a:t>128</a:t>
            </a:fld>
            <a:endParaRPr kumimoji="1" lang="ja-JP" altLang="en-US"/>
          </a:p>
        </p:txBody>
      </p:sp>
      <p:pic>
        <p:nvPicPr>
          <p:cNvPr id="5" name="図 4">
            <a:extLst>
              <a:ext uri="{FF2B5EF4-FFF2-40B4-BE49-F238E27FC236}">
                <a16:creationId xmlns="" xmlns:a16="http://schemas.microsoft.com/office/drawing/2014/main" id="{5F21AE52-568B-4E8B-87E4-BE4218E9D72B}"/>
              </a:ext>
            </a:extLst>
          </p:cNvPr>
          <p:cNvPicPr>
            <a:picLocks noChangeAspect="1"/>
          </p:cNvPicPr>
          <p:nvPr/>
        </p:nvPicPr>
        <p:blipFill>
          <a:blip r:embed="rId2"/>
          <a:stretch>
            <a:fillRect/>
          </a:stretch>
        </p:blipFill>
        <p:spPr>
          <a:xfrm>
            <a:off x="417059" y="2991708"/>
            <a:ext cx="4089627" cy="126246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EE0090D3-1E5D-45F5-872F-78D787A8281B}"/>
              </a:ext>
            </a:extLst>
          </p:cNvPr>
          <p:cNvPicPr>
            <a:picLocks noChangeAspect="1"/>
          </p:cNvPicPr>
          <p:nvPr/>
        </p:nvPicPr>
        <p:blipFill>
          <a:blip r:embed="rId3"/>
          <a:stretch>
            <a:fillRect/>
          </a:stretch>
        </p:blipFill>
        <p:spPr>
          <a:xfrm>
            <a:off x="4086614" y="2117885"/>
            <a:ext cx="2009386" cy="2049868"/>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306EB038-F230-4ADA-968C-37887DE9F077}"/>
              </a:ext>
            </a:extLst>
          </p:cNvPr>
          <p:cNvPicPr>
            <a:picLocks noChangeAspect="1"/>
          </p:cNvPicPr>
          <p:nvPr/>
        </p:nvPicPr>
        <p:blipFill>
          <a:blip r:embed="rId4"/>
          <a:stretch>
            <a:fillRect/>
          </a:stretch>
        </p:blipFill>
        <p:spPr>
          <a:xfrm>
            <a:off x="6827773" y="2869922"/>
            <a:ext cx="3995738" cy="1384253"/>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495EF1C7-45EA-43A8-AB26-B208CAB80E22}"/>
              </a:ext>
            </a:extLst>
          </p:cNvPr>
          <p:cNvSpPr/>
          <p:nvPr/>
        </p:nvSpPr>
        <p:spPr>
          <a:xfrm>
            <a:off x="2108717" y="3268511"/>
            <a:ext cx="503853" cy="23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48F6D5D2-9192-441C-9652-99C981B44A37}"/>
              </a:ext>
            </a:extLst>
          </p:cNvPr>
          <p:cNvCxnSpPr>
            <a:cxnSpLocks/>
            <a:stCxn id="8" idx="3"/>
            <a:endCxn id="6" idx="1"/>
          </p:cNvCxnSpPr>
          <p:nvPr/>
        </p:nvCxnSpPr>
        <p:spPr>
          <a:xfrm flipV="1">
            <a:off x="2612570" y="3142819"/>
            <a:ext cx="1474044" cy="24559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 xmlns:a16="http://schemas.microsoft.com/office/drawing/2014/main" id="{511373E1-F351-46BD-BAC1-29E90EBD4C4C}"/>
              </a:ext>
            </a:extLst>
          </p:cNvPr>
          <p:cNvSpPr txBox="1"/>
          <p:nvPr/>
        </p:nvSpPr>
        <p:spPr>
          <a:xfrm>
            <a:off x="305719" y="1536529"/>
            <a:ext cx="3757182"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Start</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Now</a:t>
            </a:r>
            <a:r>
              <a:rPr kumimoji="1" lang="ja-JP" altLang="en-US" sz="1600" dirty="0"/>
              <a:t>”を選択して“</a:t>
            </a:r>
            <a:r>
              <a:rPr kumimoji="1" lang="en-US" altLang="ja-JP" sz="1600" dirty="0"/>
              <a:t>Start</a:t>
            </a:r>
            <a:r>
              <a:rPr kumimoji="1" lang="ja-JP" altLang="en-US" sz="1600" dirty="0"/>
              <a:t>”をクリック</a:t>
            </a:r>
          </a:p>
        </p:txBody>
      </p:sp>
      <p:sp>
        <p:nvSpPr>
          <p:cNvPr id="15" name="四角形: 角を丸くする 14">
            <a:extLst>
              <a:ext uri="{FF2B5EF4-FFF2-40B4-BE49-F238E27FC236}">
                <a16:creationId xmlns="" xmlns:a16="http://schemas.microsoft.com/office/drawing/2014/main" id="{1D142D49-36FE-4D8B-AE44-4F20CA5E86FA}"/>
              </a:ext>
            </a:extLst>
          </p:cNvPr>
          <p:cNvSpPr/>
          <p:nvPr/>
        </p:nvSpPr>
        <p:spPr>
          <a:xfrm>
            <a:off x="4091664" y="2437400"/>
            <a:ext cx="592303" cy="4325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 xmlns:a16="http://schemas.microsoft.com/office/drawing/2014/main" id="{41A508F0-FA8D-45E3-94EB-38A2C40DBF80}"/>
              </a:ext>
            </a:extLst>
          </p:cNvPr>
          <p:cNvSpPr/>
          <p:nvPr/>
        </p:nvSpPr>
        <p:spPr>
          <a:xfrm>
            <a:off x="4177877" y="3791636"/>
            <a:ext cx="657618" cy="3371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 xmlns:a16="http://schemas.microsoft.com/office/drawing/2014/main" id="{7BA8FB1D-834F-4EC1-AABC-760EF0081EB2}"/>
              </a:ext>
            </a:extLst>
          </p:cNvPr>
          <p:cNvSpPr/>
          <p:nvPr/>
        </p:nvSpPr>
        <p:spPr>
          <a:xfrm>
            <a:off x="8706334" y="3505769"/>
            <a:ext cx="810890" cy="2858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ストライプ 17">
            <a:extLst>
              <a:ext uri="{FF2B5EF4-FFF2-40B4-BE49-F238E27FC236}">
                <a16:creationId xmlns="" xmlns:a16="http://schemas.microsoft.com/office/drawing/2014/main" id="{701E5E18-AFD7-4BD0-B175-E2D66DE5BD30}"/>
              </a:ext>
            </a:extLst>
          </p:cNvPr>
          <p:cNvSpPr/>
          <p:nvPr/>
        </p:nvSpPr>
        <p:spPr>
          <a:xfrm>
            <a:off x="5567268" y="3673428"/>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B660C01B-0FCA-4D43-93FE-92F2A8E36C07}"/>
              </a:ext>
            </a:extLst>
          </p:cNvPr>
          <p:cNvSpPr txBox="1"/>
          <p:nvPr/>
        </p:nvSpPr>
        <p:spPr>
          <a:xfrm>
            <a:off x="6827743" y="2145012"/>
            <a:ext cx="3340979" cy="584775"/>
          </a:xfrm>
          <a:prstGeom prst="rect">
            <a:avLst/>
          </a:prstGeom>
          <a:noFill/>
        </p:spPr>
        <p:txBody>
          <a:bodyPr wrap="none" rtlCol="0">
            <a:spAutoFit/>
          </a:bodyPr>
          <a:lstStyle/>
          <a:p>
            <a:r>
              <a:rPr kumimoji="1" lang="ja-JP" altLang="en-US" sz="1600" dirty="0"/>
              <a:t>しばらくすると、実行開始</a:t>
            </a:r>
            <a:endParaRPr kumimoji="1" lang="en-US" altLang="ja-JP" sz="1600" dirty="0"/>
          </a:p>
          <a:p>
            <a:r>
              <a:rPr lang="en-US" altLang="ja-JP" sz="1600" dirty="0"/>
              <a:t>※</a:t>
            </a:r>
            <a:r>
              <a:rPr lang="ja-JP" altLang="en-US" sz="1600" dirty="0"/>
              <a:t>“</a:t>
            </a:r>
            <a:r>
              <a:rPr lang="en-US" altLang="ja-JP" sz="1600" dirty="0"/>
              <a:t>Running</a:t>
            </a:r>
            <a:r>
              <a:rPr lang="ja-JP" altLang="en-US" sz="1600" dirty="0"/>
              <a:t>”にステータスが変わる</a:t>
            </a:r>
            <a:endParaRPr kumimoji="1" lang="ja-JP" altLang="en-US" sz="1600" dirty="0"/>
          </a:p>
        </p:txBody>
      </p:sp>
      <p:sp>
        <p:nvSpPr>
          <p:cNvPr id="20" name="テキスト ボックス 19">
            <a:extLst>
              <a:ext uri="{FF2B5EF4-FFF2-40B4-BE49-F238E27FC236}">
                <a16:creationId xmlns="" xmlns:a16="http://schemas.microsoft.com/office/drawing/2014/main" id="{334AFB0B-880D-451B-9326-1BE79CB5CC8A}"/>
              </a:ext>
            </a:extLst>
          </p:cNvPr>
          <p:cNvSpPr txBox="1"/>
          <p:nvPr/>
        </p:nvSpPr>
        <p:spPr>
          <a:xfrm>
            <a:off x="1355760" y="5566295"/>
            <a:ext cx="8972328" cy="584775"/>
          </a:xfrm>
          <a:prstGeom prst="rect">
            <a:avLst/>
          </a:prstGeom>
          <a:noFill/>
        </p:spPr>
        <p:txBody>
          <a:bodyPr wrap="none" rtlCol="0">
            <a:spAutoFit/>
          </a:bodyPr>
          <a:lstStyle/>
          <a:p>
            <a:r>
              <a:rPr kumimoji="1" lang="en-US" altLang="ja-JP" sz="1600" dirty="0"/>
              <a:t>※Stream</a:t>
            </a:r>
            <a:r>
              <a:rPr kumimoji="1" lang="ja-JP" altLang="en-US" sz="1600" dirty="0"/>
              <a:t> </a:t>
            </a:r>
            <a:r>
              <a:rPr kumimoji="1" lang="en-US" altLang="ja-JP" sz="1600" dirty="0"/>
              <a:t>Analytics</a:t>
            </a:r>
            <a:r>
              <a:rPr kumimoji="1" lang="ja-JP" altLang="en-US" sz="1600" dirty="0"/>
              <a:t>は実行中のみ課金されます</a:t>
            </a:r>
            <a:endParaRPr kumimoji="1" lang="en-US" altLang="ja-JP" sz="1600" dirty="0"/>
          </a:p>
          <a:p>
            <a:r>
              <a:rPr lang="en-US" altLang="ja-JP" sz="1600" dirty="0"/>
              <a:t>※</a:t>
            </a:r>
            <a:r>
              <a:rPr lang="ja-JP" altLang="en-US" sz="1600" dirty="0"/>
              <a:t>お金がもったいない人は、必要ないときに“</a:t>
            </a:r>
            <a:r>
              <a:rPr lang="en-US" altLang="ja-JP" sz="1600" dirty="0"/>
              <a:t>Stop</a:t>
            </a:r>
            <a:r>
              <a:rPr lang="ja-JP" altLang="en-US" sz="1600" dirty="0"/>
              <a:t>”をクリックして停止するようにしてください</a:t>
            </a:r>
            <a:endParaRPr kumimoji="1" lang="ja-JP" altLang="en-US" sz="1600" dirty="0"/>
          </a:p>
        </p:txBody>
      </p:sp>
    </p:spTree>
    <p:extLst>
      <p:ext uri="{BB962C8B-B14F-4D97-AF65-F5344CB8AC3E}">
        <p14:creationId xmlns:p14="http://schemas.microsoft.com/office/powerpoint/2010/main" val="706253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027D3DC-966A-42FB-9973-11A32A9CE90B}"/>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 実行状態の確認</a:t>
            </a:r>
          </a:p>
        </p:txBody>
      </p:sp>
      <p:sp>
        <p:nvSpPr>
          <p:cNvPr id="4" name="スライド番号プレースホルダー 3">
            <a:extLst>
              <a:ext uri="{FF2B5EF4-FFF2-40B4-BE49-F238E27FC236}">
                <a16:creationId xmlns="" xmlns:a16="http://schemas.microsoft.com/office/drawing/2014/main" id="{85B227D2-B501-4160-9EE1-C1839BC59CCF}"/>
              </a:ext>
            </a:extLst>
          </p:cNvPr>
          <p:cNvSpPr>
            <a:spLocks noGrp="1"/>
          </p:cNvSpPr>
          <p:nvPr>
            <p:ph type="sldNum" sz="quarter" idx="12"/>
          </p:nvPr>
        </p:nvSpPr>
        <p:spPr/>
        <p:txBody>
          <a:bodyPr/>
          <a:lstStyle/>
          <a:p>
            <a:fld id="{6F84F5BE-853B-463E-BD2A-CF66A7E28F35}" type="slidenum">
              <a:rPr kumimoji="1" lang="ja-JP" altLang="en-US" smtClean="0"/>
              <a:t>129</a:t>
            </a:fld>
            <a:endParaRPr kumimoji="1" lang="ja-JP" altLang="en-US"/>
          </a:p>
        </p:txBody>
      </p:sp>
      <p:pic>
        <p:nvPicPr>
          <p:cNvPr id="5" name="図 4">
            <a:extLst>
              <a:ext uri="{FF2B5EF4-FFF2-40B4-BE49-F238E27FC236}">
                <a16:creationId xmlns="" xmlns:a16="http://schemas.microsoft.com/office/drawing/2014/main" id="{7A67C4A0-2C9C-464C-804F-C4CFABAFF3A9}"/>
              </a:ext>
            </a:extLst>
          </p:cNvPr>
          <p:cNvPicPr>
            <a:picLocks noChangeAspect="1"/>
          </p:cNvPicPr>
          <p:nvPr/>
        </p:nvPicPr>
        <p:blipFill>
          <a:blip r:embed="rId2"/>
          <a:stretch>
            <a:fillRect/>
          </a:stretch>
        </p:blipFill>
        <p:spPr>
          <a:xfrm>
            <a:off x="1374993" y="1322023"/>
            <a:ext cx="7022558" cy="4761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18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1CA0EB9-B68D-4D23-9F9C-7A6D3A72BD2D}"/>
              </a:ext>
            </a:extLst>
          </p:cNvPr>
          <p:cNvSpPr>
            <a:spLocks noGrp="1"/>
          </p:cNvSpPr>
          <p:nvPr>
            <p:ph type="title"/>
          </p:nvPr>
        </p:nvSpPr>
        <p:spPr/>
        <p:txBody>
          <a:bodyPr/>
          <a:lstStyle/>
          <a:p>
            <a:r>
              <a:rPr kumimoji="1" lang="ja-JP" altLang="en-US" dirty="0"/>
              <a:t>リソースグループに</a:t>
            </a:r>
            <a:r>
              <a:rPr kumimoji="1" lang="ja-JP" altLang="en-US" dirty="0" smtClean="0"/>
              <a:t>属するリソースの</a:t>
            </a:r>
            <a:r>
              <a:rPr kumimoji="1" lang="ja-JP" altLang="en-US" dirty="0"/>
              <a:t>作成</a:t>
            </a:r>
          </a:p>
        </p:txBody>
      </p:sp>
      <p:sp>
        <p:nvSpPr>
          <p:cNvPr id="3" name="スライド番号プレースホルダー 2">
            <a:extLst>
              <a:ext uri="{FF2B5EF4-FFF2-40B4-BE49-F238E27FC236}">
                <a16:creationId xmlns="" xmlns:a16="http://schemas.microsoft.com/office/drawing/2014/main" id="{504CD3FB-6346-4851-8E73-2C26A91292CA}"/>
              </a:ext>
            </a:extLst>
          </p:cNvPr>
          <p:cNvSpPr>
            <a:spLocks noGrp="1"/>
          </p:cNvSpPr>
          <p:nvPr>
            <p:ph type="sldNum" sz="quarter" idx="12"/>
          </p:nvPr>
        </p:nvSpPr>
        <p:spPr/>
        <p:txBody>
          <a:bodyPr/>
          <a:lstStyle/>
          <a:p>
            <a:fld id="{6F84F5BE-853B-463E-BD2A-CF66A7E28F35}" type="slidenum">
              <a:rPr kumimoji="1" lang="ja-JP" altLang="en-US" smtClean="0"/>
              <a:t>13</a:t>
            </a:fld>
            <a:endParaRPr kumimoji="1" lang="ja-JP" altLang="en-US"/>
          </a:p>
        </p:txBody>
      </p:sp>
      <p:pic>
        <p:nvPicPr>
          <p:cNvPr id="4" name="図 3">
            <a:extLst>
              <a:ext uri="{FF2B5EF4-FFF2-40B4-BE49-F238E27FC236}">
                <a16:creationId xmlns="" xmlns:a16="http://schemas.microsoft.com/office/drawing/2014/main" id="{FD3422A3-3415-43A9-BFAE-94C48AB30748}"/>
              </a:ext>
            </a:extLst>
          </p:cNvPr>
          <p:cNvPicPr>
            <a:picLocks noChangeAspect="1"/>
          </p:cNvPicPr>
          <p:nvPr/>
        </p:nvPicPr>
        <p:blipFill rotWithShape="1">
          <a:blip r:embed="rId3"/>
          <a:srcRect t="12141" r="36750"/>
          <a:stretch/>
        </p:blipFill>
        <p:spPr>
          <a:xfrm>
            <a:off x="0" y="1895707"/>
            <a:ext cx="6103869" cy="6025376"/>
          </a:xfrm>
          <a:prstGeom prst="rect">
            <a:avLst/>
          </a:prstGeom>
        </p:spPr>
      </p:pic>
      <p:pic>
        <p:nvPicPr>
          <p:cNvPr id="5" name="図 4">
            <a:extLst>
              <a:ext uri="{FF2B5EF4-FFF2-40B4-BE49-F238E27FC236}">
                <a16:creationId xmlns="" xmlns:a16="http://schemas.microsoft.com/office/drawing/2014/main" id="{D3D6EBEE-995F-48B6-B86D-68C11721A98A}"/>
              </a:ext>
            </a:extLst>
          </p:cNvPr>
          <p:cNvPicPr>
            <a:picLocks noChangeAspect="1"/>
          </p:cNvPicPr>
          <p:nvPr/>
        </p:nvPicPr>
        <p:blipFill rotWithShape="1">
          <a:blip r:embed="rId4"/>
          <a:srcRect t="12137"/>
          <a:stretch/>
        </p:blipFill>
        <p:spPr>
          <a:xfrm>
            <a:off x="4668209" y="1223671"/>
            <a:ext cx="6542484" cy="4085063"/>
          </a:xfrm>
          <a:prstGeom prst="rect">
            <a:avLst/>
          </a:prstGeom>
        </p:spPr>
      </p:pic>
      <p:pic>
        <p:nvPicPr>
          <p:cNvPr id="6" name="図 5">
            <a:extLst>
              <a:ext uri="{FF2B5EF4-FFF2-40B4-BE49-F238E27FC236}">
                <a16:creationId xmlns="" xmlns:a16="http://schemas.microsoft.com/office/drawing/2014/main" id="{86BCE6C4-2E73-44D0-998E-D5D3031567C8}"/>
              </a:ext>
            </a:extLst>
          </p:cNvPr>
          <p:cNvPicPr>
            <a:picLocks noChangeAspect="1"/>
          </p:cNvPicPr>
          <p:nvPr/>
        </p:nvPicPr>
        <p:blipFill rotWithShape="1">
          <a:blip r:embed="rId5"/>
          <a:srcRect t="11832"/>
          <a:stretch/>
        </p:blipFill>
        <p:spPr>
          <a:xfrm>
            <a:off x="6076800" y="3588934"/>
            <a:ext cx="6914191" cy="4332149"/>
          </a:xfrm>
          <a:prstGeom prst="rect">
            <a:avLst/>
          </a:prstGeom>
        </p:spPr>
      </p:pic>
      <p:sp>
        <p:nvSpPr>
          <p:cNvPr id="7" name="角丸四角形 7">
            <a:extLst>
              <a:ext uri="{FF2B5EF4-FFF2-40B4-BE49-F238E27FC236}">
                <a16:creationId xmlns="" xmlns:a16="http://schemas.microsoft.com/office/drawing/2014/main" id="{653FA3BA-FBAD-4787-8C12-E3C3EA3E8F56}"/>
              </a:ext>
            </a:extLst>
          </p:cNvPr>
          <p:cNvSpPr/>
          <p:nvPr/>
        </p:nvSpPr>
        <p:spPr>
          <a:xfrm>
            <a:off x="3165673" y="3914451"/>
            <a:ext cx="1331985" cy="48656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8" name="カギ線コネクタ 6">
            <a:extLst>
              <a:ext uri="{FF2B5EF4-FFF2-40B4-BE49-F238E27FC236}">
                <a16:creationId xmlns="" xmlns:a16="http://schemas.microsoft.com/office/drawing/2014/main" id="{9BFC11EE-51CA-4300-9354-5813C0F9BD96}"/>
              </a:ext>
            </a:extLst>
          </p:cNvPr>
          <p:cNvCxnSpPr>
            <a:cxnSpLocks/>
            <a:stCxn id="7" idx="0"/>
            <a:endCxn id="5" idx="1"/>
          </p:cNvCxnSpPr>
          <p:nvPr/>
        </p:nvCxnSpPr>
        <p:spPr>
          <a:xfrm rot="5400000" flipH="1" flipV="1">
            <a:off x="3925813" y="3172056"/>
            <a:ext cx="648248" cy="83654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角丸四角形 7">
            <a:extLst>
              <a:ext uri="{FF2B5EF4-FFF2-40B4-BE49-F238E27FC236}">
                <a16:creationId xmlns="" xmlns:a16="http://schemas.microsoft.com/office/drawing/2014/main" id="{10EC9741-CA16-41AE-ABA8-4AD9D1184BE5}"/>
              </a:ext>
            </a:extLst>
          </p:cNvPr>
          <p:cNvSpPr/>
          <p:nvPr/>
        </p:nvSpPr>
        <p:spPr>
          <a:xfrm>
            <a:off x="7108064" y="1688352"/>
            <a:ext cx="660619" cy="48656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12" name="カギ線コネクタ 6">
            <a:extLst>
              <a:ext uri="{FF2B5EF4-FFF2-40B4-BE49-F238E27FC236}">
                <a16:creationId xmlns="" xmlns:a16="http://schemas.microsoft.com/office/drawing/2014/main" id="{EBF4167C-6F20-490D-BC8A-5C35A7127302}"/>
              </a:ext>
            </a:extLst>
          </p:cNvPr>
          <p:cNvCxnSpPr>
            <a:cxnSpLocks/>
            <a:stCxn id="11" idx="3"/>
            <a:endCxn id="6" idx="0"/>
          </p:cNvCxnSpPr>
          <p:nvPr/>
        </p:nvCxnSpPr>
        <p:spPr>
          <a:xfrm>
            <a:off x="7768683" y="1931634"/>
            <a:ext cx="1765213" cy="1657300"/>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四角形: メモ 14">
            <a:extLst>
              <a:ext uri="{FF2B5EF4-FFF2-40B4-BE49-F238E27FC236}">
                <a16:creationId xmlns="" xmlns:a16="http://schemas.microsoft.com/office/drawing/2014/main" id="{60A019E5-10B8-466F-8641-478373AEE1F1}"/>
              </a:ext>
            </a:extLst>
          </p:cNvPr>
          <p:cNvSpPr/>
          <p:nvPr/>
        </p:nvSpPr>
        <p:spPr>
          <a:xfrm>
            <a:off x="2624253" y="4906536"/>
            <a:ext cx="2448351" cy="1584981"/>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t>サービスを作成すると、順次リスト表示される</a:t>
            </a:r>
            <a:endParaRPr kumimoji="1" lang="en-US" altLang="ja-JP" sz="1600" dirty="0"/>
          </a:p>
          <a:p>
            <a:r>
              <a:rPr lang="ja-JP" altLang="en-US" sz="1600" dirty="0"/>
              <a:t>タイルをクリックし、リソースグループの</a:t>
            </a:r>
            <a:r>
              <a:rPr lang="en-US" altLang="ja-JP" sz="1600" dirty="0"/>
              <a:t/>
            </a:r>
            <a:br>
              <a:rPr lang="en-US" altLang="ja-JP" sz="1600" dirty="0"/>
            </a:br>
            <a:r>
              <a:rPr lang="ja-JP" altLang="en-US" sz="1600" dirty="0"/>
              <a:t>詳細が表示される</a:t>
            </a:r>
            <a:endParaRPr kumimoji="1" lang="ja-JP" altLang="en-US" sz="1600" dirty="0"/>
          </a:p>
        </p:txBody>
      </p:sp>
      <p:sp>
        <p:nvSpPr>
          <p:cNvPr id="16" name="四角形: メモ 15">
            <a:extLst>
              <a:ext uri="{FF2B5EF4-FFF2-40B4-BE49-F238E27FC236}">
                <a16:creationId xmlns="" xmlns:a16="http://schemas.microsoft.com/office/drawing/2014/main" id="{E982165F-8952-441E-8FAC-5A2B36B5E64E}"/>
              </a:ext>
            </a:extLst>
          </p:cNvPr>
          <p:cNvSpPr/>
          <p:nvPr/>
        </p:nvSpPr>
        <p:spPr>
          <a:xfrm>
            <a:off x="8651289" y="4970167"/>
            <a:ext cx="2448351" cy="1295675"/>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t>作りたいサービス名を</a:t>
            </a:r>
            <a:r>
              <a:rPr kumimoji="1" lang="en-US" altLang="ja-JP" sz="1600" dirty="0"/>
              <a:t/>
            </a:r>
            <a:br>
              <a:rPr kumimoji="1" lang="en-US" altLang="ja-JP" sz="1600" dirty="0"/>
            </a:br>
            <a:r>
              <a:rPr kumimoji="1" lang="ja-JP" altLang="en-US" sz="1600" dirty="0"/>
              <a:t>検索し、選択して作成</a:t>
            </a:r>
          </a:p>
        </p:txBody>
      </p:sp>
    </p:spTree>
    <p:extLst>
      <p:ext uri="{BB962C8B-B14F-4D97-AF65-F5344CB8AC3E}">
        <p14:creationId xmlns:p14="http://schemas.microsoft.com/office/powerpoint/2010/main" val="213603799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参考）入力 </a:t>
            </a:r>
            <a:r>
              <a:rPr kumimoji="1" lang="en-US" altLang="ja-JP" dirty="0"/>
              <a:t>–</a:t>
            </a:r>
            <a:r>
              <a:rPr kumimoji="1" lang="ja-JP" altLang="en-US" dirty="0"/>
              <a:t> データストリーム</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981" y="1845646"/>
            <a:ext cx="2329552" cy="2329552"/>
          </a:xfrm>
          <a:prstGeom prst="rect">
            <a:avLst/>
          </a:prstGeom>
          <a:noFill/>
        </p:spPr>
      </p:pic>
      <p:sp>
        <p:nvSpPr>
          <p:cNvPr id="5" name="テキスト ボックス 4"/>
          <p:cNvSpPr txBox="1"/>
          <p:nvPr/>
        </p:nvSpPr>
        <p:spPr>
          <a:xfrm>
            <a:off x="10042291" y="1056652"/>
            <a:ext cx="1828820" cy="1235557"/>
          </a:xfrm>
          <a:prstGeom prst="rect">
            <a:avLst/>
          </a:prstGeom>
          <a:noFill/>
        </p:spPr>
        <p:txBody>
          <a:bodyPr wrap="none" lIns="179285" tIns="143428" rIns="179285" bIns="143428" rtlCol="0">
            <a:spAutoFit/>
          </a:bodyPr>
          <a:lstStyle/>
          <a:p>
            <a:pPr>
              <a:lnSpc>
                <a:spcPct val="90000"/>
              </a:lnSpc>
              <a:spcAft>
                <a:spcPts val="588"/>
              </a:spcAft>
            </a:pPr>
            <a:r>
              <a:rPr lang="en-US" altLang="ja-JP" sz="3137" dirty="0">
                <a:gradFill>
                  <a:gsLst>
                    <a:gs pos="2917">
                      <a:schemeClr val="tx1"/>
                    </a:gs>
                    <a:gs pos="30000">
                      <a:schemeClr val="tx1"/>
                    </a:gs>
                  </a:gsLst>
                  <a:lin ang="5400000" scaled="0"/>
                </a:gradFill>
              </a:rPr>
              <a:t>Stream</a:t>
            </a:r>
          </a:p>
          <a:p>
            <a:pPr>
              <a:lnSpc>
                <a:spcPct val="90000"/>
              </a:lnSpc>
              <a:spcAft>
                <a:spcPts val="588"/>
              </a:spcAft>
            </a:pPr>
            <a:r>
              <a:rPr lang="en-US" altLang="ja-JP" sz="3137" dirty="0">
                <a:gradFill>
                  <a:gsLst>
                    <a:gs pos="2917">
                      <a:schemeClr val="tx1"/>
                    </a:gs>
                    <a:gs pos="30000">
                      <a:schemeClr val="tx1"/>
                    </a:gs>
                  </a:gsLst>
                  <a:lin ang="5400000" scaled="0"/>
                </a:gradFill>
              </a:rPr>
              <a:t>Analytics</a:t>
            </a:r>
            <a:endParaRPr lang="ja-JP" altLang="en-US" sz="3137" dirty="0" err="1">
              <a:gradFill>
                <a:gsLst>
                  <a:gs pos="2917">
                    <a:schemeClr val="tx1"/>
                  </a:gs>
                  <a:gs pos="30000">
                    <a:schemeClr val="tx1"/>
                  </a:gs>
                </a:gsLst>
                <a:lin ang="5400000" scaled="0"/>
              </a:gradFill>
            </a:endParaRPr>
          </a:p>
        </p:txBody>
      </p:sp>
      <p:cxnSp>
        <p:nvCxnSpPr>
          <p:cNvPr id="7" name="直線コネクタ 6"/>
          <p:cNvCxnSpPr>
            <a:stCxn id="4" idx="1"/>
          </p:cNvCxnSpPr>
          <p:nvPr/>
        </p:nvCxnSpPr>
        <p:spPr>
          <a:xfrm flipH="1">
            <a:off x="507070" y="3010422"/>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94827" y="1380477"/>
            <a:ext cx="2981378"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IoT</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Hub</a:t>
            </a:r>
            <a:r>
              <a:rPr lang="ja-JP" altLang="en-US" sz="2353" dirty="0" err="1">
                <a:gradFill>
                  <a:gsLst>
                    <a:gs pos="2917">
                      <a:schemeClr val="tx1"/>
                    </a:gs>
                    <a:gs pos="30000">
                      <a:schemeClr val="tx1"/>
                    </a:gs>
                  </a:gsLst>
                  <a:lin ang="5400000" scaled="0"/>
                </a:gradFill>
              </a:rPr>
              <a:t>、</a:t>
            </a:r>
            <a:r>
              <a:rPr lang="en-US" altLang="ja-JP" sz="2353" dirty="0">
                <a:gradFill>
                  <a:gsLst>
                    <a:gs pos="2917">
                      <a:schemeClr val="tx1"/>
                    </a:gs>
                    <a:gs pos="30000">
                      <a:schemeClr val="tx1"/>
                    </a:gs>
                  </a:gsLst>
                  <a:lin ang="5400000" scaled="0"/>
                </a:gradFill>
              </a:rPr>
              <a:t>Event</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Hub</a:t>
            </a:r>
            <a:endParaRPr lang="ja-JP" altLang="en-US" sz="2353" dirty="0">
              <a:gradFill>
                <a:gsLst>
                  <a:gs pos="2917">
                    <a:schemeClr val="tx1"/>
                  </a:gs>
                  <a:gs pos="30000">
                    <a:schemeClr val="tx1"/>
                  </a:gs>
                </a:gsLst>
                <a:lin ang="5400000" scaled="0"/>
              </a:gradFill>
            </a:endParaRPr>
          </a:p>
        </p:txBody>
      </p:sp>
      <p:pic>
        <p:nvPicPr>
          <p:cNvPr id="9" name="図 8"/>
          <p:cNvPicPr>
            <a:picLocks noChangeAspect="1"/>
          </p:cNvPicPr>
          <p:nvPr/>
        </p:nvPicPr>
        <p:blipFill>
          <a:blip r:embed="rId4"/>
          <a:stretch>
            <a:fillRect/>
          </a:stretch>
        </p:blipFill>
        <p:spPr>
          <a:xfrm>
            <a:off x="1565957" y="2136082"/>
            <a:ext cx="605682" cy="605682"/>
          </a:xfrm>
          <a:prstGeom prst="rect">
            <a:avLst/>
          </a:prstGeom>
        </p:spPr>
      </p:pic>
      <p:pic>
        <p:nvPicPr>
          <p:cNvPr id="10" name="図 9"/>
          <p:cNvPicPr>
            <a:picLocks noChangeAspect="1"/>
          </p:cNvPicPr>
          <p:nvPr/>
        </p:nvPicPr>
        <p:blipFill>
          <a:blip r:embed="rId5"/>
          <a:stretch>
            <a:fillRect/>
          </a:stretch>
        </p:blipFill>
        <p:spPr>
          <a:xfrm>
            <a:off x="683119" y="2136082"/>
            <a:ext cx="605682" cy="605682"/>
          </a:xfrm>
          <a:prstGeom prst="rect">
            <a:avLst/>
          </a:prstGeom>
        </p:spPr>
      </p:pic>
      <p:sp>
        <p:nvSpPr>
          <p:cNvPr id="13" name="正方形/長方形 12"/>
          <p:cNvSpPr/>
          <p:nvPr/>
        </p:nvSpPr>
        <p:spPr bwMode="auto">
          <a:xfrm>
            <a:off x="2365728" y="2144709"/>
            <a:ext cx="1835404" cy="597055"/>
          </a:xfrm>
          <a:prstGeom prst="rect">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568" dirty="0">
                <a:solidFill>
                  <a:schemeClr val="tx1"/>
                </a:solidFill>
                <a:latin typeface="+mn-ea"/>
                <a:cs typeface="Segoe UI" pitchFamily="34" charset="0"/>
              </a:rPr>
              <a:t>コンシューマー</a:t>
            </a:r>
            <a:endParaRPr lang="en-US" altLang="ja-JP" sz="1568" dirty="0">
              <a:solidFill>
                <a:schemeClr val="tx1"/>
              </a:solidFill>
              <a:latin typeface="+mn-ea"/>
              <a:cs typeface="Segoe UI" pitchFamily="34" charset="0"/>
            </a:endParaRPr>
          </a:p>
          <a:p>
            <a:pPr algn="ctr" defTabSz="914102" fontAlgn="base">
              <a:lnSpc>
                <a:spcPct val="90000"/>
              </a:lnSpc>
              <a:spcBef>
                <a:spcPct val="0"/>
              </a:spcBef>
              <a:spcAft>
                <a:spcPct val="0"/>
              </a:spcAft>
            </a:pPr>
            <a:r>
              <a:rPr lang="ja-JP" altLang="en-US" sz="1568" dirty="0">
                <a:solidFill>
                  <a:schemeClr val="tx1"/>
                </a:solidFill>
                <a:latin typeface="+mn-ea"/>
                <a:cs typeface="Segoe UI" pitchFamily="34" charset="0"/>
              </a:rPr>
              <a:t>グループ</a:t>
            </a:r>
          </a:p>
        </p:txBody>
      </p:sp>
      <p:cxnSp>
        <p:nvCxnSpPr>
          <p:cNvPr id="15" name="直線コネクタ 14"/>
          <p:cNvCxnSpPr/>
          <p:nvPr/>
        </p:nvCxnSpPr>
        <p:spPr>
          <a:xfrm>
            <a:off x="2342474" y="2144709"/>
            <a:ext cx="0" cy="5970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271882" y="2136082"/>
            <a:ext cx="0" cy="5970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矢印: 右 10"/>
          <p:cNvSpPr/>
          <p:nvPr/>
        </p:nvSpPr>
        <p:spPr bwMode="auto">
          <a:xfrm>
            <a:off x="4036694" y="2201370"/>
            <a:ext cx="4659103" cy="475105"/>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テキスト ボックス 18"/>
          <p:cNvSpPr txBox="1"/>
          <p:nvPr/>
        </p:nvSpPr>
        <p:spPr>
          <a:xfrm>
            <a:off x="505993" y="4996719"/>
            <a:ext cx="926329"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Blob</a:t>
            </a:r>
            <a:endParaRPr lang="ja-JP" altLang="en-US" sz="2353" dirty="0">
              <a:gradFill>
                <a:gsLst>
                  <a:gs pos="2917">
                    <a:schemeClr val="tx1"/>
                  </a:gs>
                  <a:gs pos="30000">
                    <a:schemeClr val="tx1"/>
                  </a:gs>
                </a:gsLst>
                <a:lin ang="5400000" scaled="0"/>
              </a:gradFill>
            </a:endParaRPr>
          </a:p>
        </p:txBody>
      </p:sp>
      <p:pic>
        <p:nvPicPr>
          <p:cNvPr id="21" name="図 20"/>
          <p:cNvPicPr>
            <a:picLocks noChangeAspect="1"/>
          </p:cNvPicPr>
          <p:nvPr/>
        </p:nvPicPr>
        <p:blipFill>
          <a:blip r:embed="rId6"/>
          <a:stretch>
            <a:fillRect/>
          </a:stretch>
        </p:blipFill>
        <p:spPr>
          <a:xfrm>
            <a:off x="652804" y="3163494"/>
            <a:ext cx="605682" cy="605682"/>
          </a:xfrm>
          <a:prstGeom prst="rect">
            <a:avLst/>
          </a:prstGeom>
        </p:spPr>
      </p:pic>
      <p:sp>
        <p:nvSpPr>
          <p:cNvPr id="22" name="テキスト ボックス 21"/>
          <p:cNvSpPr txBox="1"/>
          <p:nvPr/>
        </p:nvSpPr>
        <p:spPr>
          <a:xfrm>
            <a:off x="6318200" y="1244170"/>
            <a:ext cx="3681061"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それぞれのソースごとに</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追加プロパティが変わる</a:t>
            </a:r>
          </a:p>
        </p:txBody>
      </p:sp>
      <p:sp>
        <p:nvSpPr>
          <p:cNvPr id="23" name="正方形/長方形 22"/>
          <p:cNvSpPr/>
          <p:nvPr/>
        </p:nvSpPr>
        <p:spPr>
          <a:xfrm>
            <a:off x="1498784" y="6495442"/>
            <a:ext cx="9196754" cy="362072"/>
          </a:xfrm>
          <a:prstGeom prst="rect">
            <a:avLst/>
          </a:prstGeom>
        </p:spPr>
        <p:txBody>
          <a:bodyPr wrap="square">
            <a:spAutoFit/>
          </a:bodyPr>
          <a:lstStyle/>
          <a:p>
            <a:r>
              <a:rPr lang="ja-JP" altLang="en-US" sz="1765" dirty="0"/>
              <a:t>https://docs.microsoft.com/ja-jp/azure/stream-analytics/stream-analytics-define-inputs</a:t>
            </a:r>
          </a:p>
        </p:txBody>
      </p:sp>
      <p:sp>
        <p:nvSpPr>
          <p:cNvPr id="24" name="テキスト ボックス 23"/>
          <p:cNvSpPr txBox="1"/>
          <p:nvPr/>
        </p:nvSpPr>
        <p:spPr>
          <a:xfrm>
            <a:off x="9060884" y="3929343"/>
            <a:ext cx="2775882"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推奨フォーマット</a:t>
            </a:r>
            <a:endParaRPr lang="en-US" altLang="ja-JP" sz="2353" dirty="0">
              <a:gradFill>
                <a:gsLst>
                  <a:gs pos="2917">
                    <a:schemeClr val="tx1"/>
                  </a:gs>
                  <a:gs pos="30000">
                    <a:schemeClr val="tx1"/>
                  </a:gs>
                </a:gsLst>
                <a:lin ang="5400000" scaled="0"/>
              </a:gradFill>
            </a:endParaRPr>
          </a:p>
          <a:p>
            <a:pPr algn="r">
              <a:lnSpc>
                <a:spcPct val="90000"/>
              </a:lnSpc>
              <a:spcAft>
                <a:spcPts val="588"/>
              </a:spcAft>
            </a:pPr>
            <a:r>
              <a:rPr lang="en-US" altLang="ja-JP" sz="2353" dirty="0">
                <a:gradFill>
                  <a:gsLst>
                    <a:gs pos="2917">
                      <a:schemeClr val="tx1"/>
                    </a:gs>
                    <a:gs pos="30000">
                      <a:schemeClr val="tx1"/>
                    </a:gs>
                  </a:gsLst>
                  <a:lin ang="5400000" scaled="0"/>
                </a:gradFill>
              </a:rPr>
              <a:t>JSON</a:t>
            </a:r>
            <a:endParaRPr lang="ja-JP" altLang="en-US" sz="2353" dirty="0">
              <a:gradFill>
                <a:gsLst>
                  <a:gs pos="2917">
                    <a:schemeClr val="tx1"/>
                  </a:gs>
                  <a:gs pos="30000">
                    <a:schemeClr val="tx1"/>
                  </a:gs>
                </a:gsLst>
                <a:lin ang="5400000" scaled="0"/>
              </a:gradFill>
            </a:endParaRPr>
          </a:p>
        </p:txBody>
      </p:sp>
      <p:grpSp>
        <p:nvGrpSpPr>
          <p:cNvPr id="27" name="グループ化 26"/>
          <p:cNvGrpSpPr/>
          <p:nvPr/>
        </p:nvGrpSpPr>
        <p:grpSpPr>
          <a:xfrm>
            <a:off x="880798" y="4086435"/>
            <a:ext cx="635332" cy="303351"/>
            <a:chOff x="2689845" y="4067159"/>
            <a:chExt cx="648072" cy="309434"/>
          </a:xfrm>
        </p:grpSpPr>
        <p:sp>
          <p:nvSpPr>
            <p:cNvPr id="25" name="正方形/長方形 24"/>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2017</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グループ化 30"/>
          <p:cNvGrpSpPr/>
          <p:nvPr/>
        </p:nvGrpSpPr>
        <p:grpSpPr>
          <a:xfrm>
            <a:off x="1245283" y="4471128"/>
            <a:ext cx="635332" cy="303351"/>
            <a:chOff x="2689845" y="4067159"/>
            <a:chExt cx="648072" cy="309434"/>
          </a:xfrm>
        </p:grpSpPr>
        <p:sp>
          <p:nvSpPr>
            <p:cNvPr id="32" name="正方形/長方形 31"/>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正方形/長方形 32"/>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グループ化 33"/>
          <p:cNvGrpSpPr/>
          <p:nvPr/>
        </p:nvGrpSpPr>
        <p:grpSpPr>
          <a:xfrm>
            <a:off x="1687332" y="4858251"/>
            <a:ext cx="635332" cy="303351"/>
            <a:chOff x="2689845" y="4067159"/>
            <a:chExt cx="648072" cy="309434"/>
          </a:xfrm>
        </p:grpSpPr>
        <p:sp>
          <p:nvSpPr>
            <p:cNvPr id="35" name="正方形/長方形 34"/>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正方形/長方形 35"/>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グループ化 36"/>
          <p:cNvGrpSpPr/>
          <p:nvPr/>
        </p:nvGrpSpPr>
        <p:grpSpPr>
          <a:xfrm>
            <a:off x="2605034" y="4877751"/>
            <a:ext cx="635332" cy="303351"/>
            <a:chOff x="2689845" y="4067159"/>
            <a:chExt cx="648072" cy="309434"/>
          </a:xfrm>
        </p:grpSpPr>
        <p:sp>
          <p:nvSpPr>
            <p:cNvPr id="38" name="正方形/長方形 37"/>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正方形/長方形 38"/>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グループ化 39"/>
          <p:cNvGrpSpPr/>
          <p:nvPr/>
        </p:nvGrpSpPr>
        <p:grpSpPr>
          <a:xfrm>
            <a:off x="3028589" y="5270192"/>
            <a:ext cx="635332" cy="303351"/>
            <a:chOff x="2689845" y="4067159"/>
            <a:chExt cx="648072" cy="309434"/>
          </a:xfrm>
        </p:grpSpPr>
        <p:sp>
          <p:nvSpPr>
            <p:cNvPr id="41" name="正方形/長方形 40"/>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30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正方形/長方形 41"/>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グループ化 42"/>
          <p:cNvGrpSpPr/>
          <p:nvPr/>
        </p:nvGrpSpPr>
        <p:grpSpPr>
          <a:xfrm>
            <a:off x="3028589" y="5612241"/>
            <a:ext cx="635332" cy="303351"/>
            <a:chOff x="2689845" y="4067159"/>
            <a:chExt cx="648072" cy="309434"/>
          </a:xfrm>
        </p:grpSpPr>
        <p:sp>
          <p:nvSpPr>
            <p:cNvPr id="44" name="正方形/長方形 43"/>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40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正方形/長方形 44"/>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コネクタ: カギ線 46"/>
          <p:cNvCxnSpPr>
            <a:stCxn id="25" idx="2"/>
            <a:endCxn id="32" idx="1"/>
          </p:cNvCxnSpPr>
          <p:nvPr/>
        </p:nvCxnSpPr>
        <p:spPr>
          <a:xfrm rot="16200000" flipH="1">
            <a:off x="1094159" y="4494091"/>
            <a:ext cx="255428" cy="468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コネクタ: カギ線 47"/>
          <p:cNvCxnSpPr>
            <a:stCxn id="32" idx="2"/>
            <a:endCxn id="35" idx="1"/>
          </p:cNvCxnSpPr>
          <p:nvPr/>
        </p:nvCxnSpPr>
        <p:spPr>
          <a:xfrm rot="16200000" flipH="1">
            <a:off x="1496212" y="4841217"/>
            <a:ext cx="257857" cy="12438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コネクタ: カギ線 50"/>
          <p:cNvCxnSpPr>
            <a:stCxn id="35" idx="3"/>
            <a:endCxn id="38" idx="1"/>
          </p:cNvCxnSpPr>
          <p:nvPr/>
        </p:nvCxnSpPr>
        <p:spPr>
          <a:xfrm>
            <a:off x="2322664" y="5032337"/>
            <a:ext cx="282370" cy="1950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コネクタ: カギ線 53"/>
          <p:cNvCxnSpPr>
            <a:stCxn id="38" idx="2"/>
            <a:endCxn id="41" idx="1"/>
          </p:cNvCxnSpPr>
          <p:nvPr/>
        </p:nvCxnSpPr>
        <p:spPr>
          <a:xfrm rot="16200000" flipH="1">
            <a:off x="2844056" y="5259746"/>
            <a:ext cx="263177"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コネクタ: カギ線 56"/>
          <p:cNvCxnSpPr>
            <a:stCxn id="38" idx="2"/>
            <a:endCxn id="44" idx="1"/>
          </p:cNvCxnSpPr>
          <p:nvPr/>
        </p:nvCxnSpPr>
        <p:spPr>
          <a:xfrm rot="16200000" flipH="1">
            <a:off x="2673033" y="5430769"/>
            <a:ext cx="605225"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3665924" y="5175641"/>
            <a:ext cx="1309447" cy="561207"/>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err="1">
                <a:gradFill>
                  <a:gsLst>
                    <a:gs pos="2917">
                      <a:schemeClr val="tx1"/>
                    </a:gs>
                    <a:gs pos="30000">
                      <a:schemeClr val="tx1"/>
                    </a:gs>
                  </a:gsLst>
                  <a:lin ang="5400000" scaled="0"/>
                </a:gradFill>
              </a:rPr>
              <a:t>data.json</a:t>
            </a:r>
            <a:endParaRPr lang="ja-JP" altLang="en-US" sz="1961" dirty="0" err="1">
              <a:gradFill>
                <a:gsLst>
                  <a:gs pos="2917">
                    <a:schemeClr val="tx1"/>
                  </a:gs>
                  <a:gs pos="30000">
                    <a:schemeClr val="tx1"/>
                  </a:gs>
                </a:gsLst>
                <a:lin ang="5400000" scaled="0"/>
              </a:gradFill>
            </a:endParaRPr>
          </a:p>
        </p:txBody>
      </p:sp>
      <p:sp>
        <p:nvSpPr>
          <p:cNvPr id="61" name="テキスト ボックス 60"/>
          <p:cNvSpPr txBox="1"/>
          <p:nvPr/>
        </p:nvSpPr>
        <p:spPr>
          <a:xfrm>
            <a:off x="3672139" y="5527898"/>
            <a:ext cx="1309447" cy="561207"/>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err="1">
                <a:gradFill>
                  <a:gsLst>
                    <a:gs pos="2917">
                      <a:schemeClr val="tx1"/>
                    </a:gs>
                    <a:gs pos="30000">
                      <a:schemeClr val="tx1"/>
                    </a:gs>
                  </a:gsLst>
                  <a:lin ang="5400000" scaled="0"/>
                </a:gradFill>
              </a:rPr>
              <a:t>data.json</a:t>
            </a:r>
            <a:endParaRPr lang="ja-JP" altLang="en-US" sz="1961" dirty="0" err="1">
              <a:gradFill>
                <a:gsLst>
                  <a:gs pos="2917">
                    <a:schemeClr val="tx1"/>
                  </a:gs>
                  <a:gs pos="30000">
                    <a:schemeClr val="tx1"/>
                  </a:gs>
                </a:gsLst>
                <a:lin ang="5400000" scaled="0"/>
              </a:gradFill>
            </a:endParaRPr>
          </a:p>
        </p:txBody>
      </p:sp>
      <p:cxnSp>
        <p:nvCxnSpPr>
          <p:cNvPr id="63" name="直線コネクタ 62"/>
          <p:cNvCxnSpPr/>
          <p:nvPr/>
        </p:nvCxnSpPr>
        <p:spPr>
          <a:xfrm flipH="1" flipV="1">
            <a:off x="1811101" y="3921043"/>
            <a:ext cx="6955289" cy="1602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テキスト ボックス 63"/>
          <p:cNvSpPr txBox="1"/>
          <p:nvPr/>
        </p:nvSpPr>
        <p:spPr>
          <a:xfrm>
            <a:off x="1774487" y="4058515"/>
            <a:ext cx="3982788" cy="624573"/>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a:t>
            </a:r>
            <a:r>
              <a:rPr lang="ja-JP" altLang="en-US" sz="2353" dirty="0">
                <a:gradFill>
                  <a:gsLst>
                    <a:gs pos="2917">
                      <a:schemeClr val="tx1"/>
                    </a:gs>
                    <a:gs pos="30000">
                      <a:schemeClr val="tx1"/>
                    </a:gs>
                  </a:gsLst>
                  <a:lin ang="5400000" scaled="0"/>
                </a:gradFill>
              </a:rPr>
              <a:t>パスパターン指定の場合</a:t>
            </a:r>
          </a:p>
        </p:txBody>
      </p:sp>
      <p:sp>
        <p:nvSpPr>
          <p:cNvPr id="65" name="テキスト ボックス 64"/>
          <p:cNvSpPr txBox="1"/>
          <p:nvPr/>
        </p:nvSpPr>
        <p:spPr>
          <a:xfrm>
            <a:off x="5064496" y="4837445"/>
            <a:ext cx="3681061"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フォルダーのファイルを</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時間が来るたびに処理</a:t>
            </a:r>
          </a:p>
        </p:txBody>
      </p:sp>
      <p:sp>
        <p:nvSpPr>
          <p:cNvPr id="66" name="テキスト ボックス 65"/>
          <p:cNvSpPr txBox="1"/>
          <p:nvPr/>
        </p:nvSpPr>
        <p:spPr>
          <a:xfrm>
            <a:off x="1172123" y="3279239"/>
            <a:ext cx="5189693" cy="615522"/>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アップロードされたファイルを処理</a:t>
            </a:r>
          </a:p>
        </p:txBody>
      </p:sp>
      <p:sp>
        <p:nvSpPr>
          <p:cNvPr id="68" name="矢印: 右 67"/>
          <p:cNvSpPr/>
          <p:nvPr/>
        </p:nvSpPr>
        <p:spPr bwMode="auto">
          <a:xfrm>
            <a:off x="6432408" y="3730412"/>
            <a:ext cx="2258959" cy="475105"/>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198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0-#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0-#ppt_w/2"/>
                                          </p:val>
                                        </p:tav>
                                        <p:tav tm="100000">
                                          <p:val>
                                            <p:strVal val="#ppt_x"/>
                                          </p:val>
                                        </p:tav>
                                      </p:tavLst>
                                    </p:anim>
                                    <p:anim calcmode="lin" valueType="num">
                                      <p:cBhvr additive="base">
                                        <p:cTn id="58" dur="500" fill="hold"/>
                                        <p:tgtEl>
                                          <p:spTgt spid="37"/>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0-#ppt_w/2"/>
                                          </p:val>
                                        </p:tav>
                                        <p:tav tm="100000">
                                          <p:val>
                                            <p:strVal val="#ppt_x"/>
                                          </p:val>
                                        </p:tav>
                                      </p:tavLst>
                                    </p:anim>
                                    <p:anim calcmode="lin" valueType="num">
                                      <p:cBhvr additive="base">
                                        <p:cTn id="62" dur="500" fill="hold"/>
                                        <p:tgtEl>
                                          <p:spTgt spid="40"/>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0-#ppt_w/2"/>
                                          </p:val>
                                        </p:tav>
                                        <p:tav tm="100000">
                                          <p:val>
                                            <p:strVal val="#ppt_x"/>
                                          </p:val>
                                        </p:tav>
                                      </p:tavLst>
                                    </p:anim>
                                    <p:anim calcmode="lin" valueType="num">
                                      <p:cBhvr additive="base">
                                        <p:cTn id="66" dur="500" fill="hold"/>
                                        <p:tgtEl>
                                          <p:spTgt spid="43"/>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0-#ppt_w/2"/>
                                          </p:val>
                                        </p:tav>
                                        <p:tav tm="100000">
                                          <p:val>
                                            <p:strVal val="#ppt_x"/>
                                          </p:val>
                                        </p:tav>
                                      </p:tavLst>
                                    </p:anim>
                                    <p:anim calcmode="lin" valueType="num">
                                      <p:cBhvr additive="base">
                                        <p:cTn id="70" dur="500" fill="hold"/>
                                        <p:tgtEl>
                                          <p:spTgt spid="47"/>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0-#ppt_w/2"/>
                                          </p:val>
                                        </p:tav>
                                        <p:tav tm="100000">
                                          <p:val>
                                            <p:strVal val="#ppt_x"/>
                                          </p:val>
                                        </p:tav>
                                      </p:tavLst>
                                    </p:anim>
                                    <p:anim calcmode="lin" valueType="num">
                                      <p:cBhvr additive="base">
                                        <p:cTn id="74" dur="500" fill="hold"/>
                                        <p:tgtEl>
                                          <p:spTgt spid="48"/>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0-#ppt_w/2"/>
                                          </p:val>
                                        </p:tav>
                                        <p:tav tm="100000">
                                          <p:val>
                                            <p:strVal val="#ppt_x"/>
                                          </p:val>
                                        </p:tav>
                                      </p:tavLst>
                                    </p:anim>
                                    <p:anim calcmode="lin" valueType="num">
                                      <p:cBhvr additive="base">
                                        <p:cTn id="78" dur="500" fill="hold"/>
                                        <p:tgtEl>
                                          <p:spTgt spid="51"/>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fill="hold"/>
                                        <p:tgtEl>
                                          <p:spTgt spid="54"/>
                                        </p:tgtEl>
                                        <p:attrNameLst>
                                          <p:attrName>ppt_x</p:attrName>
                                        </p:attrNameLst>
                                      </p:cBhvr>
                                      <p:tavLst>
                                        <p:tav tm="0">
                                          <p:val>
                                            <p:strVal val="0-#ppt_w/2"/>
                                          </p:val>
                                        </p:tav>
                                        <p:tav tm="100000">
                                          <p:val>
                                            <p:strVal val="#ppt_x"/>
                                          </p:val>
                                        </p:tav>
                                      </p:tavLst>
                                    </p:anim>
                                    <p:anim calcmode="lin" valueType="num">
                                      <p:cBhvr additive="base">
                                        <p:cTn id="82" dur="500" fill="hold"/>
                                        <p:tgtEl>
                                          <p:spTgt spid="54"/>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0-#ppt_w/2"/>
                                          </p:val>
                                        </p:tav>
                                        <p:tav tm="100000">
                                          <p:val>
                                            <p:strVal val="#ppt_x"/>
                                          </p:val>
                                        </p:tav>
                                      </p:tavLst>
                                    </p:anim>
                                    <p:anim calcmode="lin" valueType="num">
                                      <p:cBhvr additive="base">
                                        <p:cTn id="86" dur="500" fill="hold"/>
                                        <p:tgtEl>
                                          <p:spTgt spid="57"/>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additive="base">
                                        <p:cTn id="89" dur="500" fill="hold"/>
                                        <p:tgtEl>
                                          <p:spTgt spid="60"/>
                                        </p:tgtEl>
                                        <p:attrNameLst>
                                          <p:attrName>ppt_x</p:attrName>
                                        </p:attrNameLst>
                                      </p:cBhvr>
                                      <p:tavLst>
                                        <p:tav tm="0">
                                          <p:val>
                                            <p:strVal val="0-#ppt_w/2"/>
                                          </p:val>
                                        </p:tav>
                                        <p:tav tm="100000">
                                          <p:val>
                                            <p:strVal val="#ppt_x"/>
                                          </p:val>
                                        </p:tav>
                                      </p:tavLst>
                                    </p:anim>
                                    <p:anim calcmode="lin" valueType="num">
                                      <p:cBhvr additive="base">
                                        <p:cTn id="90" dur="500" fill="hold"/>
                                        <p:tgtEl>
                                          <p:spTgt spid="60"/>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 calcmode="lin" valueType="num">
                                      <p:cBhvr additive="base">
                                        <p:cTn id="93" dur="500" fill="hold"/>
                                        <p:tgtEl>
                                          <p:spTgt spid="61"/>
                                        </p:tgtEl>
                                        <p:attrNameLst>
                                          <p:attrName>ppt_x</p:attrName>
                                        </p:attrNameLst>
                                      </p:cBhvr>
                                      <p:tavLst>
                                        <p:tav tm="0">
                                          <p:val>
                                            <p:strVal val="0-#ppt_w/2"/>
                                          </p:val>
                                        </p:tav>
                                        <p:tav tm="100000">
                                          <p:val>
                                            <p:strVal val="#ppt_x"/>
                                          </p:val>
                                        </p:tav>
                                      </p:tavLst>
                                    </p:anim>
                                    <p:anim calcmode="lin" valueType="num">
                                      <p:cBhvr additive="base">
                                        <p:cTn id="94" dur="500" fill="hold"/>
                                        <p:tgtEl>
                                          <p:spTgt spid="61"/>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fill="hold"/>
                                        <p:tgtEl>
                                          <p:spTgt spid="63"/>
                                        </p:tgtEl>
                                        <p:attrNameLst>
                                          <p:attrName>ppt_x</p:attrName>
                                        </p:attrNameLst>
                                      </p:cBhvr>
                                      <p:tavLst>
                                        <p:tav tm="0">
                                          <p:val>
                                            <p:strVal val="0-#ppt_w/2"/>
                                          </p:val>
                                        </p:tav>
                                        <p:tav tm="100000">
                                          <p:val>
                                            <p:strVal val="#ppt_x"/>
                                          </p:val>
                                        </p:tav>
                                      </p:tavLst>
                                    </p:anim>
                                    <p:anim calcmode="lin" valueType="num">
                                      <p:cBhvr additive="base">
                                        <p:cTn id="98" dur="500" fill="hold"/>
                                        <p:tgtEl>
                                          <p:spTgt spid="63"/>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 calcmode="lin" valueType="num">
                                      <p:cBhvr additive="base">
                                        <p:cTn id="101" dur="500" fill="hold"/>
                                        <p:tgtEl>
                                          <p:spTgt spid="64"/>
                                        </p:tgtEl>
                                        <p:attrNameLst>
                                          <p:attrName>ppt_x</p:attrName>
                                        </p:attrNameLst>
                                      </p:cBhvr>
                                      <p:tavLst>
                                        <p:tav tm="0">
                                          <p:val>
                                            <p:strVal val="0-#ppt_w/2"/>
                                          </p:val>
                                        </p:tav>
                                        <p:tav tm="100000">
                                          <p:val>
                                            <p:strVal val="#ppt_x"/>
                                          </p:val>
                                        </p:tav>
                                      </p:tavLst>
                                    </p:anim>
                                    <p:anim calcmode="lin" valueType="num">
                                      <p:cBhvr additive="base">
                                        <p:cTn id="102" dur="500" fill="hold"/>
                                        <p:tgtEl>
                                          <p:spTgt spid="64"/>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anim calcmode="lin" valueType="num">
                                      <p:cBhvr additive="base">
                                        <p:cTn id="105" dur="500" fill="hold"/>
                                        <p:tgtEl>
                                          <p:spTgt spid="65"/>
                                        </p:tgtEl>
                                        <p:attrNameLst>
                                          <p:attrName>ppt_x</p:attrName>
                                        </p:attrNameLst>
                                      </p:cBhvr>
                                      <p:tavLst>
                                        <p:tav tm="0">
                                          <p:val>
                                            <p:strVal val="0-#ppt_w/2"/>
                                          </p:val>
                                        </p:tav>
                                        <p:tav tm="100000">
                                          <p:val>
                                            <p:strVal val="#ppt_x"/>
                                          </p:val>
                                        </p:tav>
                                      </p:tavLst>
                                    </p:anim>
                                    <p:anim calcmode="lin" valueType="num">
                                      <p:cBhvr additive="base">
                                        <p:cTn id="106" dur="500" fill="hold"/>
                                        <p:tgtEl>
                                          <p:spTgt spid="65"/>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anim calcmode="lin" valueType="num">
                                      <p:cBhvr additive="base">
                                        <p:cTn id="109" dur="500" fill="hold"/>
                                        <p:tgtEl>
                                          <p:spTgt spid="66"/>
                                        </p:tgtEl>
                                        <p:attrNameLst>
                                          <p:attrName>ppt_x</p:attrName>
                                        </p:attrNameLst>
                                      </p:cBhvr>
                                      <p:tavLst>
                                        <p:tav tm="0">
                                          <p:val>
                                            <p:strVal val="0-#ppt_w/2"/>
                                          </p:val>
                                        </p:tav>
                                        <p:tav tm="100000">
                                          <p:val>
                                            <p:strVal val="#ppt_x"/>
                                          </p:val>
                                        </p:tav>
                                      </p:tavLst>
                                    </p:anim>
                                    <p:anim calcmode="lin" valueType="num">
                                      <p:cBhvr additive="base">
                                        <p:cTn id="110" dur="500" fill="hold"/>
                                        <p:tgtEl>
                                          <p:spTgt spid="66"/>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 calcmode="lin" valueType="num">
                                      <p:cBhvr additive="base">
                                        <p:cTn id="113" dur="500" fill="hold"/>
                                        <p:tgtEl>
                                          <p:spTgt spid="68"/>
                                        </p:tgtEl>
                                        <p:attrNameLst>
                                          <p:attrName>ppt_x</p:attrName>
                                        </p:attrNameLst>
                                      </p:cBhvr>
                                      <p:tavLst>
                                        <p:tav tm="0">
                                          <p:val>
                                            <p:strVal val="0-#ppt_w/2"/>
                                          </p:val>
                                        </p:tav>
                                        <p:tav tm="100000">
                                          <p:val>
                                            <p:strVal val="#ppt_x"/>
                                          </p:val>
                                        </p:tav>
                                      </p:tavLst>
                                    </p:anim>
                                    <p:anim calcmode="lin" valueType="num">
                                      <p:cBhvr additive="base">
                                        <p:cTn id="114"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1000"/>
                                        <p:tgtEl>
                                          <p:spTgt spid="24"/>
                                        </p:tgtEl>
                                      </p:cBhvr>
                                    </p:animEffect>
                                    <p:anim calcmode="lin" valueType="num">
                                      <p:cBhvr>
                                        <p:cTn id="120" dur="1000" fill="hold"/>
                                        <p:tgtEl>
                                          <p:spTgt spid="24"/>
                                        </p:tgtEl>
                                        <p:attrNameLst>
                                          <p:attrName>ppt_x</p:attrName>
                                        </p:attrNameLst>
                                      </p:cBhvr>
                                      <p:tavLst>
                                        <p:tav tm="0">
                                          <p:val>
                                            <p:strVal val="#ppt_x"/>
                                          </p:val>
                                        </p:tav>
                                        <p:tav tm="100000">
                                          <p:val>
                                            <p:strVal val="#ppt_x"/>
                                          </p:val>
                                        </p:tav>
                                      </p:tavLst>
                                    </p:anim>
                                    <p:anim calcmode="lin" valueType="num">
                                      <p:cBhvr>
                                        <p:cTn id="1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1" grpId="0" animBg="1"/>
      <p:bldP spid="19" grpId="0"/>
      <p:bldP spid="24" grpId="0"/>
      <p:bldP spid="60" grpId="0"/>
      <p:bldP spid="61" grpId="0"/>
      <p:bldP spid="64" grpId="0"/>
      <p:bldP spid="65" grpId="0"/>
      <p:bldP spid="66" grpId="0"/>
      <p:bldP spid="6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矢印: 五方向 49"/>
          <p:cNvSpPr/>
          <p:nvPr/>
        </p:nvSpPr>
        <p:spPr bwMode="auto">
          <a:xfrm flipH="1">
            <a:off x="3131115" y="252339"/>
            <a:ext cx="8541688" cy="6423915"/>
          </a:xfrm>
          <a:prstGeom prst="homePlate">
            <a:avLst/>
          </a:prstGeom>
          <a:gradFill>
            <a:gsLst>
              <a:gs pos="0">
                <a:schemeClr val="bg1"/>
              </a:gs>
              <a:gs pos="48000">
                <a:schemeClr val="bg1">
                  <a:alpha val="62000"/>
                </a:schemeClr>
              </a:gs>
              <a:gs pos="73000">
                <a:schemeClr val="accent1">
                  <a:alpha val="42000"/>
                </a:schemeClr>
              </a:gs>
              <a:gs pos="100000">
                <a:schemeClr val="accent3"/>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p:cNvSpPr>
            <a:spLocks noGrp="1"/>
          </p:cNvSpPr>
          <p:nvPr>
            <p:ph type="title"/>
          </p:nvPr>
        </p:nvSpPr>
        <p:spPr/>
        <p:txBody>
          <a:bodyPr/>
          <a:lstStyle/>
          <a:p>
            <a:r>
              <a:rPr kumimoji="1" lang="ja-JP" altLang="en-US" dirty="0"/>
              <a:t>参考）出力</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6" y="2260608"/>
            <a:ext cx="2329552" cy="2329552"/>
          </a:xfrm>
          <a:prstGeom prst="rect">
            <a:avLst/>
          </a:prstGeom>
          <a:noFill/>
        </p:spPr>
      </p:pic>
      <p:sp>
        <p:nvSpPr>
          <p:cNvPr id="5" name="テキスト ボックス 4"/>
          <p:cNvSpPr txBox="1"/>
          <p:nvPr/>
        </p:nvSpPr>
        <p:spPr>
          <a:xfrm>
            <a:off x="89831" y="1432482"/>
            <a:ext cx="1828820" cy="1235557"/>
          </a:xfrm>
          <a:prstGeom prst="rect">
            <a:avLst/>
          </a:prstGeom>
          <a:noFill/>
        </p:spPr>
        <p:txBody>
          <a:bodyPr wrap="none" lIns="179285" tIns="143428" rIns="179285" bIns="143428" rtlCol="0">
            <a:spAutoFit/>
          </a:bodyPr>
          <a:lstStyle/>
          <a:p>
            <a:pPr>
              <a:lnSpc>
                <a:spcPct val="90000"/>
              </a:lnSpc>
              <a:spcAft>
                <a:spcPts val="588"/>
              </a:spcAft>
            </a:pPr>
            <a:r>
              <a:rPr lang="en-US" altLang="ja-JP" sz="3137" dirty="0">
                <a:gradFill>
                  <a:gsLst>
                    <a:gs pos="2917">
                      <a:schemeClr val="tx1"/>
                    </a:gs>
                    <a:gs pos="30000">
                      <a:schemeClr val="tx1"/>
                    </a:gs>
                  </a:gsLst>
                  <a:lin ang="5400000" scaled="0"/>
                </a:gradFill>
              </a:rPr>
              <a:t>Stream</a:t>
            </a:r>
          </a:p>
          <a:p>
            <a:pPr>
              <a:lnSpc>
                <a:spcPct val="90000"/>
              </a:lnSpc>
              <a:spcAft>
                <a:spcPts val="588"/>
              </a:spcAft>
            </a:pPr>
            <a:r>
              <a:rPr lang="en-US" altLang="ja-JP" sz="3137" dirty="0">
                <a:gradFill>
                  <a:gsLst>
                    <a:gs pos="2917">
                      <a:schemeClr val="tx1"/>
                    </a:gs>
                    <a:gs pos="30000">
                      <a:schemeClr val="tx1"/>
                    </a:gs>
                  </a:gsLst>
                  <a:lin ang="5400000" scaled="0"/>
                </a:gradFill>
              </a:rPr>
              <a:t>Analytics</a:t>
            </a:r>
            <a:endParaRPr lang="ja-JP" altLang="en-US" sz="3137" dirty="0" err="1">
              <a:gradFill>
                <a:gsLst>
                  <a:gs pos="2917">
                    <a:schemeClr val="tx1"/>
                  </a:gs>
                  <a:gs pos="30000">
                    <a:schemeClr val="tx1"/>
                  </a:gs>
                </a:gsLst>
                <a:lin ang="5400000" scaled="0"/>
              </a:gradFill>
            </a:endParaRPr>
          </a:p>
        </p:txBody>
      </p:sp>
      <p:pic>
        <p:nvPicPr>
          <p:cNvPr id="6" name="図 5"/>
          <p:cNvPicPr>
            <a:picLocks noChangeAspect="1"/>
          </p:cNvPicPr>
          <p:nvPr/>
        </p:nvPicPr>
        <p:blipFill>
          <a:blip r:embed="rId4"/>
          <a:stretch>
            <a:fillRect/>
          </a:stretch>
        </p:blipFill>
        <p:spPr>
          <a:xfrm>
            <a:off x="5586898" y="5913261"/>
            <a:ext cx="605682" cy="605682"/>
          </a:xfrm>
          <a:prstGeom prst="rect">
            <a:avLst/>
          </a:prstGeom>
        </p:spPr>
      </p:pic>
      <p:grpSp>
        <p:nvGrpSpPr>
          <p:cNvPr id="7" name="グループ化 6"/>
          <p:cNvGrpSpPr/>
          <p:nvPr/>
        </p:nvGrpSpPr>
        <p:grpSpPr>
          <a:xfrm>
            <a:off x="4488590" y="4634311"/>
            <a:ext cx="635332" cy="303351"/>
            <a:chOff x="2689845" y="4067159"/>
            <a:chExt cx="648072" cy="309434"/>
          </a:xfrm>
        </p:grpSpPr>
        <p:sp>
          <p:nvSpPr>
            <p:cNvPr id="8" name="正方形/長方形 7"/>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2017</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グループ化 9"/>
          <p:cNvGrpSpPr/>
          <p:nvPr/>
        </p:nvGrpSpPr>
        <p:grpSpPr>
          <a:xfrm>
            <a:off x="4853075" y="5019004"/>
            <a:ext cx="635332" cy="303351"/>
            <a:chOff x="2689845" y="4067159"/>
            <a:chExt cx="648072" cy="309434"/>
          </a:xfrm>
        </p:grpSpPr>
        <p:sp>
          <p:nvSpPr>
            <p:cNvPr id="11" name="正方形/長方形 10"/>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グループ化 12"/>
          <p:cNvGrpSpPr/>
          <p:nvPr/>
        </p:nvGrpSpPr>
        <p:grpSpPr>
          <a:xfrm>
            <a:off x="5295124" y="5406127"/>
            <a:ext cx="635332" cy="303351"/>
            <a:chOff x="2689845" y="4067159"/>
            <a:chExt cx="648072" cy="309434"/>
          </a:xfrm>
        </p:grpSpPr>
        <p:sp>
          <p:nvSpPr>
            <p:cNvPr id="14" name="正方形/長方形 13"/>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グループ化 15"/>
          <p:cNvGrpSpPr/>
          <p:nvPr/>
        </p:nvGrpSpPr>
        <p:grpSpPr>
          <a:xfrm>
            <a:off x="6212827" y="5425627"/>
            <a:ext cx="635332" cy="303351"/>
            <a:chOff x="2689845" y="4067159"/>
            <a:chExt cx="648072" cy="309434"/>
          </a:xfrm>
        </p:grpSpPr>
        <p:sp>
          <p:nvSpPr>
            <p:cNvPr id="17" name="正方形/長方形 16"/>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グループ化 18"/>
          <p:cNvGrpSpPr/>
          <p:nvPr/>
        </p:nvGrpSpPr>
        <p:grpSpPr>
          <a:xfrm>
            <a:off x="6636381" y="5818068"/>
            <a:ext cx="635332" cy="303351"/>
            <a:chOff x="2689845" y="4067159"/>
            <a:chExt cx="648072" cy="309434"/>
          </a:xfrm>
        </p:grpSpPr>
        <p:sp>
          <p:nvSpPr>
            <p:cNvPr id="20" name="正方形/長方形 19"/>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40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グループ化 21"/>
          <p:cNvGrpSpPr/>
          <p:nvPr/>
        </p:nvGrpSpPr>
        <p:grpSpPr>
          <a:xfrm>
            <a:off x="6636381" y="6160117"/>
            <a:ext cx="635332" cy="303351"/>
            <a:chOff x="2689845" y="4067159"/>
            <a:chExt cx="648072" cy="309434"/>
          </a:xfrm>
        </p:grpSpPr>
        <p:sp>
          <p:nvSpPr>
            <p:cNvPr id="23" name="正方形/長方形 22"/>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50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5" name="コネクタ: カギ線 24"/>
          <p:cNvCxnSpPr>
            <a:stCxn id="8" idx="2"/>
            <a:endCxn id="11" idx="1"/>
          </p:cNvCxnSpPr>
          <p:nvPr/>
        </p:nvCxnSpPr>
        <p:spPr>
          <a:xfrm rot="16200000" flipH="1">
            <a:off x="4701952" y="5041967"/>
            <a:ext cx="255428" cy="468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コネクタ: カギ線 25"/>
          <p:cNvCxnSpPr>
            <a:stCxn id="11" idx="2"/>
            <a:endCxn id="14" idx="1"/>
          </p:cNvCxnSpPr>
          <p:nvPr/>
        </p:nvCxnSpPr>
        <p:spPr>
          <a:xfrm rot="16200000" flipH="1">
            <a:off x="5104004" y="5389092"/>
            <a:ext cx="257857" cy="12438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コネクタ: カギ線 26"/>
          <p:cNvCxnSpPr>
            <a:stCxn id="14" idx="3"/>
            <a:endCxn id="17" idx="1"/>
          </p:cNvCxnSpPr>
          <p:nvPr/>
        </p:nvCxnSpPr>
        <p:spPr>
          <a:xfrm>
            <a:off x="5930456" y="5580213"/>
            <a:ext cx="282370" cy="1950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コネクタ: カギ線 27"/>
          <p:cNvCxnSpPr>
            <a:stCxn id="17" idx="2"/>
            <a:endCxn id="20" idx="1"/>
          </p:cNvCxnSpPr>
          <p:nvPr/>
        </p:nvCxnSpPr>
        <p:spPr>
          <a:xfrm rot="16200000" flipH="1">
            <a:off x="6451848" y="5807622"/>
            <a:ext cx="263177"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コネクタ: カギ線 28"/>
          <p:cNvCxnSpPr>
            <a:stCxn id="17" idx="2"/>
            <a:endCxn id="23" idx="1"/>
          </p:cNvCxnSpPr>
          <p:nvPr/>
        </p:nvCxnSpPr>
        <p:spPr>
          <a:xfrm rot="16200000" flipH="1">
            <a:off x="6280825" y="5978645"/>
            <a:ext cx="605225"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6743124" y="4989932"/>
            <a:ext cx="5014880" cy="561211"/>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a:gradFill>
                  <a:gsLst>
                    <a:gs pos="2917">
                      <a:schemeClr val="tx1"/>
                    </a:gs>
                    <a:gs pos="30000">
                      <a:schemeClr val="tx1"/>
                    </a:gs>
                  </a:gsLst>
                  <a:lin ang="5400000" scaled="0"/>
                </a:gradFill>
              </a:rPr>
              <a:t>※</a:t>
            </a:r>
            <a:r>
              <a:rPr lang="ja-JP" altLang="en-US" sz="1961" dirty="0">
                <a:gradFill>
                  <a:gsLst>
                    <a:gs pos="2917">
                      <a:schemeClr val="tx1"/>
                    </a:gs>
                    <a:gs pos="30000">
                      <a:schemeClr val="tx1"/>
                    </a:gs>
                  </a:gsLst>
                  <a:lin ang="5400000" scaled="0"/>
                </a:gradFill>
              </a:rPr>
              <a:t>パスパターン指定の場合：</a:t>
            </a:r>
            <a:r>
              <a:rPr lang="en-US" altLang="ja-JP" sz="1961" dirty="0">
                <a:gradFill>
                  <a:gsLst>
                    <a:gs pos="2917">
                      <a:schemeClr val="tx1"/>
                    </a:gs>
                    <a:gs pos="30000">
                      <a:schemeClr val="tx1"/>
                    </a:gs>
                  </a:gsLst>
                  <a:lin ang="5400000" scaled="0"/>
                </a:gradFill>
              </a:rPr>
              <a:t>{date}/{time}</a:t>
            </a:r>
            <a:endParaRPr lang="ja-JP" altLang="en-US" sz="1961" dirty="0">
              <a:gradFill>
                <a:gsLst>
                  <a:gs pos="2917">
                    <a:schemeClr val="tx1"/>
                  </a:gs>
                  <a:gs pos="30000">
                    <a:schemeClr val="tx1"/>
                  </a:gs>
                </a:gsLst>
                <a:lin ang="5400000" scaled="0"/>
              </a:gradFill>
            </a:endParaRPr>
          </a:p>
        </p:txBody>
      </p:sp>
      <p:pic>
        <p:nvPicPr>
          <p:cNvPr id="33" name="図 32"/>
          <p:cNvPicPr>
            <a:picLocks noChangeAspect="1"/>
          </p:cNvPicPr>
          <p:nvPr/>
        </p:nvPicPr>
        <p:blipFill>
          <a:blip r:embed="rId5"/>
          <a:stretch>
            <a:fillRect/>
          </a:stretch>
        </p:blipFill>
        <p:spPr>
          <a:xfrm>
            <a:off x="7352779" y="5690762"/>
            <a:ext cx="4024574" cy="681656"/>
          </a:xfrm>
          <a:prstGeom prst="rect">
            <a:avLst/>
          </a:prstGeom>
        </p:spPr>
      </p:pic>
      <p:cxnSp>
        <p:nvCxnSpPr>
          <p:cNvPr id="34" name="直線コネクタ 33"/>
          <p:cNvCxnSpPr/>
          <p:nvPr/>
        </p:nvCxnSpPr>
        <p:spPr>
          <a:xfrm flipH="1">
            <a:off x="3424653" y="4417295"/>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図 34"/>
          <p:cNvPicPr>
            <a:picLocks noChangeAspect="1"/>
          </p:cNvPicPr>
          <p:nvPr/>
        </p:nvPicPr>
        <p:blipFill>
          <a:blip r:embed="rId6"/>
          <a:stretch>
            <a:fillRect/>
          </a:stretch>
        </p:blipFill>
        <p:spPr>
          <a:xfrm>
            <a:off x="8568714" y="3603931"/>
            <a:ext cx="570818" cy="570818"/>
          </a:xfrm>
          <a:prstGeom prst="rect">
            <a:avLst/>
          </a:prstGeom>
        </p:spPr>
      </p:pic>
      <p:pic>
        <p:nvPicPr>
          <p:cNvPr id="36" name="図 35"/>
          <p:cNvPicPr>
            <a:picLocks noChangeAspect="1"/>
          </p:cNvPicPr>
          <p:nvPr/>
        </p:nvPicPr>
        <p:blipFill>
          <a:blip r:embed="rId7"/>
          <a:stretch>
            <a:fillRect/>
          </a:stretch>
        </p:blipFill>
        <p:spPr>
          <a:xfrm>
            <a:off x="7767491" y="3611726"/>
            <a:ext cx="570818" cy="570818"/>
          </a:xfrm>
          <a:prstGeom prst="rect">
            <a:avLst/>
          </a:prstGeom>
        </p:spPr>
      </p:pic>
      <p:pic>
        <p:nvPicPr>
          <p:cNvPr id="37" name="図 36"/>
          <p:cNvPicPr>
            <a:picLocks noChangeAspect="1"/>
          </p:cNvPicPr>
          <p:nvPr/>
        </p:nvPicPr>
        <p:blipFill>
          <a:blip r:embed="rId8"/>
          <a:stretch>
            <a:fillRect/>
          </a:stretch>
        </p:blipFill>
        <p:spPr>
          <a:xfrm>
            <a:off x="9950461" y="3611726"/>
            <a:ext cx="570818" cy="570818"/>
          </a:xfrm>
          <a:prstGeom prst="rect">
            <a:avLst/>
          </a:prstGeom>
        </p:spPr>
      </p:pic>
      <p:pic>
        <p:nvPicPr>
          <p:cNvPr id="38" name="図 37"/>
          <p:cNvPicPr>
            <a:picLocks noChangeAspect="1"/>
          </p:cNvPicPr>
          <p:nvPr/>
        </p:nvPicPr>
        <p:blipFill>
          <a:blip r:embed="rId9"/>
          <a:stretch>
            <a:fillRect/>
          </a:stretch>
        </p:blipFill>
        <p:spPr>
          <a:xfrm>
            <a:off x="9255299" y="3609146"/>
            <a:ext cx="570818" cy="570818"/>
          </a:xfrm>
          <a:prstGeom prst="rect">
            <a:avLst/>
          </a:prstGeom>
        </p:spPr>
      </p:pic>
      <p:cxnSp>
        <p:nvCxnSpPr>
          <p:cNvPr id="39" name="直線コネクタ 38"/>
          <p:cNvCxnSpPr/>
          <p:nvPr/>
        </p:nvCxnSpPr>
        <p:spPr>
          <a:xfrm flipH="1">
            <a:off x="3424653" y="3358408"/>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10"/>
          <a:stretch>
            <a:fillRect/>
          </a:stretch>
        </p:blipFill>
        <p:spPr>
          <a:xfrm>
            <a:off x="8884830" y="2638347"/>
            <a:ext cx="570818" cy="570818"/>
          </a:xfrm>
          <a:prstGeom prst="rect">
            <a:avLst/>
          </a:prstGeom>
        </p:spPr>
      </p:pic>
      <p:cxnSp>
        <p:nvCxnSpPr>
          <p:cNvPr id="41" name="直線コネクタ 40"/>
          <p:cNvCxnSpPr/>
          <p:nvPr/>
        </p:nvCxnSpPr>
        <p:spPr>
          <a:xfrm flipH="1">
            <a:off x="3424653" y="2457700"/>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11"/>
          <a:stretch>
            <a:fillRect/>
          </a:stretch>
        </p:blipFill>
        <p:spPr>
          <a:xfrm>
            <a:off x="7988873" y="1519383"/>
            <a:ext cx="570818" cy="570818"/>
          </a:xfrm>
          <a:prstGeom prst="rect">
            <a:avLst/>
          </a:prstGeom>
        </p:spPr>
      </p:pic>
      <p:pic>
        <p:nvPicPr>
          <p:cNvPr id="43" name="図 42"/>
          <p:cNvPicPr>
            <a:picLocks noChangeAspect="1"/>
          </p:cNvPicPr>
          <p:nvPr/>
        </p:nvPicPr>
        <p:blipFill>
          <a:blip r:embed="rId12"/>
          <a:stretch>
            <a:fillRect/>
          </a:stretch>
        </p:blipFill>
        <p:spPr>
          <a:xfrm>
            <a:off x="8679746" y="1519383"/>
            <a:ext cx="570818" cy="570818"/>
          </a:xfrm>
          <a:prstGeom prst="rect">
            <a:avLst/>
          </a:prstGeom>
        </p:spPr>
      </p:pic>
      <p:pic>
        <p:nvPicPr>
          <p:cNvPr id="44" name="図 43"/>
          <p:cNvPicPr>
            <a:picLocks noChangeAspect="1"/>
          </p:cNvPicPr>
          <p:nvPr/>
        </p:nvPicPr>
        <p:blipFill>
          <a:blip r:embed="rId13"/>
          <a:stretch>
            <a:fillRect/>
          </a:stretch>
        </p:blipFill>
        <p:spPr>
          <a:xfrm>
            <a:off x="9370620" y="1505922"/>
            <a:ext cx="570818" cy="570818"/>
          </a:xfrm>
          <a:prstGeom prst="rect">
            <a:avLst/>
          </a:prstGeom>
        </p:spPr>
      </p:pic>
      <p:sp>
        <p:nvSpPr>
          <p:cNvPr id="46" name="矢印: 山形 45"/>
          <p:cNvSpPr/>
          <p:nvPr/>
        </p:nvSpPr>
        <p:spPr bwMode="auto">
          <a:xfrm>
            <a:off x="2455288" y="2634069"/>
            <a:ext cx="475105" cy="158262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矢印: 山形 46"/>
          <p:cNvSpPr/>
          <p:nvPr/>
        </p:nvSpPr>
        <p:spPr bwMode="auto">
          <a:xfrm>
            <a:off x="2833780" y="2634069"/>
            <a:ext cx="475105" cy="1582629"/>
          </a:xfrm>
          <a:prstGeom prst="chevron">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矢印: 山形 47"/>
          <p:cNvSpPr/>
          <p:nvPr/>
        </p:nvSpPr>
        <p:spPr bwMode="auto">
          <a:xfrm>
            <a:off x="3186536" y="2641331"/>
            <a:ext cx="475105" cy="1582629"/>
          </a:xfrm>
          <a:prstGeom prst="chevron">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テキスト ボックス 48"/>
          <p:cNvSpPr txBox="1"/>
          <p:nvPr/>
        </p:nvSpPr>
        <p:spPr>
          <a:xfrm>
            <a:off x="5046660" y="4337386"/>
            <a:ext cx="926329"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Blob</a:t>
            </a:r>
            <a:endParaRPr lang="ja-JP" altLang="en-US" sz="2353" dirty="0" err="1">
              <a:gradFill>
                <a:gsLst>
                  <a:gs pos="2917">
                    <a:schemeClr val="tx1"/>
                  </a:gs>
                  <a:gs pos="30000">
                    <a:schemeClr val="tx1"/>
                  </a:gs>
                </a:gsLst>
                <a:lin ang="5400000" scaled="0"/>
              </a:gradFill>
            </a:endParaRPr>
          </a:p>
        </p:txBody>
      </p:sp>
      <p:sp>
        <p:nvSpPr>
          <p:cNvPr id="51" name="テキスト ボックス 50"/>
          <p:cNvSpPr txBox="1"/>
          <p:nvPr/>
        </p:nvSpPr>
        <p:spPr>
          <a:xfrm>
            <a:off x="4709067" y="3472966"/>
            <a:ext cx="2859172"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ストレージ、</a:t>
            </a:r>
            <a:r>
              <a:rPr lang="en-US" altLang="ja-JP" sz="2353" dirty="0">
                <a:gradFill>
                  <a:gsLst>
                    <a:gs pos="2917">
                      <a:schemeClr val="tx1"/>
                    </a:gs>
                    <a:gs pos="30000">
                      <a:schemeClr val="tx1"/>
                    </a:gs>
                  </a:gsLst>
                  <a:lin ang="5400000" scaled="0"/>
                </a:gradFill>
              </a:rPr>
              <a:t>DB</a:t>
            </a:r>
            <a:r>
              <a:rPr lang="ja-JP" altLang="en-US" sz="2353" dirty="0">
                <a:gradFill>
                  <a:gsLst>
                    <a:gs pos="2917">
                      <a:schemeClr val="tx1"/>
                    </a:gs>
                    <a:gs pos="30000">
                      <a:schemeClr val="tx1"/>
                    </a:gs>
                  </a:gsLst>
                  <a:lin ang="5400000" scaled="0"/>
                </a:gradFill>
              </a:rPr>
              <a:t>系</a:t>
            </a:r>
            <a:endParaRPr lang="en-US" altLang="ja-JP" sz="2353" dirty="0">
              <a:gradFill>
                <a:gsLst>
                  <a:gs pos="2917">
                    <a:schemeClr val="tx1"/>
                  </a:gs>
                  <a:gs pos="30000">
                    <a:schemeClr val="tx1"/>
                  </a:gs>
                </a:gsLst>
                <a:lin ang="5400000" scaled="0"/>
              </a:gradFill>
            </a:endParaRPr>
          </a:p>
        </p:txBody>
      </p:sp>
      <p:sp>
        <p:nvSpPr>
          <p:cNvPr id="52" name="テキスト ボックス 51"/>
          <p:cNvSpPr txBox="1"/>
          <p:nvPr/>
        </p:nvSpPr>
        <p:spPr>
          <a:xfrm>
            <a:off x="4736526" y="2414262"/>
            <a:ext cx="4284514" cy="10168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Power</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BI</a:t>
            </a:r>
          </a:p>
          <a:p>
            <a:pPr>
              <a:lnSpc>
                <a:spcPct val="90000"/>
              </a:lnSpc>
              <a:spcAft>
                <a:spcPts val="588"/>
              </a:spcAft>
            </a:pPr>
            <a:r>
              <a:rPr lang="ja-JP" altLang="en-US" sz="2353" dirty="0">
                <a:gradFill>
                  <a:gsLst>
                    <a:gs pos="2917">
                      <a:schemeClr val="tx1"/>
                    </a:gs>
                    <a:gs pos="30000">
                      <a:schemeClr val="tx1"/>
                    </a:gs>
                  </a:gsLst>
                  <a:lin ang="5400000" scaled="0"/>
                </a:gradFill>
              </a:rPr>
              <a:t>ストリーミングデータセット</a:t>
            </a:r>
          </a:p>
        </p:txBody>
      </p:sp>
      <p:sp>
        <p:nvSpPr>
          <p:cNvPr id="53" name="テキスト ボックス 52"/>
          <p:cNvSpPr txBox="1"/>
          <p:nvPr/>
        </p:nvSpPr>
        <p:spPr>
          <a:xfrm>
            <a:off x="4806256" y="1355376"/>
            <a:ext cx="3077609"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メッセージング系</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メッセージ毎に処理</a:t>
            </a:r>
          </a:p>
        </p:txBody>
      </p:sp>
      <p:sp>
        <p:nvSpPr>
          <p:cNvPr id="54" name="テキスト ボックス 53"/>
          <p:cNvSpPr txBox="1"/>
          <p:nvPr/>
        </p:nvSpPr>
        <p:spPr>
          <a:xfrm>
            <a:off x="10019572" y="1480553"/>
            <a:ext cx="2172429"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他サービスへ</a:t>
            </a:r>
          </a:p>
        </p:txBody>
      </p:sp>
      <p:sp>
        <p:nvSpPr>
          <p:cNvPr id="55" name="テキスト ボックス 54"/>
          <p:cNvSpPr txBox="1"/>
          <p:nvPr/>
        </p:nvSpPr>
        <p:spPr>
          <a:xfrm>
            <a:off x="9889072" y="2456148"/>
            <a:ext cx="2172429"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リアルタイム</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で可視化</a:t>
            </a:r>
          </a:p>
        </p:txBody>
      </p:sp>
      <p:sp>
        <p:nvSpPr>
          <p:cNvPr id="56" name="テキスト ボックス 55"/>
          <p:cNvSpPr txBox="1"/>
          <p:nvPr/>
        </p:nvSpPr>
        <p:spPr>
          <a:xfrm>
            <a:off x="10337675" y="4142615"/>
            <a:ext cx="965524"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蓄積</a:t>
            </a:r>
          </a:p>
        </p:txBody>
      </p:sp>
      <p:sp>
        <p:nvSpPr>
          <p:cNvPr id="57" name="四角形: メモ 56"/>
          <p:cNvSpPr/>
          <p:nvPr/>
        </p:nvSpPr>
        <p:spPr bwMode="auto">
          <a:xfrm>
            <a:off x="214761" y="4527455"/>
            <a:ext cx="3638496" cy="1593966"/>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出力先の種類に合せ、</a:t>
            </a:r>
            <a:endParaRPr lang="en-US" altLang="ja-JP" sz="2353"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クエリでプロパティの追加が必要な場合あり</a:t>
            </a:r>
          </a:p>
        </p:txBody>
      </p:sp>
    </p:spTree>
    <p:extLst>
      <p:ext uri="{BB962C8B-B14F-4D97-AF65-F5344CB8AC3E}">
        <p14:creationId xmlns:p14="http://schemas.microsoft.com/office/powerpoint/2010/main" val="304215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par>
                          <p:cTn id="98" fill="hold">
                            <p:stCondLst>
                              <p:cond delay="500"/>
                            </p:stCondLst>
                            <p:childTnLst>
                              <p:par>
                                <p:cTn id="99" presetID="42" presetClass="entr" presetSubtype="0"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1000"/>
                                        <p:tgtEl>
                                          <p:spTgt spid="57"/>
                                        </p:tgtEl>
                                      </p:cBhvr>
                                    </p:animEffect>
                                    <p:anim calcmode="lin" valueType="num">
                                      <p:cBhvr>
                                        <p:cTn id="102" dur="1000" fill="hold"/>
                                        <p:tgtEl>
                                          <p:spTgt spid="57"/>
                                        </p:tgtEl>
                                        <p:attrNameLst>
                                          <p:attrName>ppt_x</p:attrName>
                                        </p:attrNameLst>
                                      </p:cBhvr>
                                      <p:tavLst>
                                        <p:tav tm="0">
                                          <p:val>
                                            <p:strVal val="#ppt_x"/>
                                          </p:val>
                                        </p:tav>
                                        <p:tav tm="100000">
                                          <p:val>
                                            <p:strVal val="#ppt_x"/>
                                          </p:val>
                                        </p:tav>
                                      </p:tavLst>
                                    </p:anim>
                                    <p:anim calcmode="lin" valueType="num">
                                      <p:cBhvr>
                                        <p:cTn id="1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1" grpId="0"/>
      <p:bldP spid="52" grpId="0"/>
      <p:bldP spid="53" grpId="0"/>
      <p:bldP spid="54" grpId="0"/>
      <p:bldP spid="55" grpId="0"/>
      <p:bldP spid="56" grpId="0"/>
      <p:bldP spid="5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71F4A91-650B-4575-93A7-BAC27C98EE84}"/>
              </a:ext>
            </a:extLst>
          </p:cNvPr>
          <p:cNvSpPr>
            <a:spLocks noGrp="1"/>
          </p:cNvSpPr>
          <p:nvPr>
            <p:ph type="title"/>
          </p:nvPr>
        </p:nvSpPr>
        <p:spPr/>
        <p:txBody>
          <a:bodyPr>
            <a:normAutofit/>
          </a:bodyPr>
          <a:lstStyle/>
          <a:p>
            <a:r>
              <a:rPr lang="en-US" altLang="ja-JP" sz="5400" dirty="0">
                <a:solidFill>
                  <a:srgbClr val="FFFFFF"/>
                </a:solidFill>
                <a:latin typeface="メイリオ"/>
              </a:rPr>
              <a:t>6.</a:t>
            </a:r>
            <a:r>
              <a:rPr lang="ja-JP" altLang="en-US" sz="5400" dirty="0">
                <a:solidFill>
                  <a:srgbClr val="FFFFFF"/>
                </a:solidFill>
                <a:latin typeface="メイリオ"/>
              </a:rPr>
              <a:t> 抽出イベントの処理</a:t>
            </a:r>
          </a:p>
        </p:txBody>
      </p:sp>
      <p:sp>
        <p:nvSpPr>
          <p:cNvPr id="3" name="テキスト プレースホルダー 2">
            <a:extLst>
              <a:ext uri="{FF2B5EF4-FFF2-40B4-BE49-F238E27FC236}">
                <a16:creationId xmlns=""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554E04A1-29C5-4D9F-945F-A77E468326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84F5BE-853B-463E-BD2A-CF66A7E28F35}" type="slidenum">
              <a:rPr kumimoji="1" lang="ja-JP" altLang="en-US" sz="1200" b="0" i="0" u="none" strike="noStrike" kern="1200" cap="none" spc="0" normalizeH="0" baseline="0" noProof="0" smtClean="0">
                <a:ln>
                  <a:noFill/>
                </a:ln>
                <a:solidFill>
                  <a:prstClr val="black">
                    <a:tint val="75000"/>
                  </a:prstClr>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200" b="0" i="0" u="none" strike="noStrike" kern="1200" cap="none" spc="0" normalizeH="0" baseline="0" noProof="0">
              <a:ln>
                <a:noFill/>
              </a:ln>
              <a:solidFill>
                <a:prstClr val="black">
                  <a:tint val="75000"/>
                </a:prstClr>
              </a:solidFill>
              <a:effectLst/>
              <a:uLnTx/>
              <a:uFillTx/>
              <a:latin typeface="Segoe UI Light"/>
              <a:ea typeface="メイリオ"/>
              <a:cs typeface="+mn-cs"/>
            </a:endParaRPr>
          </a:p>
        </p:txBody>
      </p:sp>
    </p:spTree>
    <p:extLst>
      <p:ext uri="{BB962C8B-B14F-4D97-AF65-F5344CB8AC3E}">
        <p14:creationId xmlns:p14="http://schemas.microsoft.com/office/powerpoint/2010/main" val="21397767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726C830-3401-4D9E-8D7B-CB506922FAD0}"/>
              </a:ext>
            </a:extLst>
          </p:cNvPr>
          <p:cNvSpPr>
            <a:spLocks noGrp="1"/>
          </p:cNvSpPr>
          <p:nvPr>
            <p:ph type="title"/>
          </p:nvPr>
        </p:nvSpPr>
        <p:spPr/>
        <p:txBody>
          <a:bodyPr/>
          <a:lstStyle/>
          <a:p>
            <a:r>
              <a:rPr kumimoji="1" lang="ja-JP" altLang="en-US" dirty="0"/>
              <a:t>抽出イベントの処理</a:t>
            </a:r>
          </a:p>
        </p:txBody>
      </p:sp>
      <p:sp>
        <p:nvSpPr>
          <p:cNvPr id="3" name="コンテンツ プレースホルダー 2">
            <a:extLst>
              <a:ext uri="{FF2B5EF4-FFF2-40B4-BE49-F238E27FC236}">
                <a16:creationId xmlns="" xmlns:a16="http://schemas.microsoft.com/office/drawing/2014/main" id="{911B1625-3430-4CFA-9B53-98C198E98BE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Functions</a:t>
            </a:r>
            <a:r>
              <a:rPr kumimoji="1" lang="ja-JP" altLang="en-US" dirty="0" err="1"/>
              <a:t>で抽</a:t>
            </a:r>
            <a:r>
              <a:rPr kumimoji="1" lang="ja-JP" altLang="en-US" dirty="0"/>
              <a:t>出イベント</a:t>
            </a:r>
            <a:r>
              <a:rPr lang="ja-JP" altLang="en-US" dirty="0"/>
              <a:t>を受信する</a:t>
            </a:r>
            <a:endParaRPr lang="en-US" altLang="ja-JP" dirty="0"/>
          </a:p>
          <a:p>
            <a:pPr lvl="1"/>
            <a:r>
              <a:rPr lang="en-US" altLang="ja-JP" dirty="0"/>
              <a:t>Stream</a:t>
            </a:r>
            <a:r>
              <a:rPr lang="ja-JP" altLang="en-US" dirty="0"/>
              <a:t> </a:t>
            </a:r>
            <a:r>
              <a:rPr lang="en-US" altLang="ja-JP" dirty="0"/>
              <a:t>Analytics</a:t>
            </a:r>
            <a:r>
              <a:rPr lang="ja-JP" altLang="en-US" dirty="0"/>
              <a:t>から</a:t>
            </a:r>
            <a:r>
              <a:rPr lang="en-US" altLang="ja-JP" dirty="0"/>
              <a:t>Event</a:t>
            </a:r>
            <a:r>
              <a:rPr lang="ja-JP" altLang="en-US" dirty="0"/>
              <a:t> </a:t>
            </a:r>
            <a:r>
              <a:rPr lang="en-US" altLang="ja-JP" dirty="0"/>
              <a:t>Hub</a:t>
            </a:r>
            <a:r>
              <a:rPr lang="ja-JP" altLang="en-US" dirty="0"/>
              <a:t>に送信されたメッセージを、サーバーレスの</a:t>
            </a:r>
            <a:r>
              <a:rPr lang="en-US" altLang="ja-JP" dirty="0"/>
              <a:t>Azure</a:t>
            </a:r>
            <a:r>
              <a:rPr lang="ja-JP" altLang="en-US" dirty="0"/>
              <a:t> </a:t>
            </a:r>
            <a:r>
              <a:rPr lang="en-US" altLang="ja-JP" dirty="0"/>
              <a:t>Functions</a:t>
            </a:r>
            <a:r>
              <a:rPr lang="ja-JP" altLang="en-US" dirty="0"/>
              <a:t>で受信するロジックを作成します</a:t>
            </a:r>
            <a:endParaRPr lang="en-US" altLang="ja-JP" dirty="0"/>
          </a:p>
          <a:p>
            <a:pPr lvl="1"/>
            <a:endParaRPr kumimoji="1" lang="ja-JP" altLang="en-US" dirty="0"/>
          </a:p>
        </p:txBody>
      </p:sp>
      <p:sp>
        <p:nvSpPr>
          <p:cNvPr id="4" name="スライド番号プレースホルダー 3">
            <a:extLst>
              <a:ext uri="{FF2B5EF4-FFF2-40B4-BE49-F238E27FC236}">
                <a16:creationId xmlns="" xmlns:a16="http://schemas.microsoft.com/office/drawing/2014/main" id="{452D63EE-C74F-4B2A-B571-81EA33C3E513}"/>
              </a:ext>
            </a:extLst>
          </p:cNvPr>
          <p:cNvSpPr>
            <a:spLocks noGrp="1"/>
          </p:cNvSpPr>
          <p:nvPr>
            <p:ph type="sldNum" sz="quarter" idx="12"/>
          </p:nvPr>
        </p:nvSpPr>
        <p:spPr/>
        <p:txBody>
          <a:bodyPr/>
          <a:lstStyle/>
          <a:p>
            <a:fld id="{6F84F5BE-853B-463E-BD2A-CF66A7E28F35}" type="slidenum">
              <a:rPr kumimoji="1" lang="ja-JP" altLang="en-US" smtClean="0"/>
              <a:t>133</a:t>
            </a:fld>
            <a:endParaRPr kumimoji="1" lang="ja-JP" altLang="en-US"/>
          </a:p>
        </p:txBody>
      </p:sp>
      <p:sp>
        <p:nvSpPr>
          <p:cNvPr id="5" name="Oval 209">
            <a:extLst>
              <a:ext uri="{FF2B5EF4-FFF2-40B4-BE49-F238E27FC236}">
                <a16:creationId xmlns="" xmlns:a16="http://schemas.microsoft.com/office/drawing/2014/main" id="{B054C6E6-2D4D-4596-A316-3FA82EBFE1D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 xmlns:a16="http://schemas.microsoft.com/office/drawing/2014/main" id="{662811A0-86A7-4692-815E-E978C2DBF61D}"/>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テキスト ボックス 6">
            <a:extLst>
              <a:ext uri="{FF2B5EF4-FFF2-40B4-BE49-F238E27FC236}">
                <a16:creationId xmlns="" xmlns:a16="http://schemas.microsoft.com/office/drawing/2014/main" id="{BCAD72AF-0A60-4CD4-86B3-91800ADBE36B}"/>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8" name="図 7">
            <a:extLst>
              <a:ext uri="{FF2B5EF4-FFF2-40B4-BE49-F238E27FC236}">
                <a16:creationId xmlns="" xmlns:a16="http://schemas.microsoft.com/office/drawing/2014/main" id="{401000A9-758A-4D83-8C83-73D435677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183" y="4547456"/>
            <a:ext cx="786579" cy="786579"/>
          </a:xfrm>
          <a:prstGeom prst="rect">
            <a:avLst/>
          </a:prstGeom>
        </p:spPr>
      </p:pic>
      <p:pic>
        <p:nvPicPr>
          <p:cNvPr id="9" name="Picture 1">
            <a:extLst>
              <a:ext uri="{FF2B5EF4-FFF2-40B4-BE49-F238E27FC236}">
                <a16:creationId xmlns="" xmlns:a16="http://schemas.microsoft.com/office/drawing/2014/main" id="{1D47E97B-9499-4865-B7CD-73B74D3E1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10" name="直線矢印コネクタ 164">
            <a:extLst>
              <a:ext uri="{FF2B5EF4-FFF2-40B4-BE49-F238E27FC236}">
                <a16:creationId xmlns="" xmlns:a16="http://schemas.microsoft.com/office/drawing/2014/main" id="{BAA816E1-46B6-4F0D-BD10-A94E6EE0EF90}"/>
              </a:ext>
            </a:extLst>
          </p:cNvPr>
          <p:cNvCxnSpPr>
            <a:cxnSpLocks/>
            <a:stCxn id="9" idx="3"/>
            <a:endCxn id="8" idx="1"/>
          </p:cNvCxnSpPr>
          <p:nvPr/>
        </p:nvCxnSpPr>
        <p:spPr>
          <a:xfrm>
            <a:off x="5041814" y="4940746"/>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直線矢印コネクタ 164">
            <a:extLst>
              <a:ext uri="{FF2B5EF4-FFF2-40B4-BE49-F238E27FC236}">
                <a16:creationId xmlns="" xmlns:a16="http://schemas.microsoft.com/office/drawing/2014/main" id="{846D75B8-8FA5-476B-9259-07DB94A660F7}"/>
              </a:ext>
            </a:extLst>
          </p:cNvPr>
          <p:cNvCxnSpPr>
            <a:cxnSpLocks/>
            <a:endCxn id="9"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2" name="図 11">
            <a:extLst>
              <a:ext uri="{FF2B5EF4-FFF2-40B4-BE49-F238E27FC236}">
                <a16:creationId xmlns="" xmlns:a16="http://schemas.microsoft.com/office/drawing/2014/main" id="{970D9F7F-C6DD-4693-AAE4-E22AF63C80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474" y="3335736"/>
            <a:ext cx="780290" cy="780290"/>
          </a:xfrm>
          <a:prstGeom prst="rect">
            <a:avLst/>
          </a:prstGeom>
        </p:spPr>
      </p:pic>
      <p:cxnSp>
        <p:nvCxnSpPr>
          <p:cNvPr id="13" name="直線矢印コネクタ 164">
            <a:extLst>
              <a:ext uri="{FF2B5EF4-FFF2-40B4-BE49-F238E27FC236}">
                <a16:creationId xmlns="" xmlns:a16="http://schemas.microsoft.com/office/drawing/2014/main" id="{5905D42C-7DD3-413B-AC93-1373671FF053}"/>
              </a:ext>
            </a:extLst>
          </p:cNvPr>
          <p:cNvCxnSpPr>
            <a:cxnSpLocks/>
            <a:stCxn id="8" idx="0"/>
            <a:endCxn id="12" idx="2"/>
          </p:cNvCxnSpPr>
          <p:nvPr/>
        </p:nvCxnSpPr>
        <p:spPr>
          <a:xfrm flipH="1" flipV="1">
            <a:off x="6072619" y="4116026"/>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テキスト ボックス 13">
            <a:extLst>
              <a:ext uri="{FF2B5EF4-FFF2-40B4-BE49-F238E27FC236}">
                <a16:creationId xmlns="" xmlns:a16="http://schemas.microsoft.com/office/drawing/2014/main" id="{66CE16EE-BF3D-48FC-A531-078287239C3E}"/>
              </a:ext>
            </a:extLst>
          </p:cNvPr>
          <p:cNvSpPr txBox="1"/>
          <p:nvPr/>
        </p:nvSpPr>
        <p:spPr>
          <a:xfrm>
            <a:off x="5673902" y="5288758"/>
            <a:ext cx="1877437" cy="276999"/>
          </a:xfrm>
          <a:prstGeom prst="rect">
            <a:avLst/>
          </a:prstGeom>
          <a:noFill/>
        </p:spPr>
        <p:txBody>
          <a:bodyPr wrap="none" rtlCol="0">
            <a:spAutoFit/>
          </a:bodyPr>
          <a:lstStyle/>
          <a:p>
            <a:r>
              <a:rPr kumimoji="1" lang="ja-JP" altLang="en-US" sz="1200" dirty="0"/>
              <a:t>リアルタイムデータ分析</a:t>
            </a:r>
          </a:p>
        </p:txBody>
      </p:sp>
      <p:sp>
        <p:nvSpPr>
          <p:cNvPr id="15" name="テキスト ボックス 14">
            <a:extLst>
              <a:ext uri="{FF2B5EF4-FFF2-40B4-BE49-F238E27FC236}">
                <a16:creationId xmlns="" xmlns:a16="http://schemas.microsoft.com/office/drawing/2014/main" id="{90547F5B-500F-4AEF-B85B-0DBDBC4F4480}"/>
              </a:ext>
            </a:extLst>
          </p:cNvPr>
          <p:cNvSpPr txBox="1"/>
          <p:nvPr/>
        </p:nvSpPr>
        <p:spPr>
          <a:xfrm>
            <a:off x="6111422" y="4177234"/>
            <a:ext cx="1723549" cy="276999"/>
          </a:xfrm>
          <a:prstGeom prst="rect">
            <a:avLst/>
          </a:prstGeom>
          <a:noFill/>
        </p:spPr>
        <p:txBody>
          <a:bodyPr wrap="none" rtlCol="0">
            <a:spAutoFit/>
          </a:bodyPr>
          <a:lstStyle/>
          <a:p>
            <a:r>
              <a:rPr kumimoji="1" lang="ja-JP" altLang="en-US" sz="1200"/>
              <a:t>条件合致イベント抽出</a:t>
            </a:r>
          </a:p>
        </p:txBody>
      </p:sp>
      <p:sp>
        <p:nvSpPr>
          <p:cNvPr id="16" name="テキスト ボックス 15">
            <a:extLst>
              <a:ext uri="{FF2B5EF4-FFF2-40B4-BE49-F238E27FC236}">
                <a16:creationId xmlns="" xmlns:a16="http://schemas.microsoft.com/office/drawing/2014/main" id="{39EF9718-DE9C-4940-96FB-0DDB26CEC7A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17" name="図 16" descr="屋外, 標識, 空, 停止 が含まれている画像&#10;&#10;自動的に生成された説明">
            <a:extLst>
              <a:ext uri="{FF2B5EF4-FFF2-40B4-BE49-F238E27FC236}">
                <a16:creationId xmlns="" xmlns:a16="http://schemas.microsoft.com/office/drawing/2014/main" id="{10AB47B8-8348-4AA2-8B03-FDFD6BD04A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8" name="直線矢印コネクタ 164">
            <a:extLst>
              <a:ext uri="{FF2B5EF4-FFF2-40B4-BE49-F238E27FC236}">
                <a16:creationId xmlns="" xmlns:a16="http://schemas.microsoft.com/office/drawing/2014/main" id="{7BA54AE9-A2B9-4681-8AFC-1D06AF11BA1C}"/>
              </a:ext>
            </a:extLst>
          </p:cNvPr>
          <p:cNvCxnSpPr>
            <a:cxnSpLocks/>
            <a:stCxn id="9" idx="2"/>
            <a:endCxn id="17"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 xmlns:a16="http://schemas.microsoft.com/office/drawing/2014/main" id="{DF77EFD8-2D02-4258-9B17-75CD7C6C7E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816" y="3335736"/>
            <a:ext cx="780290" cy="780290"/>
          </a:xfrm>
          <a:prstGeom prst="rect">
            <a:avLst/>
          </a:prstGeom>
        </p:spPr>
      </p:pic>
      <p:cxnSp>
        <p:nvCxnSpPr>
          <p:cNvPr id="20" name="直線矢印コネクタ 164">
            <a:extLst>
              <a:ext uri="{FF2B5EF4-FFF2-40B4-BE49-F238E27FC236}">
                <a16:creationId xmlns="" xmlns:a16="http://schemas.microsoft.com/office/drawing/2014/main" id="{A03A1FAE-91C3-4F7E-9A5D-D0E111882232}"/>
              </a:ext>
            </a:extLst>
          </p:cNvPr>
          <p:cNvCxnSpPr>
            <a:cxnSpLocks/>
            <a:stCxn id="12" idx="3"/>
            <a:endCxn id="19" idx="1"/>
          </p:cNvCxnSpPr>
          <p:nvPr/>
        </p:nvCxnSpPr>
        <p:spPr>
          <a:xfrm>
            <a:off x="6462764" y="3725881"/>
            <a:ext cx="55405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テキスト ボックス 22">
            <a:extLst>
              <a:ext uri="{FF2B5EF4-FFF2-40B4-BE49-F238E27FC236}">
                <a16:creationId xmlns="" xmlns:a16="http://schemas.microsoft.com/office/drawing/2014/main" id="{C8397D76-05D7-41DE-8539-B0A15D1E3A2F}"/>
              </a:ext>
            </a:extLst>
          </p:cNvPr>
          <p:cNvSpPr txBox="1"/>
          <p:nvPr/>
        </p:nvSpPr>
        <p:spPr>
          <a:xfrm>
            <a:off x="6726021" y="3031619"/>
            <a:ext cx="2031325" cy="276999"/>
          </a:xfrm>
          <a:prstGeom prst="rect">
            <a:avLst/>
          </a:prstGeom>
          <a:noFill/>
        </p:spPr>
        <p:txBody>
          <a:bodyPr wrap="none" rtlCol="0">
            <a:spAutoFit/>
          </a:bodyPr>
          <a:lstStyle/>
          <a:p>
            <a:r>
              <a:rPr kumimoji="1" lang="ja-JP" altLang="en-US" sz="1200" dirty="0"/>
              <a:t>抽出されたイベントの処理</a:t>
            </a:r>
          </a:p>
        </p:txBody>
      </p:sp>
    </p:spTree>
    <p:extLst>
      <p:ext uri="{BB962C8B-B14F-4D97-AF65-F5344CB8AC3E}">
        <p14:creationId xmlns:p14="http://schemas.microsoft.com/office/powerpoint/2010/main" val="116073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Functions</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134</a:t>
            </a:fld>
            <a:endParaRPr kumimoji="1" lang="ja-JP" altLang="en-US"/>
          </a:p>
        </p:txBody>
      </p:sp>
      <p:pic>
        <p:nvPicPr>
          <p:cNvPr id="4" name="図 3"/>
          <p:cNvPicPr>
            <a:picLocks noChangeAspect="1"/>
          </p:cNvPicPr>
          <p:nvPr/>
        </p:nvPicPr>
        <p:blipFill>
          <a:blip r:embed="rId3"/>
          <a:stretch>
            <a:fillRect/>
          </a:stretch>
        </p:blipFill>
        <p:spPr>
          <a:xfrm>
            <a:off x="6091097" y="2821697"/>
            <a:ext cx="5121852" cy="3179312"/>
          </a:xfrm>
          <a:prstGeom prst="rect">
            <a:avLst/>
          </a:prstGeom>
          <a:ln>
            <a:solidFill>
              <a:schemeClr val="tx1"/>
            </a:solidFill>
          </a:ln>
        </p:spPr>
      </p:pic>
      <p:sp>
        <p:nvSpPr>
          <p:cNvPr id="5" name="テキスト ボックス 4"/>
          <p:cNvSpPr txBox="1"/>
          <p:nvPr/>
        </p:nvSpPr>
        <p:spPr>
          <a:xfrm>
            <a:off x="563880" y="1226820"/>
            <a:ext cx="10649069" cy="830997"/>
          </a:xfrm>
          <a:prstGeom prst="rect">
            <a:avLst/>
          </a:prstGeom>
          <a:noFill/>
        </p:spPr>
        <p:txBody>
          <a:bodyPr wrap="none" rtlCol="0">
            <a:spAutoFit/>
          </a:bodyPr>
          <a:lstStyle/>
          <a:p>
            <a:r>
              <a:rPr kumimoji="1" lang="en-US" altLang="ja-JP" sz="2400" dirty="0" err="1"/>
              <a:t>WebJob</a:t>
            </a:r>
            <a:r>
              <a:rPr kumimoji="1" lang="ja-JP" altLang="en-US" sz="2400" dirty="0"/>
              <a:t>の進化版。</a:t>
            </a:r>
            <a:r>
              <a:rPr lang="ja-JP" altLang="en-US" sz="2400" dirty="0"/>
              <a:t>サーバーレスで、各種イベントをトリガーとして、</a:t>
            </a:r>
            <a:endParaRPr lang="en-US" altLang="ja-JP" sz="2400" dirty="0"/>
          </a:p>
          <a:p>
            <a:r>
              <a:rPr lang="ja-JP" altLang="en-US" sz="2400" dirty="0"/>
              <a:t>様々なロジックを実行できるサービス。スケール可能で課金は実行時のみ！</a:t>
            </a:r>
            <a:endParaRPr kumimoji="1" lang="ja-JP" altLang="en-US" sz="2400" dirty="0"/>
          </a:p>
        </p:txBody>
      </p:sp>
      <p:sp>
        <p:nvSpPr>
          <p:cNvPr id="6" name="テキスト ボックス 5"/>
          <p:cNvSpPr txBox="1"/>
          <p:nvPr/>
        </p:nvSpPr>
        <p:spPr>
          <a:xfrm>
            <a:off x="6828447" y="2346845"/>
            <a:ext cx="3647152" cy="369332"/>
          </a:xfrm>
          <a:prstGeom prst="rect">
            <a:avLst/>
          </a:prstGeom>
          <a:noFill/>
        </p:spPr>
        <p:txBody>
          <a:bodyPr wrap="none" rtlCol="0">
            <a:spAutoFit/>
          </a:bodyPr>
          <a:lstStyle/>
          <a:p>
            <a:r>
              <a:rPr kumimoji="1" lang="ja-JP" altLang="en-US" dirty="0"/>
              <a:t>クラウドでロジックの編集が可能</a:t>
            </a: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0215" y="3701795"/>
            <a:ext cx="780290" cy="78029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61" y="3302872"/>
            <a:ext cx="780290" cy="780290"/>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284" y="2324955"/>
            <a:ext cx="780290" cy="780290"/>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1858" y="3701795"/>
            <a:ext cx="780290" cy="78029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0851" y="2680570"/>
            <a:ext cx="780290" cy="780290"/>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1858" y="4798313"/>
            <a:ext cx="780290" cy="780290"/>
          </a:xfrm>
          <a:prstGeom prst="rect">
            <a:avLst/>
          </a:prstGeom>
        </p:spPr>
      </p:pic>
      <p:pic>
        <p:nvPicPr>
          <p:cNvPr id="14" name="図 13" descr="Blog enseignant des maths » Un professeur ..."/>
          <p:cNvPicPr>
            <a:picLocks noChangeAspect="1"/>
          </p:cNvPicPr>
          <p:nvPr/>
        </p:nvPicPr>
        <p:blipFill>
          <a:blip r:embed="rId10" cstate="print">
            <a:extLst>
              <a:ext uri="{BEBA8EAE-BF5A-486C-A8C5-ECC9F3942E4B}">
                <a14:imgProps xmlns:a14="http://schemas.microsoft.com/office/drawing/2010/main">
                  <a14:imgLayer r:embed="rId11">
                    <a14:imgEffect>
                      <a14:artisticPastelsSmooth/>
                    </a14:imgEffect>
                  </a14:imgLayer>
                </a14:imgProps>
              </a:ext>
              <a:ext uri="{28A0092B-C50C-407E-A947-70E740481C1C}">
                <a14:useLocalDpi xmlns:a14="http://schemas.microsoft.com/office/drawing/2010/main" val="0"/>
              </a:ext>
            </a:extLst>
          </a:blip>
          <a:stretch>
            <a:fillRect/>
          </a:stretch>
        </p:blipFill>
        <p:spPr>
          <a:xfrm>
            <a:off x="574625" y="4280789"/>
            <a:ext cx="910562" cy="910562"/>
          </a:xfrm>
          <a:prstGeom prst="rect">
            <a:avLst/>
          </a:prstGeom>
        </p:spPr>
      </p:pic>
      <p:sp>
        <p:nvSpPr>
          <p:cNvPr id="15" name="矢印: ストライプ 14"/>
          <p:cNvSpPr/>
          <p:nvPr/>
        </p:nvSpPr>
        <p:spPr>
          <a:xfrm>
            <a:off x="1757577" y="3806316"/>
            <a:ext cx="672005" cy="484632"/>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右中かっこ 15"/>
          <p:cNvSpPr/>
          <p:nvPr/>
        </p:nvSpPr>
        <p:spPr>
          <a:xfrm>
            <a:off x="1520195" y="2505307"/>
            <a:ext cx="176750" cy="36587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p:cNvCxnSpPr>
            <a:stCxn id="7" idx="3"/>
            <a:endCxn id="12" idx="1"/>
          </p:cNvCxnSpPr>
          <p:nvPr/>
        </p:nvCxnSpPr>
        <p:spPr>
          <a:xfrm flipV="1">
            <a:off x="3270505" y="3070715"/>
            <a:ext cx="770346" cy="1021225"/>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9" name="直線矢印コネクタ 18"/>
          <p:cNvCxnSpPr>
            <a:stCxn id="7" idx="3"/>
            <a:endCxn id="10" idx="1"/>
          </p:cNvCxnSpPr>
          <p:nvPr/>
        </p:nvCxnSpPr>
        <p:spPr>
          <a:xfrm>
            <a:off x="3270505" y="4091940"/>
            <a:ext cx="881353" cy="0"/>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直線矢印コネクタ 21"/>
          <p:cNvCxnSpPr>
            <a:stCxn id="7" idx="3"/>
            <a:endCxn id="13" idx="1"/>
          </p:cNvCxnSpPr>
          <p:nvPr/>
        </p:nvCxnSpPr>
        <p:spPr>
          <a:xfrm>
            <a:off x="3270505" y="4091940"/>
            <a:ext cx="881353" cy="1096518"/>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25" name="テキスト ボックス 24"/>
          <p:cNvSpPr txBox="1"/>
          <p:nvPr/>
        </p:nvSpPr>
        <p:spPr>
          <a:xfrm>
            <a:off x="6076800" y="6164058"/>
            <a:ext cx="5723233" cy="369332"/>
          </a:xfrm>
          <a:prstGeom prst="rect">
            <a:avLst/>
          </a:prstGeom>
          <a:noFill/>
        </p:spPr>
        <p:txBody>
          <a:bodyPr wrap="none" rtlCol="0">
            <a:spAutoFit/>
          </a:bodyPr>
          <a:lstStyle/>
          <a:p>
            <a:r>
              <a:rPr kumimoji="1" lang="en-US" altLang="ja-JP" dirty="0"/>
              <a:t>JavaScript</a:t>
            </a:r>
            <a:r>
              <a:rPr kumimoji="1" lang="ja-JP" altLang="en-US" dirty="0" err="1"/>
              <a:t>、</a:t>
            </a:r>
            <a:r>
              <a:rPr kumimoji="1" lang="en-US" altLang="ja-JP" dirty="0"/>
              <a:t>C#</a:t>
            </a:r>
            <a:r>
              <a:rPr kumimoji="1" lang="ja-JP" altLang="en-US" dirty="0" err="1"/>
              <a:t>、</a:t>
            </a:r>
            <a:r>
              <a:rPr kumimoji="1" lang="en-US" altLang="ja-JP" dirty="0"/>
              <a:t>Python</a:t>
            </a:r>
            <a:r>
              <a:rPr kumimoji="1" lang="ja-JP" altLang="en-US" dirty="0" err="1"/>
              <a:t>、</a:t>
            </a:r>
            <a:r>
              <a:rPr kumimoji="1" lang="en-US" altLang="ja-JP" dirty="0"/>
              <a:t>PHP</a:t>
            </a:r>
            <a:r>
              <a:rPr kumimoji="1" lang="ja-JP" altLang="en-US" dirty="0"/>
              <a:t>等様々な言語で実行可能</a:t>
            </a:r>
          </a:p>
        </p:txBody>
      </p:sp>
      <p:sp>
        <p:nvSpPr>
          <p:cNvPr id="26" name="テキスト ボックス 25"/>
          <p:cNvSpPr txBox="1"/>
          <p:nvPr/>
        </p:nvSpPr>
        <p:spPr>
          <a:xfrm>
            <a:off x="1643462" y="2225654"/>
            <a:ext cx="2646878" cy="1077218"/>
          </a:xfrm>
          <a:prstGeom prst="rect">
            <a:avLst/>
          </a:prstGeom>
          <a:noFill/>
        </p:spPr>
        <p:txBody>
          <a:bodyPr wrap="none" rtlCol="0">
            <a:spAutoFit/>
          </a:bodyPr>
          <a:lstStyle/>
          <a:p>
            <a:r>
              <a:rPr kumimoji="1" lang="ja-JP" altLang="en-US" sz="1600" dirty="0"/>
              <a:t>タイマーや各種サービスに</a:t>
            </a:r>
            <a:endParaRPr kumimoji="1" lang="en-US" altLang="ja-JP" sz="1600" dirty="0"/>
          </a:p>
          <a:p>
            <a:r>
              <a:rPr kumimoji="1" lang="ja-JP" altLang="en-US" sz="1600" dirty="0"/>
              <a:t>バインドし、</a:t>
            </a:r>
            <a:endParaRPr kumimoji="1" lang="en-US" altLang="ja-JP" sz="1600" dirty="0"/>
          </a:p>
          <a:p>
            <a:r>
              <a:rPr kumimoji="1" lang="ja-JP" altLang="en-US" sz="1600" dirty="0"/>
              <a:t>対象サービスの変化で</a:t>
            </a:r>
            <a:endParaRPr kumimoji="1" lang="en-US" altLang="ja-JP" sz="1600" dirty="0"/>
          </a:p>
          <a:p>
            <a:r>
              <a:rPr lang="ja-JP" altLang="en-US" sz="1600" dirty="0"/>
              <a:t>ロジック起動</a:t>
            </a:r>
            <a:endParaRPr kumimoji="1" lang="en-US" altLang="ja-JP" sz="1600" dirty="0"/>
          </a:p>
        </p:txBody>
      </p:sp>
      <p:pic>
        <p:nvPicPr>
          <p:cNvPr id="27" name="図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512" y="5476586"/>
            <a:ext cx="780290" cy="780290"/>
          </a:xfrm>
          <a:prstGeom prst="rect">
            <a:avLst/>
          </a:prstGeom>
        </p:spPr>
      </p:pic>
      <p:sp>
        <p:nvSpPr>
          <p:cNvPr id="28" name="テキスト ボックス 27"/>
          <p:cNvSpPr txBox="1"/>
          <p:nvPr/>
        </p:nvSpPr>
        <p:spPr>
          <a:xfrm>
            <a:off x="1790103" y="4692509"/>
            <a:ext cx="2236510" cy="830997"/>
          </a:xfrm>
          <a:prstGeom prst="rect">
            <a:avLst/>
          </a:prstGeom>
          <a:noFill/>
        </p:spPr>
        <p:txBody>
          <a:bodyPr wrap="none" rtlCol="0">
            <a:spAutoFit/>
          </a:bodyPr>
          <a:lstStyle/>
          <a:p>
            <a:r>
              <a:rPr kumimoji="1" lang="ja-JP" altLang="en-US" sz="1600" dirty="0"/>
              <a:t>ロジック内で、</a:t>
            </a:r>
            <a:endParaRPr kumimoji="1" lang="en-US" altLang="ja-JP" sz="1600" dirty="0"/>
          </a:p>
          <a:p>
            <a:r>
              <a:rPr lang="ja-JP" altLang="en-US" sz="1600" dirty="0"/>
              <a:t>様々な外部サービスと</a:t>
            </a:r>
            <a:endParaRPr lang="en-US" altLang="ja-JP" sz="1600" dirty="0"/>
          </a:p>
          <a:p>
            <a:r>
              <a:rPr lang="ja-JP" altLang="en-US" sz="1600" dirty="0"/>
              <a:t>連携可能</a:t>
            </a:r>
            <a:endParaRPr lang="en-US" altLang="ja-JP" sz="1600" dirty="0"/>
          </a:p>
        </p:txBody>
      </p:sp>
    </p:spTree>
    <p:extLst>
      <p:ext uri="{BB962C8B-B14F-4D97-AF65-F5344CB8AC3E}">
        <p14:creationId xmlns:p14="http://schemas.microsoft.com/office/powerpoint/2010/main" val="1727737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EA0FB67-CB1B-4F77-AC86-DF5FABD59B9D}"/>
              </a:ext>
            </a:extLst>
          </p:cNvPr>
          <p:cNvSpPr>
            <a:spLocks noGrp="1"/>
          </p:cNvSpPr>
          <p:nvPr>
            <p:ph type="title"/>
          </p:nvPr>
        </p:nvSpPr>
        <p:spPr/>
        <p:txBody>
          <a:bodyPr/>
          <a:lstStyle/>
          <a:p>
            <a:r>
              <a:rPr kumimoji="1" lang="en-US" altLang="ja-JP" dirty="0"/>
              <a:t>Functions</a:t>
            </a:r>
            <a:r>
              <a:rPr kumimoji="1" lang="ja-JP" altLang="en-US" dirty="0"/>
              <a:t>の作成</a:t>
            </a:r>
          </a:p>
        </p:txBody>
      </p:sp>
      <p:sp>
        <p:nvSpPr>
          <p:cNvPr id="4" name="スライド番号プレースホルダー 3">
            <a:extLst>
              <a:ext uri="{FF2B5EF4-FFF2-40B4-BE49-F238E27FC236}">
                <a16:creationId xmlns="" xmlns:a16="http://schemas.microsoft.com/office/drawing/2014/main" id="{E0ACECAD-DB5C-4C03-8E01-9A9D5E17E1A5}"/>
              </a:ext>
            </a:extLst>
          </p:cNvPr>
          <p:cNvSpPr>
            <a:spLocks noGrp="1"/>
          </p:cNvSpPr>
          <p:nvPr>
            <p:ph type="sldNum" sz="quarter" idx="12"/>
          </p:nvPr>
        </p:nvSpPr>
        <p:spPr/>
        <p:txBody>
          <a:bodyPr/>
          <a:lstStyle/>
          <a:p>
            <a:fld id="{6F84F5BE-853B-463E-BD2A-CF66A7E28F35}" type="slidenum">
              <a:rPr kumimoji="1" lang="ja-JP" altLang="en-US" smtClean="0"/>
              <a:t>135</a:t>
            </a:fld>
            <a:endParaRPr kumimoji="1" lang="ja-JP" altLang="en-US"/>
          </a:p>
        </p:txBody>
      </p:sp>
      <p:pic>
        <p:nvPicPr>
          <p:cNvPr id="5" name="図 4">
            <a:extLst>
              <a:ext uri="{FF2B5EF4-FFF2-40B4-BE49-F238E27FC236}">
                <a16:creationId xmlns="" xmlns:a16="http://schemas.microsoft.com/office/drawing/2014/main" id="{87C6CA5A-A646-4A9D-ADF9-7A9A78274A5E}"/>
              </a:ext>
            </a:extLst>
          </p:cNvPr>
          <p:cNvPicPr>
            <a:picLocks noChangeAspect="1"/>
          </p:cNvPicPr>
          <p:nvPr/>
        </p:nvPicPr>
        <p:blipFill>
          <a:blip r:embed="rId2"/>
          <a:stretch>
            <a:fillRect/>
          </a:stretch>
        </p:blipFill>
        <p:spPr>
          <a:xfrm>
            <a:off x="169200" y="3952581"/>
            <a:ext cx="5127672" cy="2085764"/>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2D4619B0-1DFC-4164-AB6D-E9918BBC43AD}"/>
              </a:ext>
            </a:extLst>
          </p:cNvPr>
          <p:cNvPicPr>
            <a:picLocks noChangeAspect="1"/>
          </p:cNvPicPr>
          <p:nvPr/>
        </p:nvPicPr>
        <p:blipFill>
          <a:blip r:embed="rId3"/>
          <a:stretch>
            <a:fillRect/>
          </a:stretch>
        </p:blipFill>
        <p:spPr>
          <a:xfrm>
            <a:off x="3697547" y="2929812"/>
            <a:ext cx="1981646" cy="2208439"/>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 xmlns:a16="http://schemas.microsoft.com/office/drawing/2014/main" id="{CDB4E86B-D6C2-4164-94D7-F54075AD2D41}"/>
              </a:ext>
            </a:extLst>
          </p:cNvPr>
          <p:cNvSpPr/>
          <p:nvPr/>
        </p:nvSpPr>
        <p:spPr>
          <a:xfrm>
            <a:off x="100243" y="4139443"/>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A2EDEC2A-60EC-47BB-8C28-1AAFCCD1EB27}"/>
              </a:ext>
            </a:extLst>
          </p:cNvPr>
          <p:cNvCxnSpPr>
            <a:cxnSpLocks/>
            <a:stCxn id="12" idx="3"/>
            <a:endCxn id="15" idx="1"/>
          </p:cNvCxnSpPr>
          <p:nvPr/>
        </p:nvCxnSpPr>
        <p:spPr>
          <a:xfrm>
            <a:off x="1122256" y="4227947"/>
            <a:ext cx="631942" cy="40920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 xmlns:a16="http://schemas.microsoft.com/office/drawing/2014/main" id="{F0F9F52D-E29E-4FA0-8EB2-84854786BCD4}"/>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Function</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Function</a:t>
            </a:r>
            <a:r>
              <a:rPr lang="ja-JP" altLang="en-US" sz="1600" dirty="0"/>
              <a:t> </a:t>
            </a:r>
            <a:r>
              <a:rPr lang="en-US" altLang="ja-JP" sz="1600" dirty="0"/>
              <a:t>App</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5" name="四角形: 角を丸くする 14">
            <a:extLst>
              <a:ext uri="{FF2B5EF4-FFF2-40B4-BE49-F238E27FC236}">
                <a16:creationId xmlns="" xmlns:a16="http://schemas.microsoft.com/office/drawing/2014/main" id="{56F56EE9-6927-4941-903B-4A7FBD560DE7}"/>
              </a:ext>
            </a:extLst>
          </p:cNvPr>
          <p:cNvSpPr/>
          <p:nvPr/>
        </p:nvSpPr>
        <p:spPr>
          <a:xfrm>
            <a:off x="1754198" y="4497355"/>
            <a:ext cx="974705" cy="279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 xmlns:a16="http://schemas.microsoft.com/office/drawing/2014/main" id="{6E463F8E-51D1-4429-AF6D-33F5EE365276}"/>
              </a:ext>
            </a:extLst>
          </p:cNvPr>
          <p:cNvCxnSpPr>
            <a:cxnSpLocks/>
            <a:stCxn id="19" idx="3"/>
            <a:endCxn id="6" idx="1"/>
          </p:cNvCxnSpPr>
          <p:nvPr/>
        </p:nvCxnSpPr>
        <p:spPr>
          <a:xfrm flipV="1">
            <a:off x="2991419" y="4034032"/>
            <a:ext cx="706128" cy="17713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 xmlns:a16="http://schemas.microsoft.com/office/drawing/2014/main" id="{B6D8931C-FF73-4D09-9873-70CE47606A63}"/>
              </a:ext>
            </a:extLst>
          </p:cNvPr>
          <p:cNvSpPr/>
          <p:nvPr/>
        </p:nvSpPr>
        <p:spPr>
          <a:xfrm>
            <a:off x="3681540" y="4823406"/>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903BEF7F-E28F-4F59-96F5-5A3321247940}"/>
              </a:ext>
            </a:extLst>
          </p:cNvPr>
          <p:cNvSpPr/>
          <p:nvPr/>
        </p:nvSpPr>
        <p:spPr>
          <a:xfrm>
            <a:off x="1729990" y="5628407"/>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 xmlns:a16="http://schemas.microsoft.com/office/drawing/2014/main" id="{79D59241-B99E-481E-AC7C-0676560FB5B4}"/>
              </a:ext>
            </a:extLst>
          </p:cNvPr>
          <p:cNvCxnSpPr>
            <a:cxnSpLocks/>
            <a:stCxn id="15" idx="2"/>
            <a:endCxn id="19" idx="1"/>
          </p:cNvCxnSpPr>
          <p:nvPr/>
        </p:nvCxnSpPr>
        <p:spPr>
          <a:xfrm rot="5400000">
            <a:off x="1471534" y="5035398"/>
            <a:ext cx="1028474" cy="511561"/>
          </a:xfrm>
          <a:prstGeom prst="bentConnector4">
            <a:avLst>
              <a:gd name="adj1" fmla="val 41395"/>
              <a:gd name="adj2" fmla="val 14468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図 35" descr="スクリーンショット が含まれている画像&#10;&#10;自動的に生成された説明">
            <a:extLst>
              <a:ext uri="{FF2B5EF4-FFF2-40B4-BE49-F238E27FC236}">
                <a16:creationId xmlns="" xmlns:a16="http://schemas.microsoft.com/office/drawing/2014/main" id="{4BEF077E-0AA4-4D27-B175-36A7AFC04766}"/>
              </a:ext>
            </a:extLst>
          </p:cNvPr>
          <p:cNvPicPr>
            <a:picLocks noChangeAspect="1"/>
          </p:cNvPicPr>
          <p:nvPr/>
        </p:nvPicPr>
        <p:blipFill rotWithShape="1">
          <a:blip r:embed="rId4">
            <a:extLst>
              <a:ext uri="{28A0092B-C50C-407E-A947-70E740481C1C}">
                <a14:useLocalDpi xmlns:a14="http://schemas.microsoft.com/office/drawing/2010/main" val="0"/>
              </a:ext>
            </a:extLst>
          </a:blip>
          <a:srcRect l="21380" t="12768" r="51531" b="2177"/>
          <a:stretch/>
        </p:blipFill>
        <p:spPr>
          <a:xfrm>
            <a:off x="5956057" y="353351"/>
            <a:ext cx="1981645" cy="6151297"/>
          </a:xfrm>
          <a:prstGeom prst="rect">
            <a:avLst/>
          </a:prstGeom>
          <a:ln>
            <a:noFill/>
          </a:ln>
          <a:effectLst>
            <a:outerShdw blurRad="292100" dist="139700" dir="2700000" algn="tl" rotWithShape="0">
              <a:srgbClr val="333333">
                <a:alpha val="65000"/>
              </a:srgbClr>
            </a:outerShdw>
          </a:effectLst>
        </p:spPr>
      </p:pic>
      <p:cxnSp>
        <p:nvCxnSpPr>
          <p:cNvPr id="18" name="コネクタ: カギ線 17">
            <a:extLst>
              <a:ext uri="{FF2B5EF4-FFF2-40B4-BE49-F238E27FC236}">
                <a16:creationId xmlns="" xmlns:a16="http://schemas.microsoft.com/office/drawing/2014/main" id="{CA72CA30-E30D-4BEB-8188-C67BFF7553D7}"/>
              </a:ext>
            </a:extLst>
          </p:cNvPr>
          <p:cNvCxnSpPr>
            <a:cxnSpLocks/>
            <a:stCxn id="17" idx="3"/>
            <a:endCxn id="36" idx="1"/>
          </p:cNvCxnSpPr>
          <p:nvPr/>
        </p:nvCxnSpPr>
        <p:spPr>
          <a:xfrm flipV="1">
            <a:off x="4553738" y="3429000"/>
            <a:ext cx="1402319" cy="152797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 xmlns:a16="http://schemas.microsoft.com/office/drawing/2014/main" id="{AF0B1266-E396-4890-8A52-48D8DF51127E}"/>
              </a:ext>
            </a:extLst>
          </p:cNvPr>
          <p:cNvSpPr/>
          <p:nvPr/>
        </p:nvSpPr>
        <p:spPr>
          <a:xfrm>
            <a:off x="6057787" y="814759"/>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 xmlns:a16="http://schemas.microsoft.com/office/drawing/2014/main" id="{F863E4CE-83F5-4C49-AFC9-E83E019E28C1}"/>
              </a:ext>
            </a:extLst>
          </p:cNvPr>
          <p:cNvSpPr/>
          <p:nvPr/>
        </p:nvSpPr>
        <p:spPr>
          <a:xfrm>
            <a:off x="6057787" y="6182221"/>
            <a:ext cx="772222" cy="3651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 xmlns:a16="http://schemas.microsoft.com/office/drawing/2014/main" id="{4BC7DE56-7163-4279-B27C-E9F04EE00E49}"/>
              </a:ext>
            </a:extLst>
          </p:cNvPr>
          <p:cNvSpPr/>
          <p:nvPr/>
        </p:nvSpPr>
        <p:spPr>
          <a:xfrm>
            <a:off x="6057786" y="1631016"/>
            <a:ext cx="1561993" cy="5430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 xmlns:a16="http://schemas.microsoft.com/office/drawing/2014/main" id="{C599C20F-1624-4AAD-8AF8-7F1304F4881E}"/>
              </a:ext>
            </a:extLst>
          </p:cNvPr>
          <p:cNvSpPr/>
          <p:nvPr/>
        </p:nvSpPr>
        <p:spPr>
          <a:xfrm>
            <a:off x="6057786" y="2980066"/>
            <a:ext cx="1044015"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 xmlns:a16="http://schemas.microsoft.com/office/drawing/2014/main" id="{90A4ABEC-E3B0-4F5B-93A2-A52243F3816E}"/>
              </a:ext>
            </a:extLst>
          </p:cNvPr>
          <p:cNvSpPr/>
          <p:nvPr/>
        </p:nvSpPr>
        <p:spPr>
          <a:xfrm>
            <a:off x="6057786" y="3744694"/>
            <a:ext cx="1561993" cy="659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 xmlns:a16="http://schemas.microsoft.com/office/drawing/2014/main" id="{74580668-0457-4563-8266-9372BA79DA2C}"/>
              </a:ext>
            </a:extLst>
          </p:cNvPr>
          <p:cNvSpPr txBox="1"/>
          <p:nvPr/>
        </p:nvSpPr>
        <p:spPr>
          <a:xfrm>
            <a:off x="8039431" y="2322106"/>
            <a:ext cx="3975812" cy="1569660"/>
          </a:xfrm>
          <a:prstGeom prst="rect">
            <a:avLst/>
          </a:prstGeom>
          <a:noFill/>
        </p:spPr>
        <p:txBody>
          <a:bodyPr wrap="square" rtlCol="0">
            <a:spAutoFit/>
          </a:bodyPr>
          <a:lstStyle/>
          <a:p>
            <a:pPr marL="342900" indent="-342900">
              <a:buFont typeface="+mj-lt"/>
              <a:buAutoNum type="arabicPeriod" startAt="5"/>
            </a:pPr>
            <a:r>
              <a:rPr kumimoji="1" lang="ja-JP" altLang="en-US" sz="1600" dirty="0"/>
              <a:t>“アプリ名”に</a:t>
            </a:r>
            <a:r>
              <a:rPr kumimoji="1" lang="en-US" altLang="ja-JP" sz="1600" dirty="0"/>
              <a:t>URL</a:t>
            </a:r>
            <a:r>
              <a:rPr kumimoji="1" lang="ja-JP" altLang="en-US" sz="1600" dirty="0"/>
              <a:t>で使える名前を入力</a:t>
            </a:r>
            <a:endParaRPr lang="en-US" altLang="ja-JP" sz="1600" dirty="0"/>
          </a:p>
          <a:p>
            <a:pPr marL="342900" indent="-342900">
              <a:buFont typeface="+mj-lt"/>
              <a:buAutoNum type="arabicPeriod" startAt="5"/>
            </a:pPr>
            <a:r>
              <a:rPr kumimoji="1" lang="ja-JP" altLang="en-US" sz="1600" dirty="0"/>
              <a:t>“リソースグループ”を選択</a:t>
            </a:r>
            <a:endParaRPr kumimoji="1" lang="en-US" altLang="ja-JP" sz="1600" dirty="0"/>
          </a:p>
          <a:p>
            <a:pPr marL="342900" indent="-342900">
              <a:buFont typeface="+mj-lt"/>
              <a:buAutoNum type="arabicPeriod" startAt="5"/>
            </a:pPr>
            <a:r>
              <a:rPr lang="ja-JP" altLang="en-US" sz="1600" dirty="0"/>
              <a:t>“場所”は</a:t>
            </a:r>
            <a:r>
              <a:rPr lang="en-US" altLang="ja-JP" sz="1600" dirty="0"/>
              <a:t>Event</a:t>
            </a:r>
            <a:r>
              <a:rPr lang="ja-JP" altLang="en-US" sz="1600" dirty="0"/>
              <a:t> </a:t>
            </a:r>
            <a:r>
              <a:rPr lang="en-US" altLang="ja-JP" sz="1600" dirty="0"/>
              <a:t>Hub</a:t>
            </a:r>
            <a:r>
              <a:rPr lang="ja-JP" altLang="en-US" sz="1600" dirty="0"/>
              <a:t>と同じ場所を選択</a:t>
            </a:r>
            <a:endParaRPr lang="en-US" altLang="ja-JP" sz="1600" dirty="0"/>
          </a:p>
          <a:p>
            <a:pPr marL="342900" indent="-342900">
              <a:buFont typeface="+mj-lt"/>
              <a:buAutoNum type="arabicPeriod" startAt="5"/>
            </a:pPr>
            <a:r>
              <a:rPr kumimoji="1" lang="ja-JP" altLang="en-US" sz="1600" dirty="0"/>
              <a:t>“</a:t>
            </a:r>
            <a:r>
              <a:rPr kumimoji="1" lang="en-US" altLang="ja-JP" sz="1600" dirty="0"/>
              <a:t>Storage</a:t>
            </a:r>
            <a:r>
              <a:rPr kumimoji="1" lang="ja-JP" altLang="en-US" sz="1600" dirty="0"/>
              <a:t>”は、</a:t>
            </a:r>
            <a:r>
              <a:rPr kumimoji="1" lang="en-US" altLang="ja-JP" sz="1600" dirty="0"/>
              <a:t>IoT</a:t>
            </a:r>
            <a:r>
              <a:rPr kumimoji="1" lang="ja-JP" altLang="en-US" sz="1600" dirty="0"/>
              <a:t> </a:t>
            </a:r>
            <a:r>
              <a:rPr kumimoji="1" lang="en-US" altLang="ja-JP" sz="1600" dirty="0"/>
              <a:t>Hub</a:t>
            </a:r>
            <a:r>
              <a:rPr kumimoji="1" lang="ja-JP" altLang="en-US" sz="1600" dirty="0"/>
              <a:t>にバインドした際に作成した</a:t>
            </a:r>
            <a:r>
              <a:rPr kumimoji="1" lang="en-US" altLang="ja-JP" sz="1600" dirty="0"/>
              <a:t>Storage</a:t>
            </a:r>
            <a:r>
              <a:rPr kumimoji="1" lang="ja-JP" altLang="en-US" sz="1600" dirty="0"/>
              <a:t>を設定</a:t>
            </a:r>
            <a:endParaRPr kumimoji="1" lang="en-US" altLang="ja-JP" sz="1600" dirty="0"/>
          </a:p>
          <a:p>
            <a:pPr marL="342900" indent="-342900">
              <a:buFont typeface="+mj-lt"/>
              <a:buAutoNum type="arabicPeriod" startAt="5"/>
            </a:pPr>
            <a:r>
              <a:rPr lang="ja-JP" altLang="en-US" sz="1600" dirty="0"/>
              <a:t>“作成”をクリック</a:t>
            </a:r>
            <a:endParaRPr kumimoji="1" lang="ja-JP" altLang="en-US" sz="1600" dirty="0"/>
          </a:p>
        </p:txBody>
      </p:sp>
    </p:spTree>
    <p:extLst>
      <p:ext uri="{BB962C8B-B14F-4D97-AF65-F5344CB8AC3E}">
        <p14:creationId xmlns:p14="http://schemas.microsoft.com/office/powerpoint/2010/main" val="3997829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36914E7C-AD75-47E3-BBC9-EA156C469155}"/>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 </a:t>
            </a:r>
            <a:r>
              <a:rPr kumimoji="1" lang="en-US" altLang="ja-JP" dirty="0"/>
              <a:t>Trigger</a:t>
            </a:r>
            <a:r>
              <a:rPr kumimoji="1" lang="ja-JP" altLang="en-US" dirty="0"/>
              <a:t>用ロジックを作成する</a:t>
            </a:r>
          </a:p>
        </p:txBody>
      </p:sp>
      <p:sp>
        <p:nvSpPr>
          <p:cNvPr id="4" name="スライド番号プレースホルダー 3">
            <a:extLst>
              <a:ext uri="{FF2B5EF4-FFF2-40B4-BE49-F238E27FC236}">
                <a16:creationId xmlns="" xmlns:a16="http://schemas.microsoft.com/office/drawing/2014/main" id="{854FAEDB-4E5D-4D7B-91D5-94F735D51471}"/>
              </a:ext>
            </a:extLst>
          </p:cNvPr>
          <p:cNvSpPr>
            <a:spLocks noGrp="1"/>
          </p:cNvSpPr>
          <p:nvPr>
            <p:ph type="sldNum" sz="quarter" idx="12"/>
          </p:nvPr>
        </p:nvSpPr>
        <p:spPr/>
        <p:txBody>
          <a:bodyPr/>
          <a:lstStyle/>
          <a:p>
            <a:fld id="{6F84F5BE-853B-463E-BD2A-CF66A7E28F35}" type="slidenum">
              <a:rPr kumimoji="1" lang="ja-JP" altLang="en-US" smtClean="0"/>
              <a:t>136</a:t>
            </a:fld>
            <a:endParaRPr kumimoji="1" lang="ja-JP" altLang="en-US"/>
          </a:p>
        </p:txBody>
      </p:sp>
      <p:pic>
        <p:nvPicPr>
          <p:cNvPr id="7" name="図 6">
            <a:extLst>
              <a:ext uri="{FF2B5EF4-FFF2-40B4-BE49-F238E27FC236}">
                <a16:creationId xmlns="" xmlns:a16="http://schemas.microsoft.com/office/drawing/2014/main" id="{9CC27735-3722-4479-B27E-EAF8D0C8FA69}"/>
              </a:ext>
            </a:extLst>
          </p:cNvPr>
          <p:cNvPicPr>
            <a:picLocks noChangeAspect="1"/>
          </p:cNvPicPr>
          <p:nvPr/>
        </p:nvPicPr>
        <p:blipFill>
          <a:blip r:embed="rId2"/>
          <a:stretch>
            <a:fillRect/>
          </a:stretch>
        </p:blipFill>
        <p:spPr>
          <a:xfrm>
            <a:off x="169200" y="2771193"/>
            <a:ext cx="3695344" cy="2929812"/>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 xmlns:a16="http://schemas.microsoft.com/office/drawing/2014/main" id="{C028EA1F-3EAC-4E66-82CD-EB334390C6C2}"/>
              </a:ext>
            </a:extLst>
          </p:cNvPr>
          <p:cNvPicPr>
            <a:picLocks noChangeAspect="1"/>
          </p:cNvPicPr>
          <p:nvPr/>
        </p:nvPicPr>
        <p:blipFill rotWithShape="1">
          <a:blip r:embed="rId3"/>
          <a:srcRect l="35625"/>
          <a:stretch/>
        </p:blipFill>
        <p:spPr>
          <a:xfrm>
            <a:off x="4101751" y="2771193"/>
            <a:ext cx="2333871" cy="2929812"/>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 xmlns:a16="http://schemas.microsoft.com/office/drawing/2014/main" id="{5A3E4D6A-B7AE-4778-A567-82F05836DCDB}"/>
              </a:ext>
            </a:extLst>
          </p:cNvPr>
          <p:cNvPicPr>
            <a:picLocks noChangeAspect="1"/>
          </p:cNvPicPr>
          <p:nvPr/>
        </p:nvPicPr>
        <p:blipFill rotWithShape="1">
          <a:blip r:embed="rId4"/>
          <a:srcRect l="34060"/>
          <a:stretch/>
        </p:blipFill>
        <p:spPr>
          <a:xfrm>
            <a:off x="6672829" y="2771193"/>
            <a:ext cx="2593910" cy="2926839"/>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 xmlns:a16="http://schemas.microsoft.com/office/drawing/2014/main" id="{E9DC947A-5C9D-4C5E-945A-3511D9080A63}"/>
              </a:ext>
            </a:extLst>
          </p:cNvPr>
          <p:cNvPicPr>
            <a:picLocks noChangeAspect="1"/>
          </p:cNvPicPr>
          <p:nvPr/>
        </p:nvPicPr>
        <p:blipFill>
          <a:blip r:embed="rId5"/>
          <a:stretch>
            <a:fillRect/>
          </a:stretch>
        </p:blipFill>
        <p:spPr>
          <a:xfrm>
            <a:off x="9572932" y="2771193"/>
            <a:ext cx="2070116" cy="2929813"/>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 xmlns:a16="http://schemas.microsoft.com/office/drawing/2014/main" id="{358EDA5A-1C44-45DA-8779-37FFE2619904}"/>
              </a:ext>
            </a:extLst>
          </p:cNvPr>
          <p:cNvSpPr/>
          <p:nvPr/>
        </p:nvSpPr>
        <p:spPr>
          <a:xfrm>
            <a:off x="1117280" y="3756889"/>
            <a:ext cx="422271" cy="2179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2210C8AF-5240-421D-BDCF-27A99989E60C}"/>
              </a:ext>
            </a:extLst>
          </p:cNvPr>
          <p:cNvCxnSpPr>
            <a:cxnSpLocks/>
            <a:stCxn id="12" idx="3"/>
            <a:endCxn id="16" idx="1"/>
          </p:cNvCxnSpPr>
          <p:nvPr/>
        </p:nvCxnSpPr>
        <p:spPr>
          <a:xfrm>
            <a:off x="1539551" y="3865865"/>
            <a:ext cx="778616" cy="107584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 xmlns:a16="http://schemas.microsoft.com/office/drawing/2014/main" id="{42C5D0E9-1591-43C1-807F-51F92E01DF09}"/>
              </a:ext>
            </a:extLst>
          </p:cNvPr>
          <p:cNvSpPr txBox="1"/>
          <p:nvPr/>
        </p:nvSpPr>
        <p:spPr>
          <a:xfrm>
            <a:off x="246281" y="1224877"/>
            <a:ext cx="7468711" cy="1323439"/>
          </a:xfrm>
          <a:prstGeom prst="rect">
            <a:avLst/>
          </a:prstGeom>
          <a:noFill/>
        </p:spPr>
        <p:txBody>
          <a:bodyPr wrap="none" rtlCol="0">
            <a:spAutoFit/>
          </a:bodyPr>
          <a:lstStyle/>
          <a:p>
            <a:pPr marL="342900" indent="-342900">
              <a:buAutoNum type="arabicPeriod"/>
            </a:pPr>
            <a:r>
              <a:rPr kumimoji="1" lang="ja-JP" altLang="en-US" sz="1600" dirty="0"/>
              <a:t>“関数”の右横の“＋”をクリック</a:t>
            </a:r>
            <a:endParaRPr kumimoji="1" lang="en-US" altLang="ja-JP" sz="1600" dirty="0"/>
          </a:p>
          <a:p>
            <a:pPr marL="342900" indent="-342900">
              <a:buAutoNum type="arabicPeriod"/>
            </a:pPr>
            <a:r>
              <a:rPr lang="ja-JP" altLang="en-US" sz="1600" dirty="0"/>
              <a:t>“ポータル内”を選択し、“続行”をクリック</a:t>
            </a:r>
            <a:endParaRPr lang="en-US" altLang="ja-JP" sz="1600" dirty="0"/>
          </a:p>
          <a:p>
            <a:pPr marL="342900" indent="-342900">
              <a:buAutoNum type="arabicPeriod"/>
            </a:pPr>
            <a:r>
              <a:rPr kumimoji="1" lang="ja-JP" altLang="en-US" sz="1600" dirty="0"/>
              <a:t>“その他のテンプレート”を選択し、“テンプレートの完了と表示”をクリック</a:t>
            </a:r>
            <a:endParaRPr kumimoji="1" lang="en-US" altLang="ja-JP" sz="1600" dirty="0"/>
          </a:p>
          <a:p>
            <a:pPr marL="342900" indent="-342900">
              <a:buAutoNum type="arabicPeriod"/>
            </a:pPr>
            <a:r>
              <a:rPr lang="ja-JP" altLang="en-US" sz="1600" dirty="0"/>
              <a:t>“</a:t>
            </a:r>
            <a:r>
              <a:rPr lang="en-US" altLang="ja-JP" sz="1600" dirty="0"/>
              <a:t>Azure</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trigger</a:t>
            </a:r>
            <a:r>
              <a:rPr lang="ja-JP" altLang="en-US" sz="1600" dirty="0"/>
              <a:t>”を選択</a:t>
            </a:r>
            <a:endParaRPr lang="en-US" altLang="ja-JP" sz="1600" dirty="0"/>
          </a:p>
          <a:p>
            <a:pPr marL="342900" indent="-342900">
              <a:buAutoNum type="arabicPeriod"/>
            </a:pPr>
            <a:r>
              <a:rPr lang="ja-JP" altLang="en-US" sz="1600" dirty="0"/>
              <a:t>拡張機能インストールの“インストール”をクリック</a:t>
            </a:r>
            <a:endParaRPr kumimoji="1" lang="ja-JP" altLang="en-US" sz="1600" dirty="0"/>
          </a:p>
        </p:txBody>
      </p:sp>
      <p:sp>
        <p:nvSpPr>
          <p:cNvPr id="16" name="四角形: 角を丸くする 15">
            <a:extLst>
              <a:ext uri="{FF2B5EF4-FFF2-40B4-BE49-F238E27FC236}">
                <a16:creationId xmlns="" xmlns:a16="http://schemas.microsoft.com/office/drawing/2014/main" id="{A0D66275-D34F-40FB-B217-4D9E04F6528F}"/>
              </a:ext>
            </a:extLst>
          </p:cNvPr>
          <p:cNvSpPr/>
          <p:nvPr/>
        </p:nvSpPr>
        <p:spPr>
          <a:xfrm>
            <a:off x="2318167" y="4534160"/>
            <a:ext cx="1312374" cy="815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 xmlns:a16="http://schemas.microsoft.com/office/drawing/2014/main" id="{2F2A7B42-7E60-4B9E-8A64-F3BA7E6E6DCF}"/>
              </a:ext>
            </a:extLst>
          </p:cNvPr>
          <p:cNvCxnSpPr>
            <a:cxnSpLocks/>
            <a:stCxn id="16" idx="3"/>
            <a:endCxn id="18" idx="1"/>
          </p:cNvCxnSpPr>
          <p:nvPr/>
        </p:nvCxnSpPr>
        <p:spPr>
          <a:xfrm flipH="1">
            <a:off x="2039928" y="4941713"/>
            <a:ext cx="1590613" cy="686013"/>
          </a:xfrm>
          <a:prstGeom prst="bentConnector5">
            <a:avLst>
              <a:gd name="adj1" fmla="val -8506"/>
              <a:gd name="adj2" fmla="val 69110"/>
              <a:gd name="adj3" fmla="val 1143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20346570-E77F-4730-92CD-50FC1EAFC8D5}"/>
              </a:ext>
            </a:extLst>
          </p:cNvPr>
          <p:cNvSpPr/>
          <p:nvPr/>
        </p:nvSpPr>
        <p:spPr>
          <a:xfrm>
            <a:off x="2039928" y="5482370"/>
            <a:ext cx="703272" cy="2907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 xmlns:a16="http://schemas.microsoft.com/office/drawing/2014/main" id="{C29562BE-F945-4C14-AFB9-8F3DCA6FF840}"/>
              </a:ext>
            </a:extLst>
          </p:cNvPr>
          <p:cNvCxnSpPr>
            <a:cxnSpLocks/>
            <a:stCxn id="18" idx="3"/>
            <a:endCxn id="9" idx="2"/>
          </p:cNvCxnSpPr>
          <p:nvPr/>
        </p:nvCxnSpPr>
        <p:spPr>
          <a:xfrm>
            <a:off x="2743200" y="5627726"/>
            <a:ext cx="2525487" cy="73279"/>
          </a:xfrm>
          <a:prstGeom prst="bentConnector4">
            <a:avLst>
              <a:gd name="adj1" fmla="val 26897"/>
              <a:gd name="adj2" fmla="val 4119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 xmlns:a16="http://schemas.microsoft.com/office/drawing/2014/main" id="{9474BDBE-2BD2-4F28-8768-E7996C2E35F4}"/>
              </a:ext>
            </a:extLst>
          </p:cNvPr>
          <p:cNvSpPr/>
          <p:nvPr/>
        </p:nvSpPr>
        <p:spPr>
          <a:xfrm>
            <a:off x="4908818" y="4500134"/>
            <a:ext cx="1333362" cy="849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 xmlns:a16="http://schemas.microsoft.com/office/drawing/2014/main" id="{6D20D141-92A8-408B-A0E7-405B4CD08513}"/>
              </a:ext>
            </a:extLst>
          </p:cNvPr>
          <p:cNvCxnSpPr>
            <a:cxnSpLocks/>
            <a:stCxn id="20" idx="3"/>
            <a:endCxn id="32" idx="1"/>
          </p:cNvCxnSpPr>
          <p:nvPr/>
        </p:nvCxnSpPr>
        <p:spPr>
          <a:xfrm flipH="1">
            <a:off x="4718511" y="4924700"/>
            <a:ext cx="1523669" cy="621560"/>
          </a:xfrm>
          <a:prstGeom prst="bentConnector5">
            <a:avLst>
              <a:gd name="adj1" fmla="val -15003"/>
              <a:gd name="adj2" fmla="val 72460"/>
              <a:gd name="adj3" fmla="val 11500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 xmlns:a16="http://schemas.microsoft.com/office/drawing/2014/main" id="{F3260488-B8BD-417A-976E-A6CAEA9E6654}"/>
              </a:ext>
            </a:extLst>
          </p:cNvPr>
          <p:cNvSpPr/>
          <p:nvPr/>
        </p:nvSpPr>
        <p:spPr>
          <a:xfrm>
            <a:off x="7036803" y="3296596"/>
            <a:ext cx="2111096" cy="11074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 xmlns:a16="http://schemas.microsoft.com/office/drawing/2014/main" id="{F5AB0495-39AE-4A11-AD0D-96BB3415692E}"/>
              </a:ext>
            </a:extLst>
          </p:cNvPr>
          <p:cNvCxnSpPr>
            <a:cxnSpLocks/>
            <a:stCxn id="22" idx="3"/>
            <a:endCxn id="11" idx="1"/>
          </p:cNvCxnSpPr>
          <p:nvPr/>
        </p:nvCxnSpPr>
        <p:spPr>
          <a:xfrm>
            <a:off x="9147899" y="3850323"/>
            <a:ext cx="425033" cy="38577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 xmlns:a16="http://schemas.microsoft.com/office/drawing/2014/main" id="{499516EA-0862-42D5-988B-A7F76654F522}"/>
              </a:ext>
            </a:extLst>
          </p:cNvPr>
          <p:cNvSpPr/>
          <p:nvPr/>
        </p:nvSpPr>
        <p:spPr>
          <a:xfrm>
            <a:off x="4718511" y="5400904"/>
            <a:ext cx="1333361" cy="2907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コネクタ: カギ線 33">
            <a:extLst>
              <a:ext uri="{FF2B5EF4-FFF2-40B4-BE49-F238E27FC236}">
                <a16:creationId xmlns="" xmlns:a16="http://schemas.microsoft.com/office/drawing/2014/main" id="{D8BB6E70-A914-4618-9F81-D2154F5B27D5}"/>
              </a:ext>
            </a:extLst>
          </p:cNvPr>
          <p:cNvCxnSpPr>
            <a:cxnSpLocks/>
            <a:stCxn id="32" idx="3"/>
            <a:endCxn id="10" idx="2"/>
          </p:cNvCxnSpPr>
          <p:nvPr/>
        </p:nvCxnSpPr>
        <p:spPr>
          <a:xfrm>
            <a:off x="6051872" y="5546260"/>
            <a:ext cx="1917912" cy="151772"/>
          </a:xfrm>
          <a:prstGeom prst="bentConnector4">
            <a:avLst>
              <a:gd name="adj1" fmla="val 16188"/>
              <a:gd name="adj2" fmla="val 25062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 xmlns:a16="http://schemas.microsoft.com/office/drawing/2014/main" id="{548D4517-28C6-43DA-AB7F-BA1717D00090}"/>
              </a:ext>
            </a:extLst>
          </p:cNvPr>
          <p:cNvSpPr/>
          <p:nvPr/>
        </p:nvSpPr>
        <p:spPr>
          <a:xfrm>
            <a:off x="9630564" y="4633987"/>
            <a:ext cx="1463534" cy="395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 xmlns:a16="http://schemas.microsoft.com/office/drawing/2014/main" id="{B2DBCFFD-EFFA-444B-8964-B2FBD223946E}"/>
              </a:ext>
            </a:extLst>
          </p:cNvPr>
          <p:cNvSpPr txBox="1"/>
          <p:nvPr/>
        </p:nvSpPr>
        <p:spPr>
          <a:xfrm>
            <a:off x="1996079" y="3179852"/>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
        <p:nvSpPr>
          <p:cNvPr id="41" name="テキスト ボックス 40">
            <a:extLst>
              <a:ext uri="{FF2B5EF4-FFF2-40B4-BE49-F238E27FC236}">
                <a16:creationId xmlns="" xmlns:a16="http://schemas.microsoft.com/office/drawing/2014/main" id="{4DD45A38-6FF2-4221-AC30-D04CE740C57B}"/>
              </a:ext>
            </a:extLst>
          </p:cNvPr>
          <p:cNvSpPr txBox="1"/>
          <p:nvPr/>
        </p:nvSpPr>
        <p:spPr>
          <a:xfrm>
            <a:off x="4626907" y="3158096"/>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
        <p:nvSpPr>
          <p:cNvPr id="42" name="テキスト ボックス 41">
            <a:extLst>
              <a:ext uri="{FF2B5EF4-FFF2-40B4-BE49-F238E27FC236}">
                <a16:creationId xmlns="" xmlns:a16="http://schemas.microsoft.com/office/drawing/2014/main" id="{8C2F679D-FDDB-4263-B8CB-67A3A168774E}"/>
              </a:ext>
            </a:extLst>
          </p:cNvPr>
          <p:cNvSpPr txBox="1"/>
          <p:nvPr/>
        </p:nvSpPr>
        <p:spPr>
          <a:xfrm>
            <a:off x="7338842" y="2887923"/>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Tree>
    <p:extLst>
      <p:ext uri="{BB962C8B-B14F-4D97-AF65-F5344CB8AC3E}">
        <p14:creationId xmlns:p14="http://schemas.microsoft.com/office/powerpoint/2010/main" val="2253189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62D9AA3-2BBB-401A-B304-56234BDE790E}"/>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 xmlns:a16="http://schemas.microsoft.com/office/drawing/2014/main" id="{6B2CF3DE-1C8B-4D9D-B211-84049E4F1626}"/>
              </a:ext>
            </a:extLst>
          </p:cNvPr>
          <p:cNvSpPr>
            <a:spLocks noGrp="1"/>
          </p:cNvSpPr>
          <p:nvPr>
            <p:ph type="sldNum" sz="quarter" idx="12"/>
          </p:nvPr>
        </p:nvSpPr>
        <p:spPr/>
        <p:txBody>
          <a:bodyPr/>
          <a:lstStyle/>
          <a:p>
            <a:fld id="{6F84F5BE-853B-463E-BD2A-CF66A7E28F35}" type="slidenum">
              <a:rPr kumimoji="1" lang="ja-JP" altLang="en-US" smtClean="0"/>
              <a:t>137</a:t>
            </a:fld>
            <a:endParaRPr kumimoji="1" lang="ja-JP" altLang="en-US"/>
          </a:p>
        </p:txBody>
      </p:sp>
      <p:pic>
        <p:nvPicPr>
          <p:cNvPr id="5" name="図 4">
            <a:extLst>
              <a:ext uri="{FF2B5EF4-FFF2-40B4-BE49-F238E27FC236}">
                <a16:creationId xmlns="" xmlns:a16="http://schemas.microsoft.com/office/drawing/2014/main" id="{6E14EE1B-C4A8-48AD-9FDA-151FE9BAE240}"/>
              </a:ext>
            </a:extLst>
          </p:cNvPr>
          <p:cNvPicPr>
            <a:picLocks noChangeAspect="1"/>
          </p:cNvPicPr>
          <p:nvPr/>
        </p:nvPicPr>
        <p:blipFill>
          <a:blip r:embed="rId2"/>
          <a:stretch>
            <a:fillRect/>
          </a:stretch>
        </p:blipFill>
        <p:spPr>
          <a:xfrm>
            <a:off x="169200" y="2670678"/>
            <a:ext cx="1966815" cy="227862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E2B5C48E-0885-4D9A-A6B3-0A3FD4CB4D23}"/>
              </a:ext>
            </a:extLst>
          </p:cNvPr>
          <p:cNvPicPr>
            <a:picLocks noChangeAspect="1"/>
          </p:cNvPicPr>
          <p:nvPr/>
        </p:nvPicPr>
        <p:blipFill>
          <a:blip r:embed="rId3"/>
          <a:stretch>
            <a:fillRect/>
          </a:stretch>
        </p:blipFill>
        <p:spPr>
          <a:xfrm>
            <a:off x="2339990" y="1922107"/>
            <a:ext cx="3049579" cy="430141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39C7306B-9EE2-4B29-8839-150FA8F90087}"/>
              </a:ext>
            </a:extLst>
          </p:cNvPr>
          <p:cNvPicPr>
            <a:picLocks noChangeAspect="1"/>
          </p:cNvPicPr>
          <p:nvPr/>
        </p:nvPicPr>
        <p:blipFill>
          <a:blip r:embed="rId4"/>
          <a:stretch>
            <a:fillRect/>
          </a:stretch>
        </p:blipFill>
        <p:spPr>
          <a:xfrm>
            <a:off x="3862873" y="1154343"/>
            <a:ext cx="4096245" cy="149772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 xmlns:a16="http://schemas.microsoft.com/office/drawing/2014/main" id="{FE4C0DCC-9597-4F13-981D-2B34E308D240}"/>
              </a:ext>
            </a:extLst>
          </p:cNvPr>
          <p:cNvPicPr>
            <a:picLocks noChangeAspect="1"/>
          </p:cNvPicPr>
          <p:nvPr/>
        </p:nvPicPr>
        <p:blipFill>
          <a:blip r:embed="rId5"/>
          <a:stretch>
            <a:fillRect/>
          </a:stretch>
        </p:blipFill>
        <p:spPr>
          <a:xfrm>
            <a:off x="8534316" y="2075375"/>
            <a:ext cx="2886662" cy="4301412"/>
          </a:xfrm>
          <a:prstGeom prst="rect">
            <a:avLst/>
          </a:prstGeom>
          <a:ln>
            <a:noFill/>
          </a:ln>
          <a:effectLst>
            <a:outerShdw blurRad="292100" dist="139700" dir="2700000" algn="tl" rotWithShape="0">
              <a:srgbClr val="333333">
                <a:alpha val="65000"/>
              </a:srgbClr>
            </a:outerShdw>
          </a:effectLst>
        </p:spPr>
      </p:pic>
      <p:sp>
        <p:nvSpPr>
          <p:cNvPr id="9" name="四角形: 角を丸くする 8">
            <a:extLst>
              <a:ext uri="{FF2B5EF4-FFF2-40B4-BE49-F238E27FC236}">
                <a16:creationId xmlns="" xmlns:a16="http://schemas.microsoft.com/office/drawing/2014/main" id="{F45EDE46-847B-4BFF-A620-F0EBE7F94B0D}"/>
              </a:ext>
            </a:extLst>
          </p:cNvPr>
          <p:cNvSpPr/>
          <p:nvPr/>
        </p:nvSpPr>
        <p:spPr>
          <a:xfrm>
            <a:off x="270421" y="3980824"/>
            <a:ext cx="978785" cy="3237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 xmlns:a16="http://schemas.microsoft.com/office/drawing/2014/main" id="{03ECDA7C-B7BD-4CEB-91BE-F9E69487E0C0}"/>
              </a:ext>
            </a:extLst>
          </p:cNvPr>
          <p:cNvCxnSpPr>
            <a:cxnSpLocks/>
            <a:stCxn id="9" idx="3"/>
            <a:endCxn id="6" idx="1"/>
          </p:cNvCxnSpPr>
          <p:nvPr/>
        </p:nvCxnSpPr>
        <p:spPr>
          <a:xfrm flipV="1">
            <a:off x="1249206" y="4072813"/>
            <a:ext cx="1090784" cy="6989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 xmlns:a16="http://schemas.microsoft.com/office/drawing/2014/main" id="{23386CB9-0A63-4117-BDDD-7F1C24EB355F}"/>
              </a:ext>
            </a:extLst>
          </p:cNvPr>
          <p:cNvSpPr txBox="1"/>
          <p:nvPr/>
        </p:nvSpPr>
        <p:spPr>
          <a:xfrm>
            <a:off x="246281" y="1224877"/>
            <a:ext cx="2783134" cy="584775"/>
          </a:xfrm>
          <a:prstGeom prst="rect">
            <a:avLst/>
          </a:prstGeom>
          <a:noFill/>
        </p:spPr>
        <p:txBody>
          <a:bodyPr wrap="none" rtlCol="0">
            <a:spAutoFit/>
          </a:bodyPr>
          <a:lstStyle/>
          <a:p>
            <a:r>
              <a:rPr kumimoji="1" lang="ja-JP" altLang="en-US" sz="1600" dirty="0"/>
              <a:t>インストールが終わったら</a:t>
            </a:r>
            <a:r>
              <a:rPr kumimoji="1" lang="en-US" altLang="ja-JP" sz="1600" dirty="0"/>
              <a:t>…</a:t>
            </a:r>
          </a:p>
          <a:p>
            <a:pPr marL="342900" indent="-342900">
              <a:buAutoNum type="arabicPeriod"/>
            </a:pPr>
            <a:r>
              <a:rPr kumimoji="1" lang="ja-JP" altLang="en-US" sz="1600" dirty="0"/>
              <a:t>“続行” をクリック</a:t>
            </a:r>
            <a:endParaRPr kumimoji="1" lang="en-US" altLang="ja-JP" sz="1600" dirty="0"/>
          </a:p>
        </p:txBody>
      </p:sp>
      <p:sp>
        <p:nvSpPr>
          <p:cNvPr id="14" name="四角形: 角を丸くする 13">
            <a:extLst>
              <a:ext uri="{FF2B5EF4-FFF2-40B4-BE49-F238E27FC236}">
                <a16:creationId xmlns="" xmlns:a16="http://schemas.microsoft.com/office/drawing/2014/main" id="{69DCDD0B-3D12-4C1F-8477-DDBE2CDEBE92}"/>
              </a:ext>
            </a:extLst>
          </p:cNvPr>
          <p:cNvSpPr/>
          <p:nvPr/>
        </p:nvSpPr>
        <p:spPr>
          <a:xfrm>
            <a:off x="2540022" y="2910914"/>
            <a:ext cx="1322851" cy="5180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 xmlns:a16="http://schemas.microsoft.com/office/drawing/2014/main" id="{793EC3BD-7705-41ED-A8C3-B089C1D3C906}"/>
              </a:ext>
            </a:extLst>
          </p:cNvPr>
          <p:cNvSpPr/>
          <p:nvPr/>
        </p:nvSpPr>
        <p:spPr>
          <a:xfrm>
            <a:off x="3765443" y="3825551"/>
            <a:ext cx="575198" cy="282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 xmlns:a16="http://schemas.microsoft.com/office/drawing/2014/main" id="{64E0F9FB-805A-43EA-A080-01FF561D711F}"/>
              </a:ext>
            </a:extLst>
          </p:cNvPr>
          <p:cNvSpPr/>
          <p:nvPr/>
        </p:nvSpPr>
        <p:spPr>
          <a:xfrm>
            <a:off x="3909528" y="1586204"/>
            <a:ext cx="905070" cy="24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 xmlns:a16="http://schemas.microsoft.com/office/drawing/2014/main" id="{0E91ABA4-E2B9-4DDC-9D1C-4387CEA3E7A3}"/>
              </a:ext>
            </a:extLst>
          </p:cNvPr>
          <p:cNvSpPr/>
          <p:nvPr/>
        </p:nvSpPr>
        <p:spPr>
          <a:xfrm>
            <a:off x="3888106" y="1892238"/>
            <a:ext cx="3912286" cy="3730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E6545B68-09B4-47C7-A0BB-31319CB0CDE9}"/>
              </a:ext>
            </a:extLst>
          </p:cNvPr>
          <p:cNvSpPr/>
          <p:nvPr/>
        </p:nvSpPr>
        <p:spPr>
          <a:xfrm>
            <a:off x="3897437" y="2338178"/>
            <a:ext cx="905070" cy="24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0748C1EF-2381-49A6-AFFC-2C075E101F76}"/>
              </a:ext>
            </a:extLst>
          </p:cNvPr>
          <p:cNvSpPr txBox="1"/>
          <p:nvPr/>
        </p:nvSpPr>
        <p:spPr>
          <a:xfrm>
            <a:off x="2876198" y="481213"/>
            <a:ext cx="4545540" cy="584775"/>
          </a:xfrm>
          <a:prstGeom prst="rect">
            <a:avLst/>
          </a:prstGeom>
          <a:noFill/>
        </p:spPr>
        <p:txBody>
          <a:bodyPr wrap="none" rtlCol="0">
            <a:spAutoFit/>
          </a:bodyPr>
          <a:lstStyle/>
          <a:p>
            <a:pPr marL="342900" indent="-342900">
              <a:buFont typeface="+mj-lt"/>
              <a:buAutoNum type="arabicPeriod" startAt="2"/>
            </a:pPr>
            <a:r>
              <a:rPr kumimoji="1" lang="ja-JP" altLang="en-US" sz="1600" dirty="0"/>
              <a:t>“名前” に“</a:t>
            </a:r>
            <a:r>
              <a:rPr kumimoji="1" lang="en-US" altLang="ja-JP" sz="1600" dirty="0" err="1"/>
              <a:t>ReceiveProcessedMessages</a:t>
            </a:r>
            <a:r>
              <a:rPr kumimoji="1" lang="ja-JP" altLang="en-US" sz="1600" dirty="0"/>
              <a:t>”と入力</a:t>
            </a:r>
            <a:endParaRPr kumimoji="1" lang="en-US" altLang="ja-JP" sz="1600" dirty="0"/>
          </a:p>
          <a:p>
            <a:pPr marL="342900" indent="-342900">
              <a:buFont typeface="+mj-lt"/>
              <a:buAutoNum type="arabicPeriod" startAt="2"/>
            </a:pPr>
            <a:r>
              <a:rPr kumimoji="1" lang="ja-JP" altLang="en-US" sz="1600" dirty="0"/>
              <a:t>イベントハブ接続の“新規”をクリック</a:t>
            </a:r>
            <a:endParaRPr kumimoji="1" lang="en-US" altLang="ja-JP" sz="1600" dirty="0"/>
          </a:p>
        </p:txBody>
      </p:sp>
      <p:sp>
        <p:nvSpPr>
          <p:cNvPr id="20" name="テキスト ボックス 19">
            <a:extLst>
              <a:ext uri="{FF2B5EF4-FFF2-40B4-BE49-F238E27FC236}">
                <a16:creationId xmlns="" xmlns:a16="http://schemas.microsoft.com/office/drawing/2014/main" id="{6675125E-2A00-4726-BBEF-3FF030B1F695}"/>
              </a:ext>
            </a:extLst>
          </p:cNvPr>
          <p:cNvSpPr txBox="1"/>
          <p:nvPr/>
        </p:nvSpPr>
        <p:spPr>
          <a:xfrm>
            <a:off x="8031063" y="481213"/>
            <a:ext cx="3809484" cy="1323439"/>
          </a:xfrm>
          <a:prstGeom prst="rect">
            <a:avLst/>
          </a:prstGeom>
          <a:noFill/>
        </p:spPr>
        <p:txBody>
          <a:bodyPr wrap="square" rtlCol="0">
            <a:spAutoFit/>
          </a:bodyPr>
          <a:lstStyle/>
          <a:p>
            <a:pPr marL="342900" indent="-342900">
              <a:buFont typeface="+mj-lt"/>
              <a:buAutoNum type="arabicPeriod" startAt="4"/>
            </a:pPr>
            <a:r>
              <a:rPr kumimoji="1" lang="ja-JP" altLang="en-US" sz="1600" dirty="0"/>
              <a:t>接続で“イベントハブ”を選択</a:t>
            </a:r>
            <a:endParaRPr kumimoji="1" lang="en-US" altLang="ja-JP" sz="1600" dirty="0"/>
          </a:p>
          <a:p>
            <a:pPr marL="342900" indent="-342900">
              <a:buFont typeface="+mj-lt"/>
              <a:buAutoNum type="arabicPeriod" startAt="4"/>
            </a:pPr>
            <a:r>
              <a:rPr lang="ja-JP" altLang="en-US" sz="1600" dirty="0"/>
              <a:t>作成済みの名前空間、イベントハブを選択</a:t>
            </a:r>
            <a:endParaRPr lang="en-US" altLang="ja-JP" sz="1600" dirty="0"/>
          </a:p>
          <a:p>
            <a:pPr marL="342900" indent="-342900">
              <a:buFont typeface="+mj-lt"/>
              <a:buAutoNum type="arabicPeriod" startAt="4"/>
            </a:pPr>
            <a:r>
              <a:rPr kumimoji="1" lang="ja-JP" altLang="en-US" sz="1600" dirty="0"/>
              <a:t>ポリシーは“</a:t>
            </a:r>
            <a:r>
              <a:rPr kumimoji="1" lang="en-US" altLang="ja-JP" sz="1600" dirty="0"/>
              <a:t>listen</a:t>
            </a:r>
            <a:r>
              <a:rPr kumimoji="1" lang="ja-JP" altLang="en-US" sz="1600" dirty="0"/>
              <a:t>”を選択</a:t>
            </a:r>
            <a:endParaRPr kumimoji="1" lang="en-US" altLang="ja-JP" sz="1600" dirty="0"/>
          </a:p>
          <a:p>
            <a:pPr marL="342900" indent="-342900">
              <a:buFont typeface="+mj-lt"/>
              <a:buAutoNum type="arabicPeriod" startAt="4"/>
            </a:pPr>
            <a:r>
              <a:rPr lang="ja-JP" altLang="en-US" sz="1600" dirty="0"/>
              <a:t>“選択”をクリック</a:t>
            </a:r>
            <a:endParaRPr kumimoji="1" lang="en-US" altLang="ja-JP" sz="1600" dirty="0"/>
          </a:p>
        </p:txBody>
      </p:sp>
      <p:cxnSp>
        <p:nvCxnSpPr>
          <p:cNvPr id="21" name="コネクタ: カギ線 20">
            <a:extLst>
              <a:ext uri="{FF2B5EF4-FFF2-40B4-BE49-F238E27FC236}">
                <a16:creationId xmlns="" xmlns:a16="http://schemas.microsoft.com/office/drawing/2014/main" id="{1CC1405E-7BFF-482F-B0DB-49C006CB92B0}"/>
              </a:ext>
            </a:extLst>
          </p:cNvPr>
          <p:cNvCxnSpPr>
            <a:cxnSpLocks/>
            <a:stCxn id="15" idx="3"/>
            <a:endCxn id="7" idx="2"/>
          </p:cNvCxnSpPr>
          <p:nvPr/>
        </p:nvCxnSpPr>
        <p:spPr>
          <a:xfrm flipV="1">
            <a:off x="4340641" y="2652071"/>
            <a:ext cx="1570355" cy="131458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 xmlns:a16="http://schemas.microsoft.com/office/drawing/2014/main" id="{0A8076EF-AE4F-47D7-9DAD-D2D471AD8A09}"/>
              </a:ext>
            </a:extLst>
          </p:cNvPr>
          <p:cNvCxnSpPr>
            <a:cxnSpLocks/>
            <a:stCxn id="18" idx="3"/>
            <a:endCxn id="8" idx="1"/>
          </p:cNvCxnSpPr>
          <p:nvPr/>
        </p:nvCxnSpPr>
        <p:spPr>
          <a:xfrm>
            <a:off x="4802507" y="2461767"/>
            <a:ext cx="3731809" cy="176431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 xmlns:a16="http://schemas.microsoft.com/office/drawing/2014/main" id="{1DC2016A-07C1-4387-89BF-EBB13D204D5E}"/>
              </a:ext>
            </a:extLst>
          </p:cNvPr>
          <p:cNvSpPr/>
          <p:nvPr/>
        </p:nvSpPr>
        <p:spPr>
          <a:xfrm>
            <a:off x="8648670" y="5518329"/>
            <a:ext cx="1138240" cy="3607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 xmlns:a16="http://schemas.microsoft.com/office/drawing/2014/main" id="{45EEDDD2-6CB9-44FB-B1FF-F3F7334481FF}"/>
              </a:ext>
            </a:extLst>
          </p:cNvPr>
          <p:cNvSpPr/>
          <p:nvPr/>
        </p:nvSpPr>
        <p:spPr>
          <a:xfrm>
            <a:off x="8679048" y="5003873"/>
            <a:ext cx="1229159" cy="3917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 xmlns:a16="http://schemas.microsoft.com/office/drawing/2014/main" id="{22A1F8B1-955A-453C-BCFA-20A424E1B275}"/>
              </a:ext>
            </a:extLst>
          </p:cNvPr>
          <p:cNvSpPr txBox="1"/>
          <p:nvPr/>
        </p:nvSpPr>
        <p:spPr>
          <a:xfrm>
            <a:off x="5512474" y="5518329"/>
            <a:ext cx="3166574" cy="830997"/>
          </a:xfrm>
          <a:prstGeom prst="rect">
            <a:avLst/>
          </a:prstGeom>
          <a:noFill/>
        </p:spPr>
        <p:txBody>
          <a:bodyPr wrap="square" rtlCol="0">
            <a:spAutoFit/>
          </a:bodyPr>
          <a:lstStyle/>
          <a:p>
            <a:pPr marL="342900" indent="-342900">
              <a:buFont typeface="+mj-lt"/>
              <a:buAutoNum type="arabicPeriod" startAt="8"/>
            </a:pPr>
            <a:r>
              <a:rPr kumimoji="1" lang="ja-JP" altLang="en-US" sz="1600" dirty="0"/>
              <a:t>“イベントハブ名”に作成したイベントハブ名を入力</a:t>
            </a:r>
            <a:endParaRPr lang="en-US" altLang="ja-JP" sz="1600" dirty="0"/>
          </a:p>
          <a:p>
            <a:pPr marL="342900" indent="-342900">
              <a:buFont typeface="+mj-lt"/>
              <a:buAutoNum type="arabicPeriod" startAt="8"/>
            </a:pPr>
            <a:r>
              <a:rPr lang="ja-JP" altLang="en-US" sz="1600" dirty="0"/>
              <a:t>“作成”をクリック</a:t>
            </a:r>
            <a:endParaRPr kumimoji="1" lang="en-US" altLang="ja-JP" sz="1600" dirty="0"/>
          </a:p>
        </p:txBody>
      </p:sp>
    </p:spTree>
    <p:extLst>
      <p:ext uri="{BB962C8B-B14F-4D97-AF65-F5344CB8AC3E}">
        <p14:creationId xmlns:p14="http://schemas.microsoft.com/office/powerpoint/2010/main" val="7997214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2591F009-69BB-4679-9A50-4F766284C85E}"/>
              </a:ext>
            </a:extLst>
          </p:cNvPr>
          <p:cNvSpPr>
            <a:spLocks noGrp="1"/>
          </p:cNvSpPr>
          <p:nvPr>
            <p:ph type="title"/>
          </p:nvPr>
        </p:nvSpPr>
        <p:spPr/>
        <p:txBody>
          <a:bodyPr/>
          <a:lstStyle/>
          <a:p>
            <a:r>
              <a:rPr kumimoji="1" lang="ja-JP" altLang="en-US" dirty="0"/>
              <a:t>作成したら即実行</a:t>
            </a:r>
            <a:r>
              <a:rPr kumimoji="1" lang="en-US" altLang="ja-JP" dirty="0"/>
              <a:t>…</a:t>
            </a:r>
            <a:endParaRPr kumimoji="1" lang="ja-JP" altLang="en-US" dirty="0"/>
          </a:p>
        </p:txBody>
      </p:sp>
      <p:sp>
        <p:nvSpPr>
          <p:cNvPr id="4" name="スライド番号プレースホルダー 3">
            <a:extLst>
              <a:ext uri="{FF2B5EF4-FFF2-40B4-BE49-F238E27FC236}">
                <a16:creationId xmlns="" xmlns:a16="http://schemas.microsoft.com/office/drawing/2014/main" id="{E7AF621A-FF5F-4658-8AD5-68208C45958E}"/>
              </a:ext>
            </a:extLst>
          </p:cNvPr>
          <p:cNvSpPr>
            <a:spLocks noGrp="1"/>
          </p:cNvSpPr>
          <p:nvPr>
            <p:ph type="sldNum" sz="quarter" idx="12"/>
          </p:nvPr>
        </p:nvSpPr>
        <p:spPr/>
        <p:txBody>
          <a:bodyPr/>
          <a:lstStyle/>
          <a:p>
            <a:fld id="{6F84F5BE-853B-463E-BD2A-CF66A7E28F35}" type="slidenum">
              <a:rPr kumimoji="1" lang="ja-JP" altLang="en-US" smtClean="0"/>
              <a:t>138</a:t>
            </a:fld>
            <a:endParaRPr kumimoji="1" lang="ja-JP" altLang="en-US"/>
          </a:p>
        </p:txBody>
      </p:sp>
      <p:pic>
        <p:nvPicPr>
          <p:cNvPr id="5" name="図 4">
            <a:extLst>
              <a:ext uri="{FF2B5EF4-FFF2-40B4-BE49-F238E27FC236}">
                <a16:creationId xmlns="" xmlns:a16="http://schemas.microsoft.com/office/drawing/2014/main" id="{2BBC72D4-3A27-45AE-B8D1-7DA3896E659B}"/>
              </a:ext>
            </a:extLst>
          </p:cNvPr>
          <p:cNvPicPr>
            <a:picLocks noChangeAspect="1"/>
          </p:cNvPicPr>
          <p:nvPr/>
        </p:nvPicPr>
        <p:blipFill>
          <a:blip r:embed="rId2"/>
          <a:stretch>
            <a:fillRect/>
          </a:stretch>
        </p:blipFill>
        <p:spPr>
          <a:xfrm>
            <a:off x="475861" y="1414552"/>
            <a:ext cx="9004041" cy="4792749"/>
          </a:xfrm>
          <a:prstGeom prst="rect">
            <a:avLst/>
          </a:prstGeom>
          <a:ln>
            <a:noFill/>
          </a:ln>
          <a:effectLst>
            <a:outerShdw blurRad="292100" dist="139700" dir="2700000" algn="tl" rotWithShape="0">
              <a:srgbClr val="333333">
                <a:alpha val="65000"/>
              </a:srgbClr>
            </a:outerShdw>
          </a:effectLst>
        </p:spPr>
      </p:pic>
      <p:sp>
        <p:nvSpPr>
          <p:cNvPr id="6" name="吹き出し: 左矢印 5">
            <a:extLst>
              <a:ext uri="{FF2B5EF4-FFF2-40B4-BE49-F238E27FC236}">
                <a16:creationId xmlns="" xmlns:a16="http://schemas.microsoft.com/office/drawing/2014/main" id="{FD832C29-8733-4454-9BE6-4908F0F80A6A}"/>
              </a:ext>
            </a:extLst>
          </p:cNvPr>
          <p:cNvSpPr/>
          <p:nvPr/>
        </p:nvSpPr>
        <p:spPr>
          <a:xfrm>
            <a:off x="5915608" y="4711959"/>
            <a:ext cx="3163078" cy="1007706"/>
          </a:xfrm>
          <a:prstGeom prst="leftArrowCallout">
            <a:avLst>
              <a:gd name="adj1" fmla="val 25000"/>
              <a:gd name="adj2" fmla="val 25000"/>
              <a:gd name="adj3" fmla="val 25000"/>
              <a:gd name="adj4" fmla="val 85331"/>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イベントハブからメッセージを受信するたびに、</a:t>
            </a:r>
            <a:r>
              <a:rPr kumimoji="1" lang="en-US" altLang="ja-JP" sz="1400" dirty="0" err="1"/>
              <a:t>run.csx</a:t>
            </a:r>
            <a:r>
              <a:rPr kumimoji="1" lang="ja-JP" altLang="en-US" sz="1400" dirty="0"/>
              <a:t>の</a:t>
            </a:r>
            <a:r>
              <a:rPr kumimoji="1" lang="en-US" altLang="ja-JP" sz="1400" dirty="0"/>
              <a:t>5</a:t>
            </a:r>
            <a:r>
              <a:rPr kumimoji="1" lang="ja-JP" altLang="en-US" sz="1400" dirty="0"/>
              <a:t>行目のロジックによるログが表示される</a:t>
            </a:r>
          </a:p>
        </p:txBody>
      </p:sp>
      <p:sp>
        <p:nvSpPr>
          <p:cNvPr id="7" name="吹き出し: 左矢印 6">
            <a:extLst>
              <a:ext uri="{FF2B5EF4-FFF2-40B4-BE49-F238E27FC236}">
                <a16:creationId xmlns="" xmlns:a16="http://schemas.microsoft.com/office/drawing/2014/main" id="{EBF34C0C-B6ED-4D6B-A0EB-F48A50182258}"/>
              </a:ext>
            </a:extLst>
          </p:cNvPr>
          <p:cNvSpPr/>
          <p:nvPr/>
        </p:nvSpPr>
        <p:spPr>
          <a:xfrm>
            <a:off x="7917024" y="2034073"/>
            <a:ext cx="3643604" cy="1394927"/>
          </a:xfrm>
          <a:prstGeom prst="leftArrowCallout">
            <a:avLst>
              <a:gd name="adj1" fmla="val 25000"/>
              <a:gd name="adj2" fmla="val 25000"/>
              <a:gd name="adj3" fmla="val 25000"/>
              <a:gd name="adj4" fmla="val 85331"/>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en-US" altLang="ja-JP" sz="1400" dirty="0" err="1"/>
              <a:t>myEventHubMessage</a:t>
            </a:r>
            <a:r>
              <a:rPr kumimoji="1" lang="ja-JP" altLang="en-US" sz="1400" dirty="0"/>
              <a:t>に受信した</a:t>
            </a:r>
            <a:r>
              <a:rPr kumimoji="1" lang="en-US" altLang="ja-JP" sz="1400" dirty="0"/>
              <a:t>JSON</a:t>
            </a:r>
            <a:r>
              <a:rPr kumimoji="1" lang="ja-JP" altLang="en-US" sz="1400" dirty="0"/>
              <a:t>がテキストとして受信される</a:t>
            </a:r>
            <a:endParaRPr kumimoji="1" lang="en-US" altLang="ja-JP" sz="1400" dirty="0"/>
          </a:p>
          <a:p>
            <a:r>
              <a:rPr lang="ja-JP" altLang="en-US" sz="1400" dirty="0"/>
              <a:t>ロジックを編集して“保存”をクリックすると、即新しいロジックでの実行を始める</a:t>
            </a:r>
            <a:endParaRPr kumimoji="1" lang="ja-JP" altLang="en-US" sz="1400" dirty="0"/>
          </a:p>
        </p:txBody>
      </p:sp>
    </p:spTree>
    <p:extLst>
      <p:ext uri="{BB962C8B-B14F-4D97-AF65-F5344CB8AC3E}">
        <p14:creationId xmlns:p14="http://schemas.microsoft.com/office/powerpoint/2010/main" val="713867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71F4A91-650B-4575-93A7-BAC27C98EE84}"/>
              </a:ext>
            </a:extLst>
          </p:cNvPr>
          <p:cNvSpPr>
            <a:spLocks noGrp="1"/>
          </p:cNvSpPr>
          <p:nvPr>
            <p:ph type="title"/>
          </p:nvPr>
        </p:nvSpPr>
        <p:spPr/>
        <p:txBody>
          <a:bodyPr/>
          <a:lstStyle/>
          <a:p>
            <a:r>
              <a:rPr lang="en-US" altLang="ja-JP" dirty="0">
                <a:solidFill>
                  <a:srgbClr val="FFFFFF"/>
                </a:solidFill>
                <a:latin typeface="メイリオ"/>
              </a:rPr>
              <a:t>7.</a:t>
            </a:r>
            <a:r>
              <a:rPr lang="ja-JP" altLang="en-US" dirty="0">
                <a:solidFill>
                  <a:srgbClr val="FFFFFF"/>
                </a:solidFill>
                <a:latin typeface="メイリオ"/>
              </a:rPr>
              <a:t> データの可視化</a:t>
            </a:r>
          </a:p>
        </p:txBody>
      </p:sp>
      <p:sp>
        <p:nvSpPr>
          <p:cNvPr id="3" name="テキスト プレースホルダー 2">
            <a:extLst>
              <a:ext uri="{FF2B5EF4-FFF2-40B4-BE49-F238E27FC236}">
                <a16:creationId xmlns=""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139</a:t>
            </a:fld>
            <a:endParaRPr kumimoji="1" lang="ja-JP" altLang="en-US"/>
          </a:p>
        </p:txBody>
      </p:sp>
    </p:spTree>
    <p:extLst>
      <p:ext uri="{BB962C8B-B14F-4D97-AF65-F5344CB8AC3E}">
        <p14:creationId xmlns:p14="http://schemas.microsoft.com/office/powerpoint/2010/main" val="269687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9">
            <a:extLst>
              <a:ext uri="{FF2B5EF4-FFF2-40B4-BE49-F238E27FC236}">
                <a16:creationId xmlns="" xmlns:a16="http://schemas.microsoft.com/office/drawing/2014/main" id="{28151207-8891-4D1F-BD7A-C081DA63B6CF}"/>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 xmlns:a16="http://schemas.microsoft.com/office/drawing/2014/main" id="{1A8442A4-50FF-4C5A-911B-5B8057253850}"/>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1">
            <a:extLst>
              <a:ext uri="{FF2B5EF4-FFF2-40B4-BE49-F238E27FC236}">
                <a16:creationId xmlns="" xmlns:a16="http://schemas.microsoft.com/office/drawing/2014/main" id="{06974564-C4E0-43F5-8A75-455024F60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8" name="直線矢印コネクタ 164">
            <a:extLst>
              <a:ext uri="{FF2B5EF4-FFF2-40B4-BE49-F238E27FC236}">
                <a16:creationId xmlns="" xmlns:a16="http://schemas.microsoft.com/office/drawing/2014/main" id="{D8105DFB-D18C-4C6B-B832-91615B21564B}"/>
              </a:ext>
            </a:extLst>
          </p:cNvPr>
          <p:cNvCxnSpPr>
            <a:cxnSpLocks/>
            <a:endCxn id="7"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 xmlns:a16="http://schemas.microsoft.com/office/drawing/2014/main" id="{FA5EDFB8-D1A6-4C13-AAA3-A660BE6463DA}"/>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によるデバイスの接続</a:t>
            </a:r>
          </a:p>
        </p:txBody>
      </p:sp>
      <p:sp>
        <p:nvSpPr>
          <p:cNvPr id="3" name="コンテンツ プレースホルダー 2">
            <a:extLst>
              <a:ext uri="{FF2B5EF4-FFF2-40B4-BE49-F238E27FC236}">
                <a16:creationId xmlns="" xmlns:a16="http://schemas.microsoft.com/office/drawing/2014/main" id="{1FBEE13B-149D-4D14-9E54-D54B2AEEA18B}"/>
              </a:ext>
            </a:extLst>
          </p:cNvPr>
          <p:cNvSpPr>
            <a:spLocks noGrp="1"/>
          </p:cNvSpPr>
          <p:nvPr>
            <p:ph idx="1"/>
          </p:nvPr>
        </p:nvSpPr>
        <p:spPr/>
        <p:txBody>
          <a:bodyPr vert="horz" lIns="91440" tIns="45720" rIns="91440" bIns="45720" rtlCol="0" anchor="t">
            <a:normAutofit/>
          </a:bodyPr>
          <a:lstStyle/>
          <a:p>
            <a:r>
              <a:rPr kumimoji="1" lang="en-US" altLang="ja-JP" dirty="0"/>
              <a:t>IoT</a:t>
            </a:r>
            <a:r>
              <a:rPr kumimoji="1" lang="ja-JP" altLang="en-US" dirty="0"/>
              <a:t> </a:t>
            </a:r>
            <a:r>
              <a:rPr kumimoji="1" lang="en-US" altLang="ja-JP" dirty="0"/>
              <a:t>Hub</a:t>
            </a:r>
            <a:r>
              <a:rPr kumimoji="1" lang="ja-JP" altLang="en-US" dirty="0"/>
              <a:t>を作成、設定する方法を学びます</a:t>
            </a:r>
            <a:endParaRPr lang="en-US" altLang="ja-JP" dirty="0">
              <a:latin typeface="Segoe UI Light"/>
              <a:ea typeface="メイリオ"/>
              <a:cs typeface="Segoe UI Light"/>
            </a:endParaRPr>
          </a:p>
          <a:p>
            <a:pPr lvl="1"/>
            <a:r>
              <a:rPr lang="en-US" altLang="ja-JP" dirty="0"/>
              <a:t>Azure</a:t>
            </a:r>
            <a:r>
              <a:rPr lang="ja-JP" altLang="en-US" dirty="0"/>
              <a:t> </a:t>
            </a:r>
            <a:r>
              <a:rPr lang="en-US" altLang="ja-JP" dirty="0"/>
              <a:t>Portal</a:t>
            </a:r>
            <a:r>
              <a:rPr lang="ja-JP" altLang="en-US" dirty="0"/>
              <a:t>で</a:t>
            </a:r>
            <a:r>
              <a:rPr lang="en-US" altLang="ja-JP" dirty="0"/>
              <a:t>IoT</a:t>
            </a:r>
            <a:r>
              <a:rPr lang="ja-JP" altLang="en-US" dirty="0"/>
              <a:t> </a:t>
            </a:r>
            <a:r>
              <a:rPr lang="en-US" altLang="ja-JP" dirty="0"/>
              <a:t>Hub</a:t>
            </a:r>
            <a:r>
              <a:rPr lang="ja-JP" altLang="en-US" dirty="0"/>
              <a:t>を作成</a:t>
            </a:r>
            <a:endParaRPr lang="en-US" altLang="ja-JP" dirty="0"/>
          </a:p>
          <a:p>
            <a:pPr lvl="1"/>
            <a:r>
              <a:rPr lang="en-US" altLang="ja-JP" dirty="0"/>
              <a:t>IoT</a:t>
            </a:r>
            <a:r>
              <a:rPr lang="ja-JP" altLang="en-US" dirty="0"/>
              <a:t> </a:t>
            </a:r>
            <a:r>
              <a:rPr lang="en-US" altLang="ja-JP" dirty="0"/>
              <a:t>Hub</a:t>
            </a:r>
            <a:r>
              <a:rPr lang="ja-JP" altLang="en-US" dirty="0"/>
              <a:t>にデバイスを登録</a:t>
            </a:r>
            <a:endParaRPr lang="en-US" altLang="ja-JP" dirty="0"/>
          </a:p>
          <a:p>
            <a:r>
              <a:rPr lang="ja-JP" altLang="en-US" dirty="0"/>
              <a:t>デバイスと通信します</a:t>
            </a:r>
            <a:endParaRPr lang="en-US" altLang="ja-JP" dirty="0"/>
          </a:p>
          <a:p>
            <a:pPr lvl="1"/>
            <a:r>
              <a:rPr lang="ja-JP" altLang="en-US" dirty="0"/>
              <a:t>デバイスから</a:t>
            </a:r>
            <a:r>
              <a:rPr lang="en-US" altLang="ja-JP" dirty="0"/>
              <a:t>IoT</a:t>
            </a:r>
            <a:r>
              <a:rPr lang="ja-JP" altLang="en-US" dirty="0"/>
              <a:t> </a:t>
            </a:r>
            <a:r>
              <a:rPr lang="en-US" altLang="ja-JP" dirty="0"/>
              <a:t>Hub</a:t>
            </a:r>
            <a:r>
              <a:rPr lang="ja-JP" altLang="en-US" dirty="0"/>
              <a:t>にデータを送信する</a:t>
            </a:r>
            <a:endParaRPr lang="en-US" altLang="ja-JP" dirty="0"/>
          </a:p>
          <a:p>
            <a:pPr lvl="1"/>
            <a:r>
              <a:rPr lang="en-US" altLang="ja-JP" dirty="0"/>
              <a:t>IoT</a:t>
            </a:r>
            <a:r>
              <a:rPr lang="ja-JP" altLang="en-US" dirty="0"/>
              <a:t> </a:t>
            </a:r>
            <a:r>
              <a:rPr lang="en-US" altLang="ja-JP" dirty="0"/>
              <a:t>Hub</a:t>
            </a:r>
            <a:r>
              <a:rPr lang="ja-JP" altLang="en-US" dirty="0"/>
              <a:t>を介してコマンドをデバイスに送信する</a:t>
            </a:r>
            <a:endParaRPr lang="en-US" altLang="ja-JP" dirty="0"/>
          </a:p>
        </p:txBody>
      </p:sp>
      <p:sp>
        <p:nvSpPr>
          <p:cNvPr id="4" name="スライド番号プレースホルダー 3">
            <a:extLst>
              <a:ext uri="{FF2B5EF4-FFF2-40B4-BE49-F238E27FC236}">
                <a16:creationId xmlns="" xmlns:a16="http://schemas.microsoft.com/office/drawing/2014/main" id="{134FC451-266B-4F6D-BF4B-C6FF22944BCD}"/>
              </a:ext>
            </a:extLst>
          </p:cNvPr>
          <p:cNvSpPr>
            <a:spLocks noGrp="1"/>
          </p:cNvSpPr>
          <p:nvPr>
            <p:ph type="sldNum" sz="quarter" idx="12"/>
          </p:nvPr>
        </p:nvSpPr>
        <p:spPr/>
        <p:txBody>
          <a:bodyPr/>
          <a:lstStyle/>
          <a:p>
            <a:fld id="{6F84F5BE-853B-463E-BD2A-CF66A7E28F35}" type="slidenum">
              <a:rPr kumimoji="1" lang="ja-JP" altLang="en-US" smtClean="0"/>
              <a:t>14</a:t>
            </a:fld>
            <a:endParaRPr kumimoji="1" lang="ja-JP" altLang="en-US"/>
          </a:p>
        </p:txBody>
      </p:sp>
    </p:spTree>
    <p:extLst>
      <p:ext uri="{BB962C8B-B14F-4D97-AF65-F5344CB8AC3E}">
        <p14:creationId xmlns:p14="http://schemas.microsoft.com/office/powerpoint/2010/main" val="17742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A5EDFB8-D1A6-4C13-AAA3-A660BE6463DA}"/>
              </a:ext>
            </a:extLst>
          </p:cNvPr>
          <p:cNvSpPr>
            <a:spLocks noGrp="1"/>
          </p:cNvSpPr>
          <p:nvPr>
            <p:ph type="title"/>
          </p:nvPr>
        </p:nvSpPr>
        <p:spPr/>
        <p:txBody>
          <a:bodyPr/>
          <a:lstStyle/>
          <a:p>
            <a:r>
              <a:rPr kumimoji="1" lang="ja-JP" altLang="en-US"/>
              <a:t>データの可視化</a:t>
            </a:r>
          </a:p>
        </p:txBody>
      </p:sp>
      <p:sp>
        <p:nvSpPr>
          <p:cNvPr id="3" name="コンテンツ プレースホルダー 2">
            <a:extLst>
              <a:ext uri="{FF2B5EF4-FFF2-40B4-BE49-F238E27FC236}">
                <a16:creationId xmlns="" xmlns:a16="http://schemas.microsoft.com/office/drawing/2014/main" id="{1FBEE13B-149D-4D14-9E54-D54B2AEEA18B}"/>
              </a:ext>
            </a:extLst>
          </p:cNvPr>
          <p:cNvSpPr>
            <a:spLocks noGrp="1"/>
          </p:cNvSpPr>
          <p:nvPr>
            <p:ph idx="1"/>
          </p:nvPr>
        </p:nvSpPr>
        <p:spPr/>
        <p:txBody>
          <a:bodyPr vert="horz" lIns="91440" tIns="45720" rIns="91440" bIns="45720" rtlCol="0" anchor="t">
            <a:normAutofit/>
          </a:bodyPr>
          <a:lstStyle/>
          <a:p>
            <a:r>
              <a:rPr lang="en-US" altLang="ja-JP"/>
              <a:t>Time</a:t>
            </a:r>
            <a:r>
              <a:rPr kumimoji="1" lang="ja-JP" altLang="en-US"/>
              <a:t> </a:t>
            </a:r>
            <a:r>
              <a:rPr kumimoji="1" lang="en-US" altLang="ja-JP"/>
              <a:t>Series</a:t>
            </a:r>
            <a:r>
              <a:rPr kumimoji="1" lang="ja-JP" altLang="en-US"/>
              <a:t> </a:t>
            </a:r>
            <a:r>
              <a:rPr kumimoji="1" lang="en-US" altLang="ja-JP"/>
              <a:t>Insight</a:t>
            </a:r>
            <a:r>
              <a:rPr kumimoji="1" lang="ja-JP" altLang="en-US"/>
              <a:t>を使った、リアルタイムデータストリームの可視化と分析の基礎を学びます</a:t>
            </a:r>
            <a:endParaRPr kumimoji="1" lang="en-US" altLang="ja-JP"/>
          </a:p>
          <a:p>
            <a:pPr lvl="1"/>
            <a:r>
              <a:rPr lang="ja-JP" altLang="en-US"/>
              <a:t>デバイスから送られてきたデータをグラフ化</a:t>
            </a:r>
            <a:endParaRPr lang="en-US" altLang="ja-JP"/>
          </a:p>
          <a:p>
            <a:pPr lvl="1"/>
            <a:r>
              <a:rPr kumimoji="1" lang="ja-JP" altLang="en-US"/>
              <a:t>送られてきているデータから、各センサー値の最大値、最小値が計測された時点を見つける</a:t>
            </a:r>
            <a:endParaRPr kumimoji="1" lang="en-US" altLang="ja-JP"/>
          </a:p>
          <a:p>
            <a:pPr marL="457200" lvl="1" indent="0">
              <a:buNone/>
            </a:pPr>
            <a:r>
              <a:rPr kumimoji="1" lang="en-US" altLang="ja-JP"/>
              <a:t>※</a:t>
            </a:r>
            <a:r>
              <a:rPr kumimoji="1" lang="ja-JP" altLang="en-US"/>
              <a:t> </a:t>
            </a:r>
            <a:r>
              <a:rPr kumimoji="1" lang="en-US" altLang="ja-JP"/>
              <a:t>Excel</a:t>
            </a:r>
            <a:r>
              <a:rPr kumimoji="1" lang="ja-JP" altLang="en-US"/>
              <a:t>等ではメモリ不足で表示できない程度の巨大なデータを扱います</a:t>
            </a:r>
          </a:p>
        </p:txBody>
      </p:sp>
      <p:sp>
        <p:nvSpPr>
          <p:cNvPr id="4" name="スライド番号プレースホルダー 3">
            <a:extLst>
              <a:ext uri="{FF2B5EF4-FFF2-40B4-BE49-F238E27FC236}">
                <a16:creationId xmlns="" xmlns:a16="http://schemas.microsoft.com/office/drawing/2014/main" id="{134FC451-266B-4F6D-BF4B-C6FF22944BCD}"/>
              </a:ext>
            </a:extLst>
          </p:cNvPr>
          <p:cNvSpPr>
            <a:spLocks noGrp="1"/>
          </p:cNvSpPr>
          <p:nvPr>
            <p:ph type="sldNum" sz="quarter" idx="12"/>
          </p:nvPr>
        </p:nvSpPr>
        <p:spPr/>
        <p:txBody>
          <a:bodyPr/>
          <a:lstStyle/>
          <a:p>
            <a:fld id="{6F84F5BE-853B-463E-BD2A-CF66A7E28F35}" type="slidenum">
              <a:rPr kumimoji="1" lang="ja-JP" altLang="en-US" smtClean="0"/>
              <a:t>140</a:t>
            </a:fld>
            <a:endParaRPr kumimoji="1" lang="ja-JP" altLang="en-US"/>
          </a:p>
        </p:txBody>
      </p:sp>
    </p:spTree>
    <p:extLst>
      <p:ext uri="{BB962C8B-B14F-4D97-AF65-F5344CB8AC3E}">
        <p14:creationId xmlns:p14="http://schemas.microsoft.com/office/powerpoint/2010/main" val="1264762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0AEC97E-D96B-4B5B-B7E6-69293961442D}"/>
              </a:ext>
            </a:extLst>
          </p:cNvPr>
          <p:cNvSpPr>
            <a:spLocks noGrp="1"/>
          </p:cNvSpPr>
          <p:nvPr>
            <p:ph type="title"/>
          </p:nvPr>
        </p:nvSpPr>
        <p:spPr/>
        <p:txBody>
          <a:bodyPr/>
          <a:lstStyle/>
          <a:p>
            <a:r>
              <a:rPr kumimoji="1" lang="en-US" altLang="ja-JP"/>
              <a:t>Step</a:t>
            </a:r>
            <a:r>
              <a:rPr kumimoji="1" lang="ja-JP" altLang="en-US"/>
              <a:t> </a:t>
            </a:r>
            <a:r>
              <a:rPr kumimoji="1" lang="en-US" altLang="ja-JP"/>
              <a:t>by</a:t>
            </a:r>
            <a:r>
              <a:rPr kumimoji="1" lang="ja-JP" altLang="en-US"/>
              <a:t> </a:t>
            </a:r>
            <a:r>
              <a:rPr kumimoji="1" lang="en-US" altLang="ja-JP"/>
              <a:t>Step</a:t>
            </a:r>
            <a:endParaRPr kumimoji="1" lang="ja-JP" altLang="en-US"/>
          </a:p>
        </p:txBody>
      </p:sp>
      <p:sp>
        <p:nvSpPr>
          <p:cNvPr id="3" name="コンテンツ プレースホルダー 2">
            <a:extLst>
              <a:ext uri="{FF2B5EF4-FFF2-40B4-BE49-F238E27FC236}">
                <a16:creationId xmlns="" xmlns:a16="http://schemas.microsoft.com/office/drawing/2014/main" id="{192722DD-218B-46AB-9A0B-4D6BCDDF77B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Portal</a:t>
            </a:r>
            <a:r>
              <a:rPr kumimoji="1" lang="ja-JP" altLang="en-US" dirty="0"/>
              <a:t>上で作業を行います</a:t>
            </a:r>
            <a:endParaRPr kumimoji="1" lang="en-US" altLang="ja-JP" dirty="0"/>
          </a:p>
          <a:p>
            <a:pPr lvl="1"/>
            <a:r>
              <a:rPr lang="en-US" altLang="ja-JP" dirty="0"/>
              <a:t>Time</a:t>
            </a:r>
            <a:r>
              <a:rPr lang="ja-JP" altLang="en-US" dirty="0"/>
              <a:t> </a:t>
            </a:r>
            <a:r>
              <a:rPr lang="en-US" altLang="ja-JP" dirty="0"/>
              <a:t>Series</a:t>
            </a:r>
            <a:r>
              <a:rPr lang="ja-JP" altLang="en-US" dirty="0"/>
              <a:t> </a:t>
            </a:r>
            <a:r>
              <a:rPr lang="en-US" altLang="ja-JP" dirty="0"/>
              <a:t>Insight</a:t>
            </a:r>
            <a:r>
              <a:rPr lang="ja-JP" altLang="en-US" dirty="0"/>
              <a:t>を作成し、</a:t>
            </a:r>
            <a:r>
              <a:rPr lang="en-US" altLang="ja-JP" dirty="0"/>
              <a:t>IoT</a:t>
            </a:r>
            <a:r>
              <a:rPr lang="ja-JP" altLang="en-US" dirty="0"/>
              <a:t> </a:t>
            </a:r>
            <a:r>
              <a:rPr lang="en-US" altLang="ja-JP" dirty="0"/>
              <a:t>Hub</a:t>
            </a:r>
            <a:r>
              <a:rPr lang="ja-JP" altLang="en-US" dirty="0"/>
              <a:t>を接続</a:t>
            </a:r>
            <a:endParaRPr lang="en-US" altLang="ja-JP" dirty="0"/>
          </a:p>
          <a:p>
            <a:pPr lvl="1"/>
            <a:r>
              <a:rPr kumimoji="1" lang="ja-JP" altLang="en-US" dirty="0"/>
              <a:t>グラフ化と表示</a:t>
            </a:r>
            <a:endParaRPr kumimoji="1" lang="en-US" altLang="ja-JP" dirty="0"/>
          </a:p>
          <a:p>
            <a:pPr lvl="1"/>
            <a:r>
              <a:rPr lang="ja-JP" altLang="en-US" dirty="0"/>
              <a:t>分析</a:t>
            </a:r>
            <a:endParaRPr kumimoji="1" lang="en-US" altLang="ja-JP" dirty="0"/>
          </a:p>
          <a:p>
            <a:pPr lvl="1"/>
            <a:endParaRPr kumimoji="1" lang="ja-JP" altLang="en-US" dirty="0"/>
          </a:p>
        </p:txBody>
      </p:sp>
      <p:sp>
        <p:nvSpPr>
          <p:cNvPr id="4" name="スライド番号プレースホルダー 3">
            <a:extLst>
              <a:ext uri="{FF2B5EF4-FFF2-40B4-BE49-F238E27FC236}">
                <a16:creationId xmlns="" xmlns:a16="http://schemas.microsoft.com/office/drawing/2014/main" id="{2D4267C5-C883-4B20-B05D-BE1694480D2C}"/>
              </a:ext>
            </a:extLst>
          </p:cNvPr>
          <p:cNvSpPr>
            <a:spLocks noGrp="1"/>
          </p:cNvSpPr>
          <p:nvPr>
            <p:ph type="sldNum" sz="quarter" idx="12"/>
          </p:nvPr>
        </p:nvSpPr>
        <p:spPr/>
        <p:txBody>
          <a:bodyPr/>
          <a:lstStyle/>
          <a:p>
            <a:fld id="{6F84F5BE-853B-463E-BD2A-CF66A7E28F35}" type="slidenum">
              <a:rPr kumimoji="1" lang="ja-JP" altLang="en-US" smtClean="0"/>
              <a:t>141</a:t>
            </a:fld>
            <a:endParaRPr kumimoji="1" lang="ja-JP" altLang="en-US"/>
          </a:p>
        </p:txBody>
      </p:sp>
      <p:pic>
        <p:nvPicPr>
          <p:cNvPr id="5" name="グラフィックス 4">
            <a:extLst>
              <a:ext uri="{FF2B5EF4-FFF2-40B4-BE49-F238E27FC236}">
                <a16:creationId xmlns="" xmlns:a16="http://schemas.microsoft.com/office/drawing/2014/main" id="{55318A91-6475-497E-8FB8-2D69291E828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06557" y="3105834"/>
            <a:ext cx="688800" cy="688800"/>
          </a:xfrm>
          <a:prstGeom prst="rect">
            <a:avLst/>
          </a:prstGeom>
        </p:spPr>
      </p:pic>
      <p:sp>
        <p:nvSpPr>
          <p:cNvPr id="6" name="テキスト ボックス 5">
            <a:extLst>
              <a:ext uri="{FF2B5EF4-FFF2-40B4-BE49-F238E27FC236}">
                <a16:creationId xmlns="" xmlns:a16="http://schemas.microsoft.com/office/drawing/2014/main" id="{3DF7F128-FBCB-4417-B70A-61FB7B35A744}"/>
              </a:ext>
            </a:extLst>
          </p:cNvPr>
          <p:cNvSpPr txBox="1"/>
          <p:nvPr/>
        </p:nvSpPr>
        <p:spPr>
          <a:xfrm>
            <a:off x="1410585" y="3105834"/>
            <a:ext cx="3770584" cy="646331"/>
          </a:xfrm>
          <a:prstGeom prst="rect">
            <a:avLst/>
          </a:prstGeom>
          <a:noFill/>
        </p:spPr>
        <p:txBody>
          <a:bodyPr wrap="none" rtlCol="0">
            <a:spAutoFit/>
          </a:bodyPr>
          <a:lstStyle/>
          <a:p>
            <a:r>
              <a:rPr kumimoji="1" lang="en-US" altLang="ja-JP" sz="3600" dirty="0"/>
              <a:t>Time Series Insight</a:t>
            </a:r>
            <a:endParaRPr kumimoji="1" lang="ja-JP" altLang="en-US" sz="3600" dirty="0"/>
          </a:p>
        </p:txBody>
      </p:sp>
      <p:sp>
        <p:nvSpPr>
          <p:cNvPr id="7" name="正方形/長方形 6">
            <a:extLst>
              <a:ext uri="{FF2B5EF4-FFF2-40B4-BE49-F238E27FC236}">
                <a16:creationId xmlns="" xmlns:a16="http://schemas.microsoft.com/office/drawing/2014/main" id="{4747D131-BEFD-4794-B04B-7E7E8BE11775}"/>
              </a:ext>
            </a:extLst>
          </p:cNvPr>
          <p:cNvSpPr/>
          <p:nvPr/>
        </p:nvSpPr>
        <p:spPr>
          <a:xfrm>
            <a:off x="606557" y="3892565"/>
            <a:ext cx="10676094" cy="1754326"/>
          </a:xfrm>
          <a:prstGeom prst="rect">
            <a:avLst/>
          </a:prstGeom>
        </p:spPr>
        <p:txBody>
          <a:bodyPr wrap="square">
            <a:spAutoFit/>
          </a:bodyPr>
          <a:lstStyle/>
          <a:p>
            <a:r>
              <a:rPr lang="ja-JP" altLang="en-US" dirty="0">
                <a:solidFill>
                  <a:srgbClr val="505050"/>
                </a:solidFill>
                <a:latin typeface="Meiryo" panose="020B0604030504040204" pitchFamily="50" charset="-128"/>
                <a:ea typeface="Meiryo" panose="020B0604030504040204" pitchFamily="50" charset="-128"/>
              </a:rPr>
              <a:t>ストレージ、分析、視覚化の各機能が</a:t>
            </a:r>
            <a:r>
              <a:rPr lang="en-US" altLang="ja-JP" dirty="0">
                <a:solidFill>
                  <a:srgbClr val="505050"/>
                </a:solidFill>
                <a:latin typeface="Meiryo" panose="020B0604030504040204" pitchFamily="50" charset="-128"/>
                <a:ea typeface="Meiryo" panose="020B0604030504040204" pitchFamily="50" charset="-128"/>
              </a:rPr>
              <a:t>1</a:t>
            </a:r>
            <a:r>
              <a:rPr lang="ja-JP" altLang="en-US" dirty="0">
                <a:solidFill>
                  <a:srgbClr val="505050"/>
                </a:solidFill>
                <a:latin typeface="Meiryo" panose="020B0604030504040204" pitchFamily="50" charset="-128"/>
                <a:ea typeface="Meiryo" panose="020B0604030504040204" pitchFamily="50" charset="-128"/>
              </a:rPr>
              <a:t>箇所に集約。時系列データの価値を最大限に引き出すことが可能。</a:t>
            </a:r>
            <a:r>
              <a:rPr lang="en-US" altLang="ja-JP" dirty="0">
                <a:solidFill>
                  <a:srgbClr val="505050"/>
                </a:solidFill>
                <a:latin typeface="Meiryo" panose="020B0604030504040204" pitchFamily="50" charset="-128"/>
                <a:ea typeface="Meiryo" panose="020B0604030504040204" pitchFamily="50" charset="-128"/>
              </a:rPr>
              <a:t>1</a:t>
            </a:r>
            <a:r>
              <a:rPr lang="ja-JP" altLang="en-US" dirty="0">
                <a:solidFill>
                  <a:srgbClr val="505050"/>
                </a:solidFill>
                <a:latin typeface="Meiryo" panose="020B0604030504040204" pitchFamily="50" charset="-128"/>
                <a:ea typeface="Meiryo" panose="020B0604030504040204" pitchFamily="50" charset="-128"/>
              </a:rPr>
              <a:t>日あたり数億件のセンサー、イベントを取り込み、最大</a:t>
            </a:r>
            <a:r>
              <a:rPr lang="en-US" altLang="ja-JP" dirty="0">
                <a:solidFill>
                  <a:srgbClr val="505050"/>
                </a:solidFill>
                <a:latin typeface="Meiryo" panose="020B0604030504040204" pitchFamily="50" charset="-128"/>
                <a:ea typeface="Meiryo" panose="020B0604030504040204" pitchFamily="50" charset="-128"/>
              </a:rPr>
              <a:t>400</a:t>
            </a:r>
            <a:r>
              <a:rPr lang="ja-JP" altLang="en-US" dirty="0">
                <a:solidFill>
                  <a:srgbClr val="505050"/>
                </a:solidFill>
                <a:latin typeface="Meiryo" panose="020B0604030504040204" pitchFamily="50" charset="-128"/>
                <a:ea typeface="Meiryo" panose="020B0604030504040204" pitchFamily="50" charset="-128"/>
              </a:rPr>
              <a:t>日分に相当する時系列データに対するクエリを </a:t>
            </a:r>
            <a:r>
              <a:rPr lang="en-US" altLang="ja-JP" dirty="0">
                <a:solidFill>
                  <a:srgbClr val="505050"/>
                </a:solidFill>
                <a:latin typeface="Meiryo" panose="020B0604030504040204" pitchFamily="50" charset="-128"/>
                <a:ea typeface="Meiryo" panose="020B0604030504040204" pitchFamily="50" charset="-128"/>
              </a:rPr>
              <a:t>1 </a:t>
            </a:r>
            <a:r>
              <a:rPr lang="ja-JP" altLang="en-US" dirty="0">
                <a:solidFill>
                  <a:srgbClr val="505050"/>
                </a:solidFill>
                <a:latin typeface="Meiryo" panose="020B0604030504040204" pitchFamily="50" charset="-128"/>
                <a:ea typeface="Meiryo" panose="020B0604030504040204" pitchFamily="50" charset="-128"/>
              </a:rPr>
              <a:t>分以内に実行可能にし、迅速な対応を実現。傾向や異常に焦点を当てることでセンサー データの詳細がより深く高速に得られ、根本原因の分析を行ってコストの掛かるダウンタイムを防ぐことが可能。さらに、離散データの相互相関をとりリアルタイムデータと過去データを同時に確認することで、埋もれていた傾向を発見することも可能。</a:t>
            </a:r>
            <a:endParaRPr lang="ja-JP" altLang="en-US" dirty="0"/>
          </a:p>
        </p:txBody>
      </p:sp>
    </p:spTree>
    <p:extLst>
      <p:ext uri="{BB962C8B-B14F-4D97-AF65-F5344CB8AC3E}">
        <p14:creationId xmlns:p14="http://schemas.microsoft.com/office/powerpoint/2010/main" val="5533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4D54687-6FCE-4137-BC33-C6625EF8A6A5}"/>
              </a:ext>
            </a:extLst>
          </p:cNvPr>
          <p:cNvSpPr>
            <a:spLocks noGrp="1"/>
          </p:cNvSpPr>
          <p:nvPr>
            <p:ph type="title"/>
          </p:nvPr>
        </p:nvSpPr>
        <p:spPr/>
        <p:txBody>
          <a:bodyPr>
            <a:normAutofit/>
          </a:bodyPr>
          <a:lstStyle/>
          <a:p>
            <a:r>
              <a:rPr kumimoji="1" lang="en-US" altLang="ja-JP"/>
              <a:t>Time</a:t>
            </a:r>
            <a:r>
              <a:rPr kumimoji="1" lang="ja-JP" altLang="en-US"/>
              <a:t> </a:t>
            </a:r>
            <a:r>
              <a:rPr kumimoji="1" lang="en-US" altLang="ja-JP"/>
              <a:t>Series</a:t>
            </a:r>
            <a:r>
              <a:rPr kumimoji="1" lang="ja-JP" altLang="en-US"/>
              <a:t> </a:t>
            </a:r>
            <a:r>
              <a:rPr kumimoji="1" lang="en-US" altLang="ja-JP"/>
              <a:t>Insights</a:t>
            </a:r>
            <a:r>
              <a:rPr kumimoji="1" lang="ja-JP" altLang="en-US"/>
              <a:t>の作成</a:t>
            </a:r>
          </a:p>
        </p:txBody>
      </p:sp>
      <p:sp>
        <p:nvSpPr>
          <p:cNvPr id="3" name="スライド番号プレースホルダー 2">
            <a:extLst>
              <a:ext uri="{FF2B5EF4-FFF2-40B4-BE49-F238E27FC236}">
                <a16:creationId xmlns="" xmlns:a16="http://schemas.microsoft.com/office/drawing/2014/main" id="{AE5C9774-3644-4703-B7F9-CF11C9677CE8}"/>
              </a:ext>
            </a:extLst>
          </p:cNvPr>
          <p:cNvSpPr>
            <a:spLocks noGrp="1"/>
          </p:cNvSpPr>
          <p:nvPr>
            <p:ph type="sldNum" sz="quarter" idx="12"/>
          </p:nvPr>
        </p:nvSpPr>
        <p:spPr/>
        <p:txBody>
          <a:bodyPr/>
          <a:lstStyle/>
          <a:p>
            <a:fld id="{6F84F5BE-853B-463E-BD2A-CF66A7E28F35}" type="slidenum">
              <a:rPr kumimoji="1" lang="ja-JP" altLang="en-US" smtClean="0"/>
              <a:t>142</a:t>
            </a:fld>
            <a:endParaRPr kumimoji="1" lang="ja-JP" altLang="en-US"/>
          </a:p>
        </p:txBody>
      </p:sp>
      <p:pic>
        <p:nvPicPr>
          <p:cNvPr id="4" name="図 3">
            <a:extLst>
              <a:ext uri="{FF2B5EF4-FFF2-40B4-BE49-F238E27FC236}">
                <a16:creationId xmlns="" xmlns:a16="http://schemas.microsoft.com/office/drawing/2014/main" id="{67D36E68-8731-4181-AFD4-AD448D4235F8}"/>
              </a:ext>
            </a:extLst>
          </p:cNvPr>
          <p:cNvPicPr>
            <a:picLocks noChangeAspect="1"/>
          </p:cNvPicPr>
          <p:nvPr/>
        </p:nvPicPr>
        <p:blipFill>
          <a:blip r:embed="rId3"/>
          <a:stretch>
            <a:fillRect/>
          </a:stretch>
        </p:blipFill>
        <p:spPr>
          <a:xfrm>
            <a:off x="0" y="1319443"/>
            <a:ext cx="5620327" cy="5537200"/>
          </a:xfrm>
          <a:prstGeom prst="rect">
            <a:avLst/>
          </a:prstGeom>
        </p:spPr>
      </p:pic>
      <p:sp>
        <p:nvSpPr>
          <p:cNvPr id="5" name="テキスト ボックス 4">
            <a:extLst>
              <a:ext uri="{FF2B5EF4-FFF2-40B4-BE49-F238E27FC236}">
                <a16:creationId xmlns="" xmlns:a16="http://schemas.microsoft.com/office/drawing/2014/main" id="{FD712EE0-6A93-4D5C-95C3-872AF4DC3289}"/>
              </a:ext>
            </a:extLst>
          </p:cNvPr>
          <p:cNvSpPr txBox="1"/>
          <p:nvPr/>
        </p:nvSpPr>
        <p:spPr>
          <a:xfrm>
            <a:off x="169200" y="934359"/>
            <a:ext cx="5490606" cy="369332"/>
          </a:xfrm>
          <a:prstGeom prst="rect">
            <a:avLst/>
          </a:prstGeom>
          <a:noFill/>
        </p:spPr>
        <p:txBody>
          <a:bodyPr wrap="none" rtlCol="0">
            <a:spAutoFit/>
          </a:bodyPr>
          <a:lstStyle/>
          <a:p>
            <a:r>
              <a:rPr kumimoji="1" lang="ja-JP" altLang="en-US"/>
              <a:t>“＋リソースの作成”で、“</a:t>
            </a:r>
            <a:r>
              <a:rPr kumimoji="1" lang="en-US" altLang="ja-JP"/>
              <a:t>Time</a:t>
            </a:r>
            <a:r>
              <a:rPr kumimoji="1" lang="ja-JP" altLang="en-US"/>
              <a:t> </a:t>
            </a:r>
            <a:r>
              <a:rPr kumimoji="1" lang="en-US" altLang="ja-JP"/>
              <a:t>Series</a:t>
            </a:r>
            <a:r>
              <a:rPr kumimoji="1" lang="ja-JP" altLang="en-US"/>
              <a:t> </a:t>
            </a:r>
            <a:r>
              <a:rPr kumimoji="1" lang="en-US" altLang="ja-JP"/>
              <a:t>Insights</a:t>
            </a:r>
            <a:r>
              <a:rPr kumimoji="1" lang="ja-JP" altLang="en-US"/>
              <a:t>”を検索</a:t>
            </a:r>
          </a:p>
        </p:txBody>
      </p:sp>
      <p:pic>
        <p:nvPicPr>
          <p:cNvPr id="6" name="図 5">
            <a:extLst>
              <a:ext uri="{FF2B5EF4-FFF2-40B4-BE49-F238E27FC236}">
                <a16:creationId xmlns="" xmlns:a16="http://schemas.microsoft.com/office/drawing/2014/main" id="{74049755-514D-4D4B-8CB9-E7A332D53C63}"/>
              </a:ext>
            </a:extLst>
          </p:cNvPr>
          <p:cNvPicPr>
            <a:picLocks noChangeAspect="1"/>
          </p:cNvPicPr>
          <p:nvPr/>
        </p:nvPicPr>
        <p:blipFill>
          <a:blip r:embed="rId4"/>
          <a:stretch>
            <a:fillRect/>
          </a:stretch>
        </p:blipFill>
        <p:spPr>
          <a:xfrm>
            <a:off x="6656061" y="1431928"/>
            <a:ext cx="2583894" cy="5312229"/>
          </a:xfrm>
          <a:prstGeom prst="rect">
            <a:avLst/>
          </a:prstGeom>
        </p:spPr>
      </p:pic>
      <p:sp>
        <p:nvSpPr>
          <p:cNvPr id="7" name="角丸四角形 13">
            <a:extLst>
              <a:ext uri="{FF2B5EF4-FFF2-40B4-BE49-F238E27FC236}">
                <a16:creationId xmlns="" xmlns:a16="http://schemas.microsoft.com/office/drawing/2014/main" id="{544FCEC0-D732-4756-8553-7546D36F23D3}"/>
              </a:ext>
            </a:extLst>
          </p:cNvPr>
          <p:cNvSpPr/>
          <p:nvPr/>
        </p:nvSpPr>
        <p:spPr>
          <a:xfrm>
            <a:off x="1646123" y="6427777"/>
            <a:ext cx="855347" cy="34540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8" name="カギ線コネクタ 17">
            <a:extLst>
              <a:ext uri="{FF2B5EF4-FFF2-40B4-BE49-F238E27FC236}">
                <a16:creationId xmlns="" xmlns:a16="http://schemas.microsoft.com/office/drawing/2014/main" id="{AAE5E381-EA2A-43A5-B397-810A59B05C11}"/>
              </a:ext>
            </a:extLst>
          </p:cNvPr>
          <p:cNvCxnSpPr>
            <a:cxnSpLocks/>
            <a:stCxn id="7" idx="3"/>
            <a:endCxn id="6" idx="1"/>
          </p:cNvCxnSpPr>
          <p:nvPr/>
        </p:nvCxnSpPr>
        <p:spPr>
          <a:xfrm flipV="1">
            <a:off x="2501470" y="4088043"/>
            <a:ext cx="4154591" cy="251243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角丸四角形 13">
            <a:extLst>
              <a:ext uri="{FF2B5EF4-FFF2-40B4-BE49-F238E27FC236}">
                <a16:creationId xmlns="" xmlns:a16="http://schemas.microsoft.com/office/drawing/2014/main" id="{F514D87A-2B99-45C5-86D1-A2D9E5547A5A}"/>
              </a:ext>
            </a:extLst>
          </p:cNvPr>
          <p:cNvSpPr/>
          <p:nvPr/>
        </p:nvSpPr>
        <p:spPr>
          <a:xfrm>
            <a:off x="6747895" y="1983108"/>
            <a:ext cx="2374334" cy="1638205"/>
          </a:xfrm>
          <a:prstGeom prst="roundRect">
            <a:avLst>
              <a:gd name="adj" fmla="val 12680"/>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3" name="角丸四角形 13">
            <a:extLst>
              <a:ext uri="{FF2B5EF4-FFF2-40B4-BE49-F238E27FC236}">
                <a16:creationId xmlns="" xmlns:a16="http://schemas.microsoft.com/office/drawing/2014/main" id="{8FF5DA78-F51A-4180-9DCE-E6435FD98F56}"/>
              </a:ext>
            </a:extLst>
          </p:cNvPr>
          <p:cNvSpPr/>
          <p:nvPr/>
        </p:nvSpPr>
        <p:spPr>
          <a:xfrm>
            <a:off x="6777983" y="5999604"/>
            <a:ext cx="913812" cy="655195"/>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4" name="カギ線コネクタ 17">
            <a:extLst>
              <a:ext uri="{FF2B5EF4-FFF2-40B4-BE49-F238E27FC236}">
                <a16:creationId xmlns="" xmlns:a16="http://schemas.microsoft.com/office/drawing/2014/main" id="{2C13BD20-9A14-4793-988C-A45C5E92EA70}"/>
              </a:ext>
            </a:extLst>
          </p:cNvPr>
          <p:cNvCxnSpPr>
            <a:cxnSpLocks/>
            <a:stCxn id="12" idx="2"/>
            <a:endCxn id="13" idx="1"/>
          </p:cNvCxnSpPr>
          <p:nvPr/>
        </p:nvCxnSpPr>
        <p:spPr>
          <a:xfrm rot="5400000">
            <a:off x="6003579" y="4395718"/>
            <a:ext cx="2705889" cy="1157079"/>
          </a:xfrm>
          <a:prstGeom prst="bentConnector4">
            <a:avLst>
              <a:gd name="adj1" fmla="val 43947"/>
              <a:gd name="adj2" fmla="val 11975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テキスト ボックス 16">
            <a:extLst>
              <a:ext uri="{FF2B5EF4-FFF2-40B4-BE49-F238E27FC236}">
                <a16:creationId xmlns="" xmlns:a16="http://schemas.microsoft.com/office/drawing/2014/main" id="{99430C81-3462-4228-8A91-3A86B2A686C5}"/>
              </a:ext>
            </a:extLst>
          </p:cNvPr>
          <p:cNvSpPr txBox="1"/>
          <p:nvPr/>
        </p:nvSpPr>
        <p:spPr>
          <a:xfrm>
            <a:off x="9281416" y="1983108"/>
            <a:ext cx="2702984"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“環境名”</a:t>
            </a:r>
            <a:r>
              <a:rPr lang="en-US" altLang="ja-JP"/>
              <a:t/>
            </a:r>
            <a:br>
              <a:rPr lang="en-US" altLang="ja-JP"/>
            </a:br>
            <a:r>
              <a:rPr lang="en-US" altLang="ja-JP"/>
              <a:t>URL</a:t>
            </a:r>
            <a:r>
              <a:rPr lang="ja-JP" altLang="en-US"/>
              <a:t>として使える名前</a:t>
            </a:r>
            <a:endParaRPr lang="en-US" altLang="ja-JP"/>
          </a:p>
          <a:p>
            <a:pPr marL="285750" indent="-285750">
              <a:buFont typeface="Arial" panose="020B0604020202020204" pitchFamily="34" charset="0"/>
              <a:buChar char="•"/>
            </a:pPr>
            <a:r>
              <a:rPr kumimoji="1" lang="ja-JP" altLang="en-US"/>
              <a:t>“リソースグループ”</a:t>
            </a:r>
            <a:r>
              <a:rPr lang="en-US" altLang="ja-JP"/>
              <a:t/>
            </a:r>
            <a:br>
              <a:rPr lang="en-US" altLang="ja-JP"/>
            </a:br>
            <a:r>
              <a:rPr kumimoji="1" lang="ja-JP" altLang="en-US"/>
              <a:t>他のリソースと同じ</a:t>
            </a:r>
            <a:endParaRPr kumimoji="1" lang="en-US" altLang="ja-JP"/>
          </a:p>
          <a:p>
            <a:endParaRPr kumimoji="1" lang="ja-JP" altLang="en-US"/>
          </a:p>
        </p:txBody>
      </p:sp>
      <p:sp>
        <p:nvSpPr>
          <p:cNvPr id="18" name="テキスト ボックス 17">
            <a:extLst>
              <a:ext uri="{FF2B5EF4-FFF2-40B4-BE49-F238E27FC236}">
                <a16:creationId xmlns="" xmlns:a16="http://schemas.microsoft.com/office/drawing/2014/main" id="{D9333C39-9D42-40B1-829F-585940F06F61}"/>
              </a:ext>
            </a:extLst>
          </p:cNvPr>
          <p:cNvSpPr txBox="1"/>
          <p:nvPr/>
        </p:nvSpPr>
        <p:spPr>
          <a:xfrm>
            <a:off x="9330576" y="5123153"/>
            <a:ext cx="2759089"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“ダッシュボードに</a:t>
            </a:r>
            <a:r>
              <a:rPr kumimoji="1" lang="en-US" altLang="ja-JP"/>
              <a:t/>
            </a:r>
            <a:br>
              <a:rPr kumimoji="1" lang="en-US" altLang="ja-JP"/>
            </a:br>
            <a:r>
              <a:rPr kumimoji="1" lang="ja-JP" altLang="en-US"/>
              <a:t>ピン留めをする“を☑</a:t>
            </a:r>
            <a:endParaRPr kumimoji="1" lang="en-US" altLang="ja-JP"/>
          </a:p>
          <a:p>
            <a:pPr marL="285750" indent="-285750">
              <a:buFont typeface="Arial" panose="020B0604020202020204" pitchFamily="34" charset="0"/>
              <a:buChar char="•"/>
            </a:pPr>
            <a:r>
              <a:rPr lang="ja-JP" altLang="en-US"/>
              <a:t>“作成”ボタンクリック</a:t>
            </a:r>
            <a:endParaRPr kumimoji="1" lang="ja-JP" altLang="en-US"/>
          </a:p>
        </p:txBody>
      </p:sp>
      <p:sp>
        <p:nvSpPr>
          <p:cNvPr id="19" name="正方形/長方形 18">
            <a:extLst>
              <a:ext uri="{FF2B5EF4-FFF2-40B4-BE49-F238E27FC236}">
                <a16:creationId xmlns="" xmlns:a16="http://schemas.microsoft.com/office/drawing/2014/main" id="{4F3F0B4B-C3A9-4F8B-8D17-A42C9025B3CD}"/>
              </a:ext>
            </a:extLst>
          </p:cNvPr>
          <p:cNvSpPr/>
          <p:nvPr/>
        </p:nvSpPr>
        <p:spPr>
          <a:xfrm>
            <a:off x="6916656" y="2657447"/>
            <a:ext cx="879735" cy="128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0219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 xmlns:a16="http://schemas.microsoft.com/office/drawing/2014/main" id="{1E2CC20D-A5E5-4513-A961-D2E0B634B46E}"/>
              </a:ext>
            </a:extLst>
          </p:cNvPr>
          <p:cNvPicPr>
            <a:picLocks noChangeAspect="1"/>
          </p:cNvPicPr>
          <p:nvPr/>
        </p:nvPicPr>
        <p:blipFill>
          <a:blip r:embed="rId3"/>
          <a:stretch>
            <a:fillRect/>
          </a:stretch>
        </p:blipFill>
        <p:spPr>
          <a:xfrm>
            <a:off x="413657" y="1603828"/>
            <a:ext cx="3216642" cy="5196114"/>
          </a:xfrm>
          <a:prstGeom prst="rect">
            <a:avLst/>
          </a:prstGeom>
          <a:ln>
            <a:solidFill>
              <a:schemeClr val="tx1"/>
            </a:solidFill>
          </a:ln>
        </p:spPr>
      </p:pic>
      <p:pic>
        <p:nvPicPr>
          <p:cNvPr id="12" name="図 11">
            <a:extLst>
              <a:ext uri="{FF2B5EF4-FFF2-40B4-BE49-F238E27FC236}">
                <a16:creationId xmlns="" xmlns:a16="http://schemas.microsoft.com/office/drawing/2014/main" id="{0F8677CB-5934-4EEA-812A-2573FECB2B84}"/>
              </a:ext>
            </a:extLst>
          </p:cNvPr>
          <p:cNvPicPr>
            <a:picLocks noChangeAspect="1"/>
          </p:cNvPicPr>
          <p:nvPr/>
        </p:nvPicPr>
        <p:blipFill>
          <a:blip r:embed="rId4"/>
          <a:stretch>
            <a:fillRect/>
          </a:stretch>
        </p:blipFill>
        <p:spPr>
          <a:xfrm>
            <a:off x="3410232" y="1913202"/>
            <a:ext cx="4782231" cy="3579514"/>
          </a:xfrm>
          <a:prstGeom prst="rect">
            <a:avLst/>
          </a:prstGeom>
          <a:ln>
            <a:solidFill>
              <a:schemeClr val="tx1"/>
            </a:solidFill>
          </a:ln>
        </p:spPr>
      </p:pic>
      <p:pic>
        <p:nvPicPr>
          <p:cNvPr id="13" name="図 12">
            <a:extLst>
              <a:ext uri="{FF2B5EF4-FFF2-40B4-BE49-F238E27FC236}">
                <a16:creationId xmlns="" xmlns:a16="http://schemas.microsoft.com/office/drawing/2014/main" id="{E238EF72-B96D-4012-B77F-62389D662E5E}"/>
              </a:ext>
            </a:extLst>
          </p:cNvPr>
          <p:cNvPicPr>
            <a:picLocks noChangeAspect="1"/>
          </p:cNvPicPr>
          <p:nvPr/>
        </p:nvPicPr>
        <p:blipFill>
          <a:blip r:embed="rId5"/>
          <a:stretch>
            <a:fillRect/>
          </a:stretch>
        </p:blipFill>
        <p:spPr>
          <a:xfrm>
            <a:off x="7404666" y="1500513"/>
            <a:ext cx="3430166" cy="4680857"/>
          </a:xfrm>
          <a:prstGeom prst="rect">
            <a:avLst/>
          </a:prstGeom>
          <a:ln>
            <a:solidFill>
              <a:schemeClr val="tx1"/>
            </a:solidFill>
          </a:ln>
        </p:spPr>
      </p:pic>
      <p:sp>
        <p:nvSpPr>
          <p:cNvPr id="2" name="タイトル 1">
            <a:extLst>
              <a:ext uri="{FF2B5EF4-FFF2-40B4-BE49-F238E27FC236}">
                <a16:creationId xmlns="" xmlns:a16="http://schemas.microsoft.com/office/drawing/2014/main" id="{0236DD7D-07C0-4EF2-8F19-99F648032B98}"/>
              </a:ext>
            </a:extLst>
          </p:cNvPr>
          <p:cNvSpPr>
            <a:spLocks noGrp="1"/>
          </p:cNvSpPr>
          <p:nvPr>
            <p:ph type="title"/>
          </p:nvPr>
        </p:nvSpPr>
        <p:spPr/>
        <p:txBody>
          <a:bodyPr/>
          <a:lstStyle/>
          <a:p>
            <a:r>
              <a:rPr kumimoji="1" lang="en-US" altLang="ja-JP"/>
              <a:t>IoT</a:t>
            </a:r>
            <a:r>
              <a:rPr kumimoji="1" lang="ja-JP" altLang="en-US"/>
              <a:t> </a:t>
            </a:r>
            <a:r>
              <a:rPr kumimoji="1" lang="en-US" altLang="ja-JP"/>
              <a:t>Hub</a:t>
            </a:r>
            <a:r>
              <a:rPr kumimoji="1" lang="ja-JP" altLang="en-US"/>
              <a:t>の接続</a:t>
            </a:r>
          </a:p>
        </p:txBody>
      </p:sp>
      <p:sp>
        <p:nvSpPr>
          <p:cNvPr id="3" name="スライド番号プレースホルダー 2">
            <a:extLst>
              <a:ext uri="{FF2B5EF4-FFF2-40B4-BE49-F238E27FC236}">
                <a16:creationId xmlns="" xmlns:a16="http://schemas.microsoft.com/office/drawing/2014/main" id="{25EC1D27-0898-4DC6-9714-0E7BCE1214C2}"/>
              </a:ext>
            </a:extLst>
          </p:cNvPr>
          <p:cNvSpPr>
            <a:spLocks noGrp="1"/>
          </p:cNvSpPr>
          <p:nvPr>
            <p:ph type="sldNum" sz="quarter" idx="12"/>
          </p:nvPr>
        </p:nvSpPr>
        <p:spPr/>
        <p:txBody>
          <a:bodyPr/>
          <a:lstStyle/>
          <a:p>
            <a:fld id="{6F84F5BE-853B-463E-BD2A-CF66A7E28F35}" type="slidenum">
              <a:rPr kumimoji="1" lang="ja-JP" altLang="en-US" smtClean="0"/>
              <a:t>143</a:t>
            </a:fld>
            <a:endParaRPr kumimoji="1" lang="ja-JP" altLang="en-US"/>
          </a:p>
        </p:txBody>
      </p:sp>
      <p:sp>
        <p:nvSpPr>
          <p:cNvPr id="4" name="テキスト ボックス 3">
            <a:extLst>
              <a:ext uri="{FF2B5EF4-FFF2-40B4-BE49-F238E27FC236}">
                <a16:creationId xmlns="" xmlns:a16="http://schemas.microsoft.com/office/drawing/2014/main" id="{D1EE50C0-F670-4314-90D7-739E074F146F}"/>
              </a:ext>
            </a:extLst>
          </p:cNvPr>
          <p:cNvSpPr txBox="1"/>
          <p:nvPr/>
        </p:nvSpPr>
        <p:spPr>
          <a:xfrm>
            <a:off x="413657" y="1139371"/>
            <a:ext cx="11091498" cy="369332"/>
          </a:xfrm>
          <a:prstGeom prst="rect">
            <a:avLst/>
          </a:prstGeom>
          <a:noFill/>
        </p:spPr>
        <p:txBody>
          <a:bodyPr wrap="none" rtlCol="0">
            <a:spAutoFit/>
          </a:bodyPr>
          <a:lstStyle/>
          <a:p>
            <a:r>
              <a:rPr kumimoji="1" lang="ja-JP" altLang="en-US"/>
              <a:t>一旦、ダッシュボードに戻って、</a:t>
            </a:r>
            <a:r>
              <a:rPr kumimoji="1" lang="en-US" altLang="ja-JP"/>
              <a:t>IoT</a:t>
            </a:r>
            <a:r>
              <a:rPr kumimoji="1" lang="ja-JP" altLang="en-US"/>
              <a:t> </a:t>
            </a:r>
            <a:r>
              <a:rPr kumimoji="1" lang="en-US" altLang="ja-JP"/>
              <a:t>Hub</a:t>
            </a:r>
            <a:r>
              <a:rPr kumimoji="1" lang="ja-JP" altLang="en-US"/>
              <a:t>のタイルをクリックして、設定を開き、“エンドポイント”を選択</a:t>
            </a:r>
          </a:p>
        </p:txBody>
      </p:sp>
      <p:sp>
        <p:nvSpPr>
          <p:cNvPr id="8" name="四角形: メモ 7">
            <a:extLst>
              <a:ext uri="{FF2B5EF4-FFF2-40B4-BE49-F238E27FC236}">
                <a16:creationId xmlns="" xmlns:a16="http://schemas.microsoft.com/office/drawing/2014/main" id="{CFD725E6-93BA-4B28-B7B4-E24ACF677282}"/>
              </a:ext>
            </a:extLst>
          </p:cNvPr>
          <p:cNvSpPr/>
          <p:nvPr/>
        </p:nvSpPr>
        <p:spPr>
          <a:xfrm>
            <a:off x="5544458" y="0"/>
            <a:ext cx="6647542" cy="747486"/>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a:t>Time</a:t>
            </a:r>
            <a:r>
              <a:rPr kumimoji="1" lang="ja-JP" altLang="en-US"/>
              <a:t> </a:t>
            </a:r>
            <a:r>
              <a:rPr kumimoji="1" lang="en-US" altLang="ja-JP"/>
              <a:t>Series Insights</a:t>
            </a:r>
            <a:r>
              <a:rPr kumimoji="1" lang="ja-JP" altLang="en-US"/>
              <a:t>用の</a:t>
            </a:r>
            <a:r>
              <a:rPr kumimoji="1" lang="en-US" altLang="ja-JP"/>
              <a:t>Consumer</a:t>
            </a:r>
            <a:r>
              <a:rPr kumimoji="1" lang="ja-JP" altLang="en-US"/>
              <a:t> </a:t>
            </a:r>
            <a:r>
              <a:rPr lang="en-US" altLang="ja-JP"/>
              <a:t>Group</a:t>
            </a:r>
            <a:r>
              <a:rPr lang="ja-JP" altLang="en-US"/>
              <a:t>を作成する</a:t>
            </a:r>
            <a:endParaRPr kumimoji="1" lang="en-US" altLang="ja-JP"/>
          </a:p>
        </p:txBody>
      </p:sp>
      <p:sp>
        <p:nvSpPr>
          <p:cNvPr id="9" name="角丸四角形 13">
            <a:extLst>
              <a:ext uri="{FF2B5EF4-FFF2-40B4-BE49-F238E27FC236}">
                <a16:creationId xmlns="" xmlns:a16="http://schemas.microsoft.com/office/drawing/2014/main" id="{B219DD52-AFFE-489F-AA99-F1B6060AA8B8}"/>
              </a:ext>
            </a:extLst>
          </p:cNvPr>
          <p:cNvSpPr/>
          <p:nvPr/>
        </p:nvSpPr>
        <p:spPr>
          <a:xfrm>
            <a:off x="601094" y="3684576"/>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0" name="カギ線コネクタ 17">
            <a:extLst>
              <a:ext uri="{FF2B5EF4-FFF2-40B4-BE49-F238E27FC236}">
                <a16:creationId xmlns="" xmlns:a16="http://schemas.microsoft.com/office/drawing/2014/main" id="{662792AE-DBCC-4849-B2E4-77330A73D41B}"/>
              </a:ext>
            </a:extLst>
          </p:cNvPr>
          <p:cNvCxnSpPr>
            <a:cxnSpLocks/>
            <a:stCxn id="9" idx="3"/>
            <a:endCxn id="12" idx="1"/>
          </p:cNvCxnSpPr>
          <p:nvPr/>
        </p:nvCxnSpPr>
        <p:spPr>
          <a:xfrm flipV="1">
            <a:off x="1807028" y="3702959"/>
            <a:ext cx="1603204" cy="196729"/>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角丸四角形 13">
            <a:extLst>
              <a:ext uri="{FF2B5EF4-FFF2-40B4-BE49-F238E27FC236}">
                <a16:creationId xmlns="" xmlns:a16="http://schemas.microsoft.com/office/drawing/2014/main" id="{BF7F2058-786C-4DBF-B4A7-C6D03D83E54F}"/>
              </a:ext>
            </a:extLst>
          </p:cNvPr>
          <p:cNvSpPr/>
          <p:nvPr/>
        </p:nvSpPr>
        <p:spPr>
          <a:xfrm>
            <a:off x="3692146" y="4538427"/>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6" name="カギ線コネクタ 17">
            <a:extLst>
              <a:ext uri="{FF2B5EF4-FFF2-40B4-BE49-F238E27FC236}">
                <a16:creationId xmlns="" xmlns:a16="http://schemas.microsoft.com/office/drawing/2014/main" id="{F125B490-D3ED-4524-9860-9DD7B31C246F}"/>
              </a:ext>
            </a:extLst>
          </p:cNvPr>
          <p:cNvCxnSpPr>
            <a:cxnSpLocks/>
            <a:stCxn id="11" idx="3"/>
            <a:endCxn id="13" idx="1"/>
          </p:cNvCxnSpPr>
          <p:nvPr/>
        </p:nvCxnSpPr>
        <p:spPr>
          <a:xfrm flipV="1">
            <a:off x="4898080" y="3840942"/>
            <a:ext cx="2506586" cy="91259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角丸四角形 13">
            <a:extLst>
              <a:ext uri="{FF2B5EF4-FFF2-40B4-BE49-F238E27FC236}">
                <a16:creationId xmlns="" xmlns:a16="http://schemas.microsoft.com/office/drawing/2014/main" id="{75FCCE55-A0AB-428A-8ED5-300C26C9C3AB}"/>
              </a:ext>
            </a:extLst>
          </p:cNvPr>
          <p:cNvSpPr/>
          <p:nvPr/>
        </p:nvSpPr>
        <p:spPr>
          <a:xfrm>
            <a:off x="7535975" y="5157071"/>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0" name="角丸四角形 13">
            <a:extLst>
              <a:ext uri="{FF2B5EF4-FFF2-40B4-BE49-F238E27FC236}">
                <a16:creationId xmlns="" xmlns:a16="http://schemas.microsoft.com/office/drawing/2014/main" id="{FE4E923A-8810-4087-A78E-74184D0BF9AA}"/>
              </a:ext>
            </a:extLst>
          </p:cNvPr>
          <p:cNvSpPr/>
          <p:nvPr/>
        </p:nvSpPr>
        <p:spPr>
          <a:xfrm>
            <a:off x="7535975" y="1811528"/>
            <a:ext cx="570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1" name="カギ線コネクタ 17">
            <a:extLst>
              <a:ext uri="{FF2B5EF4-FFF2-40B4-BE49-F238E27FC236}">
                <a16:creationId xmlns="" xmlns:a16="http://schemas.microsoft.com/office/drawing/2014/main" id="{116C83A0-43EB-4B1C-A8EF-833CC95461D7}"/>
              </a:ext>
            </a:extLst>
          </p:cNvPr>
          <p:cNvCxnSpPr>
            <a:cxnSpLocks/>
            <a:stCxn id="19" idx="3"/>
            <a:endCxn id="20" idx="3"/>
          </p:cNvCxnSpPr>
          <p:nvPr/>
        </p:nvCxnSpPr>
        <p:spPr>
          <a:xfrm flipH="1" flipV="1">
            <a:off x="8106909" y="2026640"/>
            <a:ext cx="635000" cy="3345543"/>
          </a:xfrm>
          <a:prstGeom prst="bentConnector3">
            <a:avLst>
              <a:gd name="adj1" fmla="val -36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テキスト ボックス 23">
            <a:extLst>
              <a:ext uri="{FF2B5EF4-FFF2-40B4-BE49-F238E27FC236}">
                <a16:creationId xmlns="" xmlns:a16="http://schemas.microsoft.com/office/drawing/2014/main" id="{D5258817-FED6-4072-9758-6035E388D8FD}"/>
              </a:ext>
            </a:extLst>
          </p:cNvPr>
          <p:cNvSpPr txBox="1"/>
          <p:nvPr/>
        </p:nvSpPr>
        <p:spPr>
          <a:xfrm>
            <a:off x="3824514" y="5628223"/>
            <a:ext cx="3086101" cy="646331"/>
          </a:xfrm>
          <a:prstGeom prst="rect">
            <a:avLst/>
          </a:prstGeom>
          <a:noFill/>
        </p:spPr>
        <p:txBody>
          <a:bodyPr wrap="none" rtlCol="0">
            <a:spAutoFit/>
          </a:bodyPr>
          <a:lstStyle/>
          <a:p>
            <a:r>
              <a:rPr kumimoji="1" lang="ja-JP" altLang="en-US"/>
              <a:t>“</a:t>
            </a:r>
            <a:r>
              <a:rPr kumimoji="1" lang="en-US" altLang="ja-JP" b="1"/>
              <a:t>Events</a:t>
            </a:r>
            <a:r>
              <a:rPr kumimoji="1" lang="ja-JP" altLang="en-US"/>
              <a:t>”を選択</a:t>
            </a:r>
            <a:endParaRPr kumimoji="1" lang="en-US" altLang="ja-JP"/>
          </a:p>
          <a:p>
            <a:r>
              <a:rPr lang="en-US" altLang="ja-JP"/>
              <a:t>※D2C</a:t>
            </a:r>
            <a:r>
              <a:rPr lang="ja-JP" altLang="en-US"/>
              <a:t>メッセージの</a:t>
            </a:r>
            <a:r>
              <a:rPr lang="en-US" altLang="ja-JP"/>
              <a:t>Endpoint</a:t>
            </a:r>
            <a:endParaRPr kumimoji="1" lang="ja-JP" altLang="en-US"/>
          </a:p>
        </p:txBody>
      </p:sp>
      <p:sp>
        <p:nvSpPr>
          <p:cNvPr id="25" name="テキスト ボックス 24">
            <a:extLst>
              <a:ext uri="{FF2B5EF4-FFF2-40B4-BE49-F238E27FC236}">
                <a16:creationId xmlns="" xmlns:a16="http://schemas.microsoft.com/office/drawing/2014/main" id="{461F125C-056E-471A-86F0-BC94BEEE7948}"/>
              </a:ext>
            </a:extLst>
          </p:cNvPr>
          <p:cNvSpPr txBox="1"/>
          <p:nvPr/>
        </p:nvSpPr>
        <p:spPr>
          <a:xfrm>
            <a:off x="7512673" y="6189505"/>
            <a:ext cx="3809056" cy="646331"/>
          </a:xfrm>
          <a:prstGeom prst="rect">
            <a:avLst/>
          </a:prstGeom>
          <a:noFill/>
        </p:spPr>
        <p:txBody>
          <a:bodyPr wrap="none" rtlCol="0">
            <a:spAutoFit/>
          </a:bodyPr>
          <a:lstStyle/>
          <a:p>
            <a:r>
              <a:rPr kumimoji="1" lang="ja-JP" altLang="en-US"/>
              <a:t>“消費者グループ”に“</a:t>
            </a:r>
            <a:r>
              <a:rPr kumimoji="1" lang="en-US" altLang="ja-JP" b="1" err="1"/>
              <a:t>tsi</a:t>
            </a:r>
            <a:r>
              <a:rPr lang="ja-JP" altLang="en-US"/>
              <a:t>”を追加し、</a:t>
            </a:r>
            <a:endParaRPr lang="en-US" altLang="ja-JP"/>
          </a:p>
          <a:p>
            <a:r>
              <a:rPr lang="ja-JP" altLang="en-US"/>
              <a:t>“保存”をクリック</a:t>
            </a:r>
            <a:endParaRPr kumimoji="1" lang="en-US" altLang="ja-JP"/>
          </a:p>
        </p:txBody>
      </p:sp>
    </p:spTree>
    <p:extLst>
      <p:ext uri="{BB962C8B-B14F-4D97-AF65-F5344CB8AC3E}">
        <p14:creationId xmlns:p14="http://schemas.microsoft.com/office/powerpoint/2010/main" val="1077536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B88F1DC-81DB-4D44-B727-26B9FC04B72A}"/>
              </a:ext>
            </a:extLst>
          </p:cNvPr>
          <p:cNvSpPr>
            <a:spLocks noGrp="1"/>
          </p:cNvSpPr>
          <p:nvPr>
            <p:ph type="title"/>
          </p:nvPr>
        </p:nvSpPr>
        <p:spPr/>
        <p:txBody>
          <a:bodyPr/>
          <a:lstStyle/>
          <a:p>
            <a:r>
              <a:rPr kumimoji="1" lang="en-US" altLang="ja-JP"/>
              <a:t>IoT</a:t>
            </a:r>
            <a:r>
              <a:rPr kumimoji="1" lang="ja-JP" altLang="en-US"/>
              <a:t> </a:t>
            </a:r>
            <a:r>
              <a:rPr kumimoji="1" lang="en-US" altLang="ja-JP"/>
              <a:t>Hub</a:t>
            </a:r>
            <a:r>
              <a:rPr kumimoji="1" lang="ja-JP" altLang="en-US"/>
              <a:t>の接続</a:t>
            </a:r>
          </a:p>
        </p:txBody>
      </p:sp>
      <p:sp>
        <p:nvSpPr>
          <p:cNvPr id="3" name="スライド番号プレースホルダー 2">
            <a:extLst>
              <a:ext uri="{FF2B5EF4-FFF2-40B4-BE49-F238E27FC236}">
                <a16:creationId xmlns="" xmlns:a16="http://schemas.microsoft.com/office/drawing/2014/main" id="{83171B38-AB4C-4E84-B8FC-1F455F382757}"/>
              </a:ext>
            </a:extLst>
          </p:cNvPr>
          <p:cNvSpPr>
            <a:spLocks noGrp="1"/>
          </p:cNvSpPr>
          <p:nvPr>
            <p:ph type="sldNum" sz="quarter" idx="12"/>
          </p:nvPr>
        </p:nvSpPr>
        <p:spPr/>
        <p:txBody>
          <a:bodyPr/>
          <a:lstStyle/>
          <a:p>
            <a:fld id="{6F84F5BE-853B-463E-BD2A-CF66A7E28F35}" type="slidenum">
              <a:rPr kumimoji="1" lang="ja-JP" altLang="en-US" smtClean="0"/>
              <a:t>144</a:t>
            </a:fld>
            <a:endParaRPr kumimoji="1" lang="ja-JP" altLang="en-US"/>
          </a:p>
        </p:txBody>
      </p:sp>
      <p:pic>
        <p:nvPicPr>
          <p:cNvPr id="5" name="図 4">
            <a:extLst>
              <a:ext uri="{FF2B5EF4-FFF2-40B4-BE49-F238E27FC236}">
                <a16:creationId xmlns="" xmlns:a16="http://schemas.microsoft.com/office/drawing/2014/main" id="{1364C9F8-9661-4EE7-A73D-C7CA4571ACFC}"/>
              </a:ext>
            </a:extLst>
          </p:cNvPr>
          <p:cNvPicPr>
            <a:picLocks noChangeAspect="1"/>
          </p:cNvPicPr>
          <p:nvPr/>
        </p:nvPicPr>
        <p:blipFill>
          <a:blip r:embed="rId3"/>
          <a:stretch>
            <a:fillRect/>
          </a:stretch>
        </p:blipFill>
        <p:spPr>
          <a:xfrm>
            <a:off x="68011" y="1647373"/>
            <a:ext cx="3751000" cy="5856514"/>
          </a:xfrm>
          <a:prstGeom prst="rect">
            <a:avLst/>
          </a:prstGeom>
          <a:ln>
            <a:solidFill>
              <a:schemeClr val="tx1"/>
            </a:solidFill>
          </a:ln>
        </p:spPr>
      </p:pic>
      <p:sp>
        <p:nvSpPr>
          <p:cNvPr id="6" name="角丸四角形 13">
            <a:extLst>
              <a:ext uri="{FF2B5EF4-FFF2-40B4-BE49-F238E27FC236}">
                <a16:creationId xmlns="" xmlns:a16="http://schemas.microsoft.com/office/drawing/2014/main" id="{5ED1EFA0-3E0E-4E84-A2CD-93DD60377B8D}"/>
              </a:ext>
            </a:extLst>
          </p:cNvPr>
          <p:cNvSpPr/>
          <p:nvPr/>
        </p:nvSpPr>
        <p:spPr>
          <a:xfrm>
            <a:off x="230980" y="5912520"/>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7" name="カギ線コネクタ 17">
            <a:extLst>
              <a:ext uri="{FF2B5EF4-FFF2-40B4-BE49-F238E27FC236}">
                <a16:creationId xmlns="" xmlns:a16="http://schemas.microsoft.com/office/drawing/2014/main" id="{F8BB60E9-2FB1-4515-98BA-A48C90A299CC}"/>
              </a:ext>
            </a:extLst>
          </p:cNvPr>
          <p:cNvCxnSpPr>
            <a:cxnSpLocks/>
            <a:stCxn id="6" idx="3"/>
            <a:endCxn id="8" idx="1"/>
          </p:cNvCxnSpPr>
          <p:nvPr/>
        </p:nvCxnSpPr>
        <p:spPr>
          <a:xfrm flipV="1">
            <a:off x="1436914" y="2351425"/>
            <a:ext cx="1000237" cy="377620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角丸四角形 13">
            <a:extLst>
              <a:ext uri="{FF2B5EF4-FFF2-40B4-BE49-F238E27FC236}">
                <a16:creationId xmlns="" xmlns:a16="http://schemas.microsoft.com/office/drawing/2014/main" id="{6149CFAB-1A40-43BA-A84B-BAE5FB7D3C7F}"/>
              </a:ext>
            </a:extLst>
          </p:cNvPr>
          <p:cNvSpPr/>
          <p:nvPr/>
        </p:nvSpPr>
        <p:spPr>
          <a:xfrm>
            <a:off x="2437151" y="2136313"/>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 xmlns:a16="http://schemas.microsoft.com/office/drawing/2014/main" id="{D59A0D64-F2AC-4B55-830E-CE242E132425}"/>
              </a:ext>
            </a:extLst>
          </p:cNvPr>
          <p:cNvSpPr txBox="1"/>
          <p:nvPr/>
        </p:nvSpPr>
        <p:spPr>
          <a:xfrm>
            <a:off x="0" y="698790"/>
            <a:ext cx="4842992" cy="923330"/>
          </a:xfrm>
          <a:prstGeom prst="rect">
            <a:avLst/>
          </a:prstGeom>
          <a:noFill/>
        </p:spPr>
        <p:txBody>
          <a:bodyPr wrap="none" rtlCol="0">
            <a:spAutoFit/>
          </a:bodyPr>
          <a:lstStyle/>
          <a:p>
            <a:r>
              <a:rPr kumimoji="1" lang="ja-JP" altLang="en-US"/>
              <a:t>一旦、ダッシュボードに戻って、</a:t>
            </a:r>
            <a:endParaRPr kumimoji="1" lang="en-US" altLang="ja-JP"/>
          </a:p>
          <a:p>
            <a:r>
              <a:rPr lang="en-US" altLang="ja-JP"/>
              <a:t>Time</a:t>
            </a:r>
            <a:r>
              <a:rPr lang="ja-JP" altLang="en-US"/>
              <a:t> </a:t>
            </a:r>
            <a:r>
              <a:rPr lang="en-US" altLang="ja-JP"/>
              <a:t>Series Insights</a:t>
            </a:r>
            <a:r>
              <a:rPr kumimoji="1" lang="ja-JP" altLang="en-US"/>
              <a:t>のタイルをクリックして、</a:t>
            </a:r>
            <a:endParaRPr kumimoji="1" lang="en-US" altLang="ja-JP"/>
          </a:p>
          <a:p>
            <a:r>
              <a:rPr kumimoji="1" lang="ja-JP" altLang="en-US"/>
              <a:t>設定を開き、“イベントソース”を選択</a:t>
            </a:r>
          </a:p>
        </p:txBody>
      </p:sp>
      <p:pic>
        <p:nvPicPr>
          <p:cNvPr id="16" name="図 15">
            <a:extLst>
              <a:ext uri="{FF2B5EF4-FFF2-40B4-BE49-F238E27FC236}">
                <a16:creationId xmlns="" xmlns:a16="http://schemas.microsoft.com/office/drawing/2014/main" id="{A9385E4E-0077-4F3A-9E52-E69D164F0AD1}"/>
              </a:ext>
            </a:extLst>
          </p:cNvPr>
          <p:cNvPicPr>
            <a:picLocks noChangeAspect="1"/>
          </p:cNvPicPr>
          <p:nvPr/>
        </p:nvPicPr>
        <p:blipFill rotWithShape="1">
          <a:blip r:embed="rId4">
            <a:extLst>
              <a:ext uri="{28A0092B-C50C-407E-A947-70E740481C1C}">
                <a14:useLocalDpi xmlns:a14="http://schemas.microsoft.com/office/drawing/2010/main" val="0"/>
              </a:ext>
            </a:extLst>
          </a:blip>
          <a:srcRect r="2640"/>
          <a:stretch/>
        </p:blipFill>
        <p:spPr>
          <a:xfrm>
            <a:off x="5289581" y="239486"/>
            <a:ext cx="2497333" cy="6618514"/>
          </a:xfrm>
          <a:prstGeom prst="rect">
            <a:avLst/>
          </a:prstGeom>
          <a:ln>
            <a:solidFill>
              <a:schemeClr val="tx1"/>
            </a:solidFill>
          </a:ln>
        </p:spPr>
      </p:pic>
      <p:cxnSp>
        <p:nvCxnSpPr>
          <p:cNvPr id="17" name="カギ線コネクタ 17">
            <a:extLst>
              <a:ext uri="{FF2B5EF4-FFF2-40B4-BE49-F238E27FC236}">
                <a16:creationId xmlns="" xmlns:a16="http://schemas.microsoft.com/office/drawing/2014/main" id="{8B091EC3-654C-4086-99A0-11B5ACF0D024}"/>
              </a:ext>
            </a:extLst>
          </p:cNvPr>
          <p:cNvCxnSpPr>
            <a:cxnSpLocks/>
            <a:stCxn id="8" idx="3"/>
            <a:endCxn id="16" idx="1"/>
          </p:cNvCxnSpPr>
          <p:nvPr/>
        </p:nvCxnSpPr>
        <p:spPr>
          <a:xfrm>
            <a:off x="3643085" y="2351425"/>
            <a:ext cx="1646496" cy="119731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角丸四角形 13">
            <a:extLst>
              <a:ext uri="{FF2B5EF4-FFF2-40B4-BE49-F238E27FC236}">
                <a16:creationId xmlns="" xmlns:a16="http://schemas.microsoft.com/office/drawing/2014/main" id="{BA07267A-A73E-4BB2-90AD-5F494D854138}"/>
              </a:ext>
            </a:extLst>
          </p:cNvPr>
          <p:cNvSpPr/>
          <p:nvPr/>
        </p:nvSpPr>
        <p:spPr>
          <a:xfrm>
            <a:off x="5398064" y="668630"/>
            <a:ext cx="2033249" cy="5674113"/>
          </a:xfrm>
          <a:prstGeom prst="roundRect">
            <a:avLst>
              <a:gd name="adj" fmla="val 8458"/>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角丸四角形 13">
            <a:extLst>
              <a:ext uri="{FF2B5EF4-FFF2-40B4-BE49-F238E27FC236}">
                <a16:creationId xmlns="" xmlns:a16="http://schemas.microsoft.com/office/drawing/2014/main" id="{B4C9F58F-1987-4F1A-AEA6-206A1321355C}"/>
              </a:ext>
            </a:extLst>
          </p:cNvPr>
          <p:cNvSpPr/>
          <p:nvPr/>
        </p:nvSpPr>
        <p:spPr>
          <a:xfrm>
            <a:off x="5398064" y="6458968"/>
            <a:ext cx="951936" cy="312919"/>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テキスト ボックス 21">
            <a:extLst>
              <a:ext uri="{FF2B5EF4-FFF2-40B4-BE49-F238E27FC236}">
                <a16:creationId xmlns="" xmlns:a16="http://schemas.microsoft.com/office/drawing/2014/main" id="{97A7C7CB-E293-49AC-8103-EBD77FDD3BFC}"/>
              </a:ext>
            </a:extLst>
          </p:cNvPr>
          <p:cNvSpPr txBox="1"/>
          <p:nvPr/>
        </p:nvSpPr>
        <p:spPr>
          <a:xfrm>
            <a:off x="8011886" y="783771"/>
            <a:ext cx="4224233" cy="507831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“イベントソース名”</a:t>
            </a:r>
            <a:r>
              <a:rPr kumimoji="1" lang="en-US" altLang="ja-JP"/>
              <a:t/>
            </a:r>
            <a:br>
              <a:rPr kumimoji="1" lang="en-US" altLang="ja-JP"/>
            </a:br>
            <a:r>
              <a:rPr kumimoji="1" lang="ja-JP" altLang="en-US"/>
              <a:t>“</a:t>
            </a:r>
            <a:r>
              <a:rPr kumimoji="1" lang="en-US" altLang="ja-JP" b="1" err="1"/>
              <a:t>iothub</a:t>
            </a:r>
            <a:r>
              <a:rPr kumimoji="1" lang="ja-JP" altLang="en-US"/>
              <a:t>”と入力</a:t>
            </a:r>
            <a:endParaRPr kumimoji="1" lang="en-US" altLang="ja-JP"/>
          </a:p>
          <a:p>
            <a:pPr marL="285750" indent="-285750">
              <a:buFont typeface="Arial" panose="020B0604020202020204" pitchFamily="34" charset="0"/>
              <a:buChar char="•"/>
            </a:pPr>
            <a:r>
              <a:rPr lang="ja-JP" altLang="en-US"/>
              <a:t>“ソース”</a:t>
            </a:r>
            <a:r>
              <a:rPr lang="en-US" altLang="ja-JP"/>
              <a:t/>
            </a:r>
            <a:br>
              <a:rPr lang="en-US" altLang="ja-JP"/>
            </a:br>
            <a:r>
              <a:rPr lang="ja-JP" altLang="en-US"/>
              <a:t>“</a:t>
            </a:r>
            <a:r>
              <a:rPr lang="en-US" altLang="ja-JP" b="1"/>
              <a:t>IoT</a:t>
            </a:r>
            <a:r>
              <a:rPr lang="ja-JP" altLang="en-US" b="1"/>
              <a:t> </a:t>
            </a:r>
            <a:r>
              <a:rPr lang="en-US" altLang="ja-JP" b="1"/>
              <a:t>Hub</a:t>
            </a:r>
            <a:r>
              <a:rPr lang="ja-JP" altLang="en-US"/>
              <a:t>”を選択</a:t>
            </a:r>
            <a:endParaRPr lang="en-US" altLang="ja-JP"/>
          </a:p>
          <a:p>
            <a:pPr marL="285750" indent="-285750">
              <a:buFont typeface="Arial" panose="020B0604020202020204" pitchFamily="34" charset="0"/>
              <a:buChar char="•"/>
            </a:pPr>
            <a:r>
              <a:rPr kumimoji="1" lang="ja-JP" altLang="en-US"/>
              <a:t>“インポートオプション”</a:t>
            </a:r>
            <a:r>
              <a:rPr kumimoji="1" lang="en-US" altLang="ja-JP"/>
              <a:t/>
            </a:r>
            <a:br>
              <a:rPr kumimoji="1" lang="en-US" altLang="ja-JP"/>
            </a:br>
            <a:r>
              <a:rPr kumimoji="1" lang="ja-JP" altLang="en-US"/>
              <a:t>“</a:t>
            </a:r>
            <a:r>
              <a:rPr kumimoji="1" lang="ja-JP" altLang="en-US" b="1"/>
              <a:t>使用可能な</a:t>
            </a:r>
            <a:r>
              <a:rPr kumimoji="1" lang="en-US" altLang="ja-JP" b="1"/>
              <a:t>…</a:t>
            </a:r>
            <a:r>
              <a:rPr kumimoji="1" lang="ja-JP" altLang="en-US"/>
              <a:t>”を選択</a:t>
            </a:r>
            <a:endParaRPr kumimoji="1" lang="en-US" altLang="ja-JP"/>
          </a:p>
          <a:p>
            <a:pPr marL="285750" indent="-285750">
              <a:buFont typeface="Arial" panose="020B0604020202020204" pitchFamily="34" charset="0"/>
              <a:buChar char="•"/>
            </a:pPr>
            <a:r>
              <a:rPr lang="ja-JP" altLang="en-US"/>
              <a:t>“</a:t>
            </a:r>
            <a:r>
              <a:rPr lang="en-US" altLang="ja-JP"/>
              <a:t>IoT</a:t>
            </a:r>
            <a:r>
              <a:rPr lang="ja-JP" altLang="en-US"/>
              <a:t> </a:t>
            </a:r>
            <a:r>
              <a:rPr lang="en-US" altLang="ja-JP"/>
              <a:t>Hub</a:t>
            </a:r>
            <a:r>
              <a:rPr lang="ja-JP" altLang="en-US"/>
              <a:t> 名”</a:t>
            </a:r>
            <a:r>
              <a:rPr lang="en-US" altLang="ja-JP"/>
              <a:t/>
            </a:r>
            <a:br>
              <a:rPr lang="en-US" altLang="ja-JP"/>
            </a:br>
            <a:r>
              <a:rPr lang="ja-JP" altLang="en-US" b="1"/>
              <a:t>各自が作成した</a:t>
            </a:r>
            <a:r>
              <a:rPr lang="en-US" altLang="ja-JP" b="1"/>
              <a:t>IoT</a:t>
            </a:r>
            <a:r>
              <a:rPr lang="ja-JP" altLang="en-US" b="1"/>
              <a:t> </a:t>
            </a:r>
            <a:r>
              <a:rPr lang="en-US" altLang="ja-JP" b="1"/>
              <a:t>Hub</a:t>
            </a:r>
            <a:r>
              <a:rPr lang="ja-JP" altLang="en-US"/>
              <a:t>を選択</a:t>
            </a:r>
            <a:endParaRPr lang="en-US" altLang="ja-JP"/>
          </a:p>
          <a:p>
            <a:pPr marL="285750" indent="-285750">
              <a:buFont typeface="Arial" panose="020B0604020202020204" pitchFamily="34" charset="0"/>
              <a:buChar char="•"/>
            </a:pPr>
            <a:r>
              <a:rPr kumimoji="1" lang="ja-JP" altLang="en-US"/>
              <a:t>“</a:t>
            </a:r>
            <a:r>
              <a:rPr kumimoji="1" lang="en-US" altLang="ja-JP"/>
              <a:t>IoT</a:t>
            </a:r>
            <a:r>
              <a:rPr kumimoji="1" lang="ja-JP" altLang="en-US"/>
              <a:t> </a:t>
            </a:r>
            <a:r>
              <a:rPr lang="en-US" altLang="ja-JP"/>
              <a:t>Hub</a:t>
            </a:r>
            <a:r>
              <a:rPr lang="ja-JP" altLang="en-US"/>
              <a:t> ポリシー名”</a:t>
            </a:r>
            <a:r>
              <a:rPr lang="en-US" altLang="ja-JP"/>
              <a:t/>
            </a:r>
            <a:br>
              <a:rPr lang="en-US" altLang="ja-JP"/>
            </a:br>
            <a:r>
              <a:rPr lang="ja-JP" altLang="en-US"/>
              <a:t>“</a:t>
            </a:r>
            <a:r>
              <a:rPr lang="en-US" altLang="ja-JP" b="1"/>
              <a:t>service</a:t>
            </a:r>
            <a:r>
              <a:rPr lang="ja-JP" altLang="en-US"/>
              <a:t>”を選択</a:t>
            </a:r>
            <a:endParaRPr lang="en-US" altLang="ja-JP"/>
          </a:p>
          <a:p>
            <a:pPr marL="285750" indent="-285750">
              <a:buFont typeface="Arial" panose="020B0604020202020204" pitchFamily="34" charset="0"/>
              <a:buChar char="•"/>
            </a:pPr>
            <a:r>
              <a:rPr kumimoji="1" lang="ja-JP" altLang="en-US"/>
              <a:t>“</a:t>
            </a:r>
            <a:r>
              <a:rPr kumimoji="1" lang="en-US" altLang="ja-JP"/>
              <a:t>IoT</a:t>
            </a:r>
            <a:r>
              <a:rPr kumimoji="1" lang="ja-JP" altLang="en-US"/>
              <a:t> </a:t>
            </a:r>
            <a:r>
              <a:rPr kumimoji="1" lang="en-US" altLang="ja-JP"/>
              <a:t>Hub</a:t>
            </a:r>
            <a:r>
              <a:rPr kumimoji="1" lang="ja-JP" altLang="en-US"/>
              <a:t>のコンシューマーグループ”</a:t>
            </a:r>
            <a:r>
              <a:rPr kumimoji="1" lang="en-US" altLang="ja-JP"/>
              <a:t/>
            </a:r>
            <a:br>
              <a:rPr kumimoji="1" lang="en-US" altLang="ja-JP"/>
            </a:br>
            <a:r>
              <a:rPr kumimoji="1" lang="ja-JP" altLang="en-US"/>
              <a:t>“</a:t>
            </a:r>
            <a:r>
              <a:rPr kumimoji="1" lang="en-US" altLang="ja-JP" b="1" err="1"/>
              <a:t>tsi</a:t>
            </a:r>
            <a:r>
              <a:rPr kumimoji="1" lang="ja-JP" altLang="en-US"/>
              <a:t>”を選択</a:t>
            </a:r>
            <a:endParaRPr kumimoji="1" lang="en-US" altLang="ja-JP"/>
          </a:p>
          <a:p>
            <a:pPr marL="285750" indent="-285750">
              <a:buFont typeface="Arial" panose="020B0604020202020204" pitchFamily="34" charset="0"/>
              <a:buChar char="•"/>
            </a:pPr>
            <a:r>
              <a:rPr lang="ja-JP" altLang="en-US"/>
              <a:t>“イベントシリアル化形式”</a:t>
            </a:r>
            <a:r>
              <a:rPr lang="en-US" altLang="ja-JP"/>
              <a:t/>
            </a:r>
            <a:br>
              <a:rPr lang="en-US" altLang="ja-JP"/>
            </a:br>
            <a:r>
              <a:rPr lang="ja-JP" altLang="en-US"/>
              <a:t>“</a:t>
            </a:r>
            <a:r>
              <a:rPr lang="en-US" altLang="ja-JP" b="1"/>
              <a:t>JSON</a:t>
            </a:r>
            <a:r>
              <a:rPr lang="ja-JP" altLang="en-US"/>
              <a:t>”を選択</a:t>
            </a:r>
            <a:endParaRPr lang="en-US" altLang="ja-JP"/>
          </a:p>
          <a:p>
            <a:pPr marL="285750" indent="-285750">
              <a:buFont typeface="Arial" panose="020B0604020202020204" pitchFamily="34" charset="0"/>
              <a:buChar char="•"/>
            </a:pPr>
            <a:r>
              <a:rPr kumimoji="1" lang="ja-JP" altLang="en-US"/>
              <a:t>“タイムスタンプのプロパティ名”</a:t>
            </a:r>
            <a:r>
              <a:rPr kumimoji="1" lang="en-US" altLang="ja-JP"/>
              <a:t/>
            </a:r>
            <a:br>
              <a:rPr kumimoji="1" lang="en-US" altLang="ja-JP"/>
            </a:br>
            <a:r>
              <a:rPr kumimoji="1" lang="ja-JP" altLang="en-US"/>
              <a:t>“</a:t>
            </a:r>
            <a:r>
              <a:rPr kumimoji="1" lang="en-US" altLang="ja-JP" b="1"/>
              <a:t>time</a:t>
            </a:r>
            <a:r>
              <a:rPr kumimoji="1" lang="ja-JP" altLang="en-US"/>
              <a:t>”と入力</a:t>
            </a:r>
            <a:endParaRPr kumimoji="1" lang="en-US" altLang="ja-JP"/>
          </a:p>
          <a:p>
            <a:endParaRPr lang="en-US" altLang="ja-JP"/>
          </a:p>
          <a:p>
            <a:r>
              <a:rPr kumimoji="1" lang="ja-JP" altLang="en-US"/>
              <a:t>以上を入力したら“作成”をクリック</a:t>
            </a:r>
          </a:p>
        </p:txBody>
      </p:sp>
      <p:sp>
        <p:nvSpPr>
          <p:cNvPr id="23" name="テキスト ボックス 22">
            <a:extLst>
              <a:ext uri="{FF2B5EF4-FFF2-40B4-BE49-F238E27FC236}">
                <a16:creationId xmlns="" xmlns:a16="http://schemas.microsoft.com/office/drawing/2014/main" id="{B85157F8-D066-414A-A621-C461974E6202}"/>
              </a:ext>
            </a:extLst>
          </p:cNvPr>
          <p:cNvSpPr txBox="1"/>
          <p:nvPr/>
        </p:nvSpPr>
        <p:spPr>
          <a:xfrm>
            <a:off x="2770714" y="3682647"/>
            <a:ext cx="2239716" cy="369332"/>
          </a:xfrm>
          <a:prstGeom prst="rect">
            <a:avLst/>
          </a:prstGeom>
          <a:noFill/>
        </p:spPr>
        <p:txBody>
          <a:bodyPr wrap="none" rtlCol="0">
            <a:spAutoFit/>
          </a:bodyPr>
          <a:lstStyle/>
          <a:p>
            <a:r>
              <a:rPr kumimoji="1" lang="ja-JP" altLang="en-US"/>
              <a:t>“＋追加”をクリック</a:t>
            </a:r>
          </a:p>
        </p:txBody>
      </p:sp>
    </p:spTree>
    <p:extLst>
      <p:ext uri="{BB962C8B-B14F-4D97-AF65-F5344CB8AC3E}">
        <p14:creationId xmlns:p14="http://schemas.microsoft.com/office/powerpoint/2010/main" val="32699509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E75589A-BB23-43A5-A97D-A6D17D82DD64}"/>
              </a:ext>
            </a:extLst>
          </p:cNvPr>
          <p:cNvSpPr>
            <a:spLocks noGrp="1"/>
          </p:cNvSpPr>
          <p:nvPr>
            <p:ph type="title"/>
          </p:nvPr>
        </p:nvSpPr>
        <p:spPr/>
        <p:txBody>
          <a:bodyPr/>
          <a:lstStyle/>
          <a:p>
            <a:r>
              <a:rPr kumimoji="1" lang="ja-JP" altLang="en-US" dirty="0"/>
              <a:t>データアクセスポリシーの追加</a:t>
            </a:r>
          </a:p>
        </p:txBody>
      </p:sp>
      <p:sp>
        <p:nvSpPr>
          <p:cNvPr id="3" name="スライド番号プレースホルダー 2">
            <a:extLst>
              <a:ext uri="{FF2B5EF4-FFF2-40B4-BE49-F238E27FC236}">
                <a16:creationId xmlns="" xmlns:a16="http://schemas.microsoft.com/office/drawing/2014/main" id="{9C050B6B-72A3-4D8A-BC28-7574DE8F4D4E}"/>
              </a:ext>
            </a:extLst>
          </p:cNvPr>
          <p:cNvSpPr>
            <a:spLocks noGrp="1"/>
          </p:cNvSpPr>
          <p:nvPr>
            <p:ph type="sldNum" sz="quarter" idx="12"/>
          </p:nvPr>
        </p:nvSpPr>
        <p:spPr/>
        <p:txBody>
          <a:bodyPr/>
          <a:lstStyle/>
          <a:p>
            <a:fld id="{6F84F5BE-853B-463E-BD2A-CF66A7E28F35}" type="slidenum">
              <a:rPr kumimoji="1" lang="ja-JP" altLang="en-US" smtClean="0"/>
              <a:t>145</a:t>
            </a:fld>
            <a:endParaRPr kumimoji="1" lang="ja-JP" altLang="en-US"/>
          </a:p>
        </p:txBody>
      </p:sp>
      <p:pic>
        <p:nvPicPr>
          <p:cNvPr id="4" name="図 3">
            <a:extLst>
              <a:ext uri="{FF2B5EF4-FFF2-40B4-BE49-F238E27FC236}">
                <a16:creationId xmlns="" xmlns:a16="http://schemas.microsoft.com/office/drawing/2014/main" id="{D0661B0B-2A5E-472B-8374-3F74A02D7A60}"/>
              </a:ext>
            </a:extLst>
          </p:cNvPr>
          <p:cNvPicPr>
            <a:picLocks noChangeAspect="1"/>
          </p:cNvPicPr>
          <p:nvPr/>
        </p:nvPicPr>
        <p:blipFill>
          <a:blip r:embed="rId2"/>
          <a:stretch>
            <a:fillRect/>
          </a:stretch>
        </p:blipFill>
        <p:spPr>
          <a:xfrm>
            <a:off x="207599" y="2568687"/>
            <a:ext cx="4316296" cy="4058816"/>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 xmlns:a16="http://schemas.microsoft.com/office/drawing/2014/main" id="{9A013582-B8DD-4930-8368-E267008A7682}"/>
              </a:ext>
            </a:extLst>
          </p:cNvPr>
          <p:cNvPicPr>
            <a:picLocks noChangeAspect="1"/>
          </p:cNvPicPr>
          <p:nvPr/>
        </p:nvPicPr>
        <p:blipFill>
          <a:blip r:embed="rId3"/>
          <a:stretch>
            <a:fillRect/>
          </a:stretch>
        </p:blipFill>
        <p:spPr>
          <a:xfrm>
            <a:off x="3770534" y="1419556"/>
            <a:ext cx="3703609" cy="2198019"/>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19E7239B-3829-4BA6-AEAA-AD0D828B8258}"/>
              </a:ext>
            </a:extLst>
          </p:cNvPr>
          <p:cNvPicPr>
            <a:picLocks noChangeAspect="1"/>
          </p:cNvPicPr>
          <p:nvPr/>
        </p:nvPicPr>
        <p:blipFill>
          <a:blip r:embed="rId4"/>
          <a:stretch>
            <a:fillRect/>
          </a:stretch>
        </p:blipFill>
        <p:spPr>
          <a:xfrm>
            <a:off x="7668107" y="1407551"/>
            <a:ext cx="3118081" cy="2037801"/>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A8EDA3FF-E99B-4153-93F0-F326FB80DE4B}"/>
              </a:ext>
            </a:extLst>
          </p:cNvPr>
          <p:cNvPicPr>
            <a:picLocks noChangeAspect="1"/>
          </p:cNvPicPr>
          <p:nvPr/>
        </p:nvPicPr>
        <p:blipFill>
          <a:blip r:embed="rId5"/>
          <a:stretch>
            <a:fillRect/>
          </a:stretch>
        </p:blipFill>
        <p:spPr>
          <a:xfrm>
            <a:off x="3770534" y="4117817"/>
            <a:ext cx="1871860" cy="2009444"/>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 xmlns:a16="http://schemas.microsoft.com/office/drawing/2014/main" id="{1566845A-D016-4C29-88B9-CB239BE570E4}"/>
              </a:ext>
            </a:extLst>
          </p:cNvPr>
          <p:cNvPicPr>
            <a:picLocks noChangeAspect="1"/>
          </p:cNvPicPr>
          <p:nvPr/>
        </p:nvPicPr>
        <p:blipFill>
          <a:blip r:embed="rId6"/>
          <a:stretch>
            <a:fillRect/>
          </a:stretch>
        </p:blipFill>
        <p:spPr>
          <a:xfrm>
            <a:off x="6395838" y="4117817"/>
            <a:ext cx="5481837" cy="2367157"/>
          </a:xfrm>
          <a:prstGeom prst="rect">
            <a:avLst/>
          </a:prstGeom>
          <a:ln>
            <a:noFill/>
          </a:ln>
          <a:effectLst>
            <a:outerShdw blurRad="292100" dist="139700" dir="2700000" algn="tl" rotWithShape="0">
              <a:srgbClr val="333333">
                <a:alpha val="65000"/>
              </a:srgbClr>
            </a:outerShdw>
          </a:effectLst>
        </p:spPr>
      </p:pic>
      <p:sp>
        <p:nvSpPr>
          <p:cNvPr id="9" name="四角形: 角を丸くする 8">
            <a:extLst>
              <a:ext uri="{FF2B5EF4-FFF2-40B4-BE49-F238E27FC236}">
                <a16:creationId xmlns="" xmlns:a16="http://schemas.microsoft.com/office/drawing/2014/main" id="{A4563B06-3058-4EFA-9771-627C598CF666}"/>
              </a:ext>
            </a:extLst>
          </p:cNvPr>
          <p:cNvSpPr/>
          <p:nvPr/>
        </p:nvSpPr>
        <p:spPr>
          <a:xfrm>
            <a:off x="207599" y="5860273"/>
            <a:ext cx="1229315" cy="3352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 xmlns:a16="http://schemas.microsoft.com/office/drawing/2014/main" id="{A53C2DB6-04B3-4016-9DE5-16380B7D3D25}"/>
              </a:ext>
            </a:extLst>
          </p:cNvPr>
          <p:cNvCxnSpPr>
            <a:cxnSpLocks/>
            <a:stCxn id="9" idx="3"/>
            <a:endCxn id="12" idx="1"/>
          </p:cNvCxnSpPr>
          <p:nvPr/>
        </p:nvCxnSpPr>
        <p:spPr>
          <a:xfrm flipV="1">
            <a:off x="1436914" y="3058874"/>
            <a:ext cx="921333" cy="296902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 xmlns:a16="http://schemas.microsoft.com/office/drawing/2014/main" id="{C4C1D1E8-F810-46A7-B153-69B5A2915C81}"/>
              </a:ext>
            </a:extLst>
          </p:cNvPr>
          <p:cNvSpPr txBox="1"/>
          <p:nvPr/>
        </p:nvSpPr>
        <p:spPr>
          <a:xfrm>
            <a:off x="169200" y="1116423"/>
            <a:ext cx="3589444" cy="1077218"/>
          </a:xfrm>
          <a:prstGeom prst="rect">
            <a:avLst/>
          </a:prstGeom>
          <a:noFill/>
        </p:spPr>
        <p:txBody>
          <a:bodyPr wrap="none" rtlCol="0">
            <a:spAutoFit/>
          </a:bodyPr>
          <a:lstStyle/>
          <a:p>
            <a:pPr marL="342900" indent="-342900">
              <a:buAutoNum type="arabicPeriod"/>
            </a:pPr>
            <a:r>
              <a:rPr kumimoji="1" lang="ja-JP" altLang="en-US" sz="1600" dirty="0"/>
              <a:t>“データアクセスポリシー”を選択</a:t>
            </a:r>
            <a:endParaRPr kumimoji="1" lang="en-US" altLang="ja-JP" sz="1600" dirty="0"/>
          </a:p>
          <a:p>
            <a:pPr marL="342900" indent="-342900">
              <a:buAutoNum type="arabicPeriod"/>
            </a:pPr>
            <a:r>
              <a:rPr lang="ja-JP" altLang="en-US" sz="1600" dirty="0"/>
              <a:t>ユーザーを選択</a:t>
            </a:r>
            <a:endParaRPr lang="en-US" altLang="ja-JP" sz="1600" dirty="0"/>
          </a:p>
          <a:p>
            <a:pPr marL="342900" indent="-342900">
              <a:buAutoNum type="arabicPeriod"/>
            </a:pPr>
            <a:r>
              <a:rPr kumimoji="1" lang="ja-JP" altLang="en-US" sz="1600" dirty="0"/>
              <a:t>ロールを選択</a:t>
            </a:r>
            <a:endParaRPr kumimoji="1" lang="en-US" altLang="ja-JP" sz="1600" dirty="0"/>
          </a:p>
          <a:p>
            <a:pPr marL="342900" indent="-342900">
              <a:buAutoNum type="arabicPeriod"/>
            </a:pPr>
            <a:r>
              <a:rPr kumimoji="1" lang="ja-JP" altLang="en-US" sz="1600" dirty="0"/>
              <a:t>“</a:t>
            </a:r>
            <a:r>
              <a:rPr kumimoji="1" lang="en-US" altLang="ja-JP" sz="1600" dirty="0"/>
              <a:t>OK</a:t>
            </a:r>
            <a:r>
              <a:rPr kumimoji="1" lang="ja-JP" altLang="en-US" sz="1600" dirty="0"/>
              <a:t>”で完了</a:t>
            </a:r>
            <a:endParaRPr kumimoji="1" lang="en-US" altLang="ja-JP" sz="1600" dirty="0"/>
          </a:p>
        </p:txBody>
      </p:sp>
      <p:sp>
        <p:nvSpPr>
          <p:cNvPr id="12" name="四角形: 角を丸くする 11">
            <a:extLst>
              <a:ext uri="{FF2B5EF4-FFF2-40B4-BE49-F238E27FC236}">
                <a16:creationId xmlns="" xmlns:a16="http://schemas.microsoft.com/office/drawing/2014/main" id="{DC312C49-B09F-4F2B-AECE-FA778A521CDE}"/>
              </a:ext>
            </a:extLst>
          </p:cNvPr>
          <p:cNvSpPr/>
          <p:nvPr/>
        </p:nvSpPr>
        <p:spPr>
          <a:xfrm>
            <a:off x="2358247" y="2917348"/>
            <a:ext cx="552904" cy="283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3A1559C3-AE7E-48A2-8FF7-C67EC8C034F3}"/>
              </a:ext>
            </a:extLst>
          </p:cNvPr>
          <p:cNvCxnSpPr>
            <a:cxnSpLocks/>
            <a:stCxn id="12" idx="3"/>
            <a:endCxn id="5" idx="1"/>
          </p:cNvCxnSpPr>
          <p:nvPr/>
        </p:nvCxnSpPr>
        <p:spPr>
          <a:xfrm flipV="1">
            <a:off x="2911151" y="2518566"/>
            <a:ext cx="859383" cy="54030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E1DD0445-02F4-4991-9AE7-FE7918C299F4}"/>
              </a:ext>
            </a:extLst>
          </p:cNvPr>
          <p:cNvSpPr/>
          <p:nvPr/>
        </p:nvSpPr>
        <p:spPr>
          <a:xfrm>
            <a:off x="3770533" y="1922005"/>
            <a:ext cx="1400397" cy="3733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486BE74A-77A7-488B-AFD5-09D273800B11}"/>
              </a:ext>
            </a:extLst>
          </p:cNvPr>
          <p:cNvSpPr/>
          <p:nvPr/>
        </p:nvSpPr>
        <p:spPr>
          <a:xfrm>
            <a:off x="5695640" y="1996751"/>
            <a:ext cx="1031732" cy="196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 xmlns:a16="http://schemas.microsoft.com/office/drawing/2014/main" id="{59B5574E-9B55-4F79-9D3B-6530741CF908}"/>
              </a:ext>
            </a:extLst>
          </p:cNvPr>
          <p:cNvSpPr/>
          <p:nvPr/>
        </p:nvSpPr>
        <p:spPr>
          <a:xfrm>
            <a:off x="5723632" y="2371797"/>
            <a:ext cx="1190352" cy="196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 xmlns:a16="http://schemas.microsoft.com/office/drawing/2014/main" id="{D5BB6CA4-7C4B-4921-85DB-9412A52CD131}"/>
              </a:ext>
            </a:extLst>
          </p:cNvPr>
          <p:cNvSpPr/>
          <p:nvPr/>
        </p:nvSpPr>
        <p:spPr>
          <a:xfrm>
            <a:off x="5695640" y="3283262"/>
            <a:ext cx="700198" cy="306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 xmlns:a16="http://schemas.microsoft.com/office/drawing/2014/main" id="{4CE04552-5CC9-408F-8B65-C99E06358533}"/>
              </a:ext>
            </a:extLst>
          </p:cNvPr>
          <p:cNvCxnSpPr>
            <a:cxnSpLocks/>
            <a:stCxn id="18" idx="3"/>
            <a:endCxn id="19" idx="1"/>
          </p:cNvCxnSpPr>
          <p:nvPr/>
        </p:nvCxnSpPr>
        <p:spPr>
          <a:xfrm flipV="1">
            <a:off x="5170930" y="2095196"/>
            <a:ext cx="524710" cy="1347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 xmlns:a16="http://schemas.microsoft.com/office/drawing/2014/main" id="{D3B2E117-8C02-4394-B7DE-6CAE5AE5B349}"/>
              </a:ext>
            </a:extLst>
          </p:cNvPr>
          <p:cNvCxnSpPr>
            <a:cxnSpLocks/>
            <a:stCxn id="19" idx="3"/>
            <a:endCxn id="20" idx="0"/>
          </p:cNvCxnSpPr>
          <p:nvPr/>
        </p:nvCxnSpPr>
        <p:spPr>
          <a:xfrm flipH="1">
            <a:off x="6318808" y="2095196"/>
            <a:ext cx="408564" cy="276601"/>
          </a:xfrm>
          <a:prstGeom prst="bentConnector4">
            <a:avLst>
              <a:gd name="adj1" fmla="val -55952"/>
              <a:gd name="adj2" fmla="val 677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 xmlns:a16="http://schemas.microsoft.com/office/drawing/2014/main" id="{0E7C8552-256E-47D1-8AFB-8D37D7887CCB}"/>
              </a:ext>
            </a:extLst>
          </p:cNvPr>
          <p:cNvCxnSpPr>
            <a:cxnSpLocks/>
            <a:stCxn id="20" idx="2"/>
            <a:endCxn id="21" idx="0"/>
          </p:cNvCxnSpPr>
          <p:nvPr/>
        </p:nvCxnSpPr>
        <p:spPr>
          <a:xfrm rot="5400000">
            <a:off x="5824987" y="2789440"/>
            <a:ext cx="714575" cy="2730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 xmlns:a16="http://schemas.microsoft.com/office/drawing/2014/main" id="{9D327271-5305-4E49-B27F-07BC0B78D561}"/>
              </a:ext>
            </a:extLst>
          </p:cNvPr>
          <p:cNvCxnSpPr>
            <a:cxnSpLocks/>
            <a:stCxn id="21" idx="3"/>
            <a:endCxn id="6" idx="1"/>
          </p:cNvCxnSpPr>
          <p:nvPr/>
        </p:nvCxnSpPr>
        <p:spPr>
          <a:xfrm flipV="1">
            <a:off x="6395838" y="2426452"/>
            <a:ext cx="1272269" cy="10099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 xmlns:a16="http://schemas.microsoft.com/office/drawing/2014/main" id="{AD76CE7E-8BE1-42BD-9FD0-463308B9446F}"/>
              </a:ext>
            </a:extLst>
          </p:cNvPr>
          <p:cNvSpPr/>
          <p:nvPr/>
        </p:nvSpPr>
        <p:spPr>
          <a:xfrm>
            <a:off x="7821587" y="2239789"/>
            <a:ext cx="1400397" cy="3733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コネクタ: カギ線 36">
            <a:extLst>
              <a:ext uri="{FF2B5EF4-FFF2-40B4-BE49-F238E27FC236}">
                <a16:creationId xmlns="" xmlns:a16="http://schemas.microsoft.com/office/drawing/2014/main" id="{9A82C420-C32F-4313-8AB2-0E5590CB3E73}"/>
              </a:ext>
            </a:extLst>
          </p:cNvPr>
          <p:cNvCxnSpPr>
            <a:cxnSpLocks/>
            <a:stCxn id="36" idx="3"/>
            <a:endCxn id="38" idx="1"/>
          </p:cNvCxnSpPr>
          <p:nvPr/>
        </p:nvCxnSpPr>
        <p:spPr>
          <a:xfrm flipV="1">
            <a:off x="9221984" y="1897076"/>
            <a:ext cx="295838" cy="52937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 xmlns:a16="http://schemas.microsoft.com/office/drawing/2014/main" id="{4FF62997-7F3C-432F-A2C2-8DDF22D83FAC}"/>
              </a:ext>
            </a:extLst>
          </p:cNvPr>
          <p:cNvSpPr/>
          <p:nvPr/>
        </p:nvSpPr>
        <p:spPr>
          <a:xfrm>
            <a:off x="9517822" y="1698956"/>
            <a:ext cx="792505" cy="3962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コネクタ: カギ線 38">
            <a:extLst>
              <a:ext uri="{FF2B5EF4-FFF2-40B4-BE49-F238E27FC236}">
                <a16:creationId xmlns="" xmlns:a16="http://schemas.microsoft.com/office/drawing/2014/main" id="{1A00D986-E7AD-455A-A574-0162525D3FA8}"/>
              </a:ext>
            </a:extLst>
          </p:cNvPr>
          <p:cNvCxnSpPr>
            <a:cxnSpLocks/>
            <a:stCxn id="38" idx="3"/>
            <a:endCxn id="40" idx="3"/>
          </p:cNvCxnSpPr>
          <p:nvPr/>
        </p:nvCxnSpPr>
        <p:spPr>
          <a:xfrm flipH="1">
            <a:off x="10142376" y="1897076"/>
            <a:ext cx="167951" cy="362577"/>
          </a:xfrm>
          <a:prstGeom prst="bentConnector3">
            <a:avLst>
              <a:gd name="adj1" fmla="val -1361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 xmlns:a16="http://schemas.microsoft.com/office/drawing/2014/main" id="{EB851B41-3C46-48A7-8300-4776DA341CCD}"/>
              </a:ext>
            </a:extLst>
          </p:cNvPr>
          <p:cNvSpPr/>
          <p:nvPr/>
        </p:nvSpPr>
        <p:spPr>
          <a:xfrm>
            <a:off x="9550877" y="2132705"/>
            <a:ext cx="591499" cy="2538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コネクタ: カギ線 40">
            <a:extLst>
              <a:ext uri="{FF2B5EF4-FFF2-40B4-BE49-F238E27FC236}">
                <a16:creationId xmlns="" xmlns:a16="http://schemas.microsoft.com/office/drawing/2014/main" id="{1CDA733C-E334-4579-9CAF-51B45CAE86D9}"/>
              </a:ext>
            </a:extLst>
          </p:cNvPr>
          <p:cNvCxnSpPr>
            <a:cxnSpLocks/>
            <a:stCxn id="40" idx="2"/>
            <a:endCxn id="43" idx="3"/>
          </p:cNvCxnSpPr>
          <p:nvPr/>
        </p:nvCxnSpPr>
        <p:spPr>
          <a:xfrm rot="5400000">
            <a:off x="8690466" y="2029661"/>
            <a:ext cx="799222" cy="151310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 xmlns:a16="http://schemas.microsoft.com/office/drawing/2014/main" id="{EF22E26B-B535-4419-A51F-FD4D63B33BF6}"/>
              </a:ext>
            </a:extLst>
          </p:cNvPr>
          <p:cNvSpPr/>
          <p:nvPr/>
        </p:nvSpPr>
        <p:spPr>
          <a:xfrm>
            <a:off x="7742027" y="3058874"/>
            <a:ext cx="591499" cy="2538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コネクタ: カギ線 43">
            <a:extLst>
              <a:ext uri="{FF2B5EF4-FFF2-40B4-BE49-F238E27FC236}">
                <a16:creationId xmlns="" xmlns:a16="http://schemas.microsoft.com/office/drawing/2014/main" id="{D3C6FAF2-1BBA-462C-830E-A57A0A8F5843}"/>
              </a:ext>
            </a:extLst>
          </p:cNvPr>
          <p:cNvCxnSpPr>
            <a:cxnSpLocks/>
            <a:stCxn id="43" idx="2"/>
            <a:endCxn id="7" idx="0"/>
          </p:cNvCxnSpPr>
          <p:nvPr/>
        </p:nvCxnSpPr>
        <p:spPr>
          <a:xfrm rot="5400000">
            <a:off x="5969597" y="2049637"/>
            <a:ext cx="805048" cy="3331313"/>
          </a:xfrm>
          <a:prstGeom prst="bentConnector3">
            <a:avLst>
              <a:gd name="adj1" fmla="val 662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 xmlns:a16="http://schemas.microsoft.com/office/drawing/2014/main" id="{F2257BD8-8BFE-4A17-87B6-AA2BF952BA50}"/>
              </a:ext>
            </a:extLst>
          </p:cNvPr>
          <p:cNvSpPr/>
          <p:nvPr/>
        </p:nvSpPr>
        <p:spPr>
          <a:xfrm>
            <a:off x="3814114" y="5795817"/>
            <a:ext cx="700198" cy="306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コネクタ: カギ線 52">
            <a:extLst>
              <a:ext uri="{FF2B5EF4-FFF2-40B4-BE49-F238E27FC236}">
                <a16:creationId xmlns="" xmlns:a16="http://schemas.microsoft.com/office/drawing/2014/main" id="{24E0FDCB-EA34-4EAA-B006-7C8B98341712}"/>
              </a:ext>
            </a:extLst>
          </p:cNvPr>
          <p:cNvCxnSpPr>
            <a:cxnSpLocks/>
            <a:stCxn id="52" idx="3"/>
            <a:endCxn id="8" idx="1"/>
          </p:cNvCxnSpPr>
          <p:nvPr/>
        </p:nvCxnSpPr>
        <p:spPr>
          <a:xfrm flipV="1">
            <a:off x="4514312" y="5301396"/>
            <a:ext cx="1881526" cy="64758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 xmlns:a16="http://schemas.microsoft.com/office/drawing/2014/main" id="{2CFDD6A5-A231-4DA0-86DC-A51AFC088687}"/>
              </a:ext>
            </a:extLst>
          </p:cNvPr>
          <p:cNvSpPr txBox="1"/>
          <p:nvPr/>
        </p:nvSpPr>
        <p:spPr>
          <a:xfrm>
            <a:off x="4688375" y="1066252"/>
            <a:ext cx="2776850" cy="276999"/>
          </a:xfrm>
          <a:prstGeom prst="rect">
            <a:avLst/>
          </a:prstGeom>
          <a:noFill/>
        </p:spPr>
        <p:txBody>
          <a:bodyPr wrap="none" rtlCol="0">
            <a:spAutoFit/>
          </a:bodyPr>
          <a:lstStyle/>
          <a:p>
            <a:r>
              <a:rPr kumimoji="1" lang="en-US" altLang="ja-JP" sz="1200" dirty="0"/>
              <a:t>Azure</a:t>
            </a:r>
            <a:r>
              <a:rPr kumimoji="1" lang="ja-JP" altLang="en-US" sz="1200" dirty="0"/>
              <a:t> </a:t>
            </a:r>
            <a:r>
              <a:rPr kumimoji="1" lang="en-US" altLang="ja-JP" sz="1200" dirty="0"/>
              <a:t>Subscription</a:t>
            </a:r>
            <a:r>
              <a:rPr kumimoji="1" lang="ja-JP" altLang="en-US" sz="1200" dirty="0"/>
              <a:t>のメールアカウント</a:t>
            </a:r>
            <a:endParaRPr kumimoji="1" lang="en-US" altLang="ja-JP" sz="1200" dirty="0"/>
          </a:p>
        </p:txBody>
      </p:sp>
      <p:sp>
        <p:nvSpPr>
          <p:cNvPr id="56" name="テキスト ボックス 55">
            <a:extLst>
              <a:ext uri="{FF2B5EF4-FFF2-40B4-BE49-F238E27FC236}">
                <a16:creationId xmlns="" xmlns:a16="http://schemas.microsoft.com/office/drawing/2014/main" id="{FE65A560-0459-4D4C-8366-81EDD2290772}"/>
              </a:ext>
            </a:extLst>
          </p:cNvPr>
          <p:cNvSpPr txBox="1"/>
          <p:nvPr/>
        </p:nvSpPr>
        <p:spPr>
          <a:xfrm>
            <a:off x="8129397" y="1144042"/>
            <a:ext cx="2614818" cy="276999"/>
          </a:xfrm>
          <a:prstGeom prst="rect">
            <a:avLst/>
          </a:prstGeom>
          <a:noFill/>
        </p:spPr>
        <p:txBody>
          <a:bodyPr wrap="none" rtlCol="0">
            <a:spAutoFit/>
          </a:bodyPr>
          <a:lstStyle/>
          <a:p>
            <a:r>
              <a:rPr kumimoji="1" lang="ja-JP" altLang="en-US" sz="1200" dirty="0"/>
              <a:t>“閲覧者”、“共同作成者”をチェック</a:t>
            </a:r>
            <a:endParaRPr kumimoji="1" lang="en-US" altLang="ja-JP" sz="1200" dirty="0"/>
          </a:p>
        </p:txBody>
      </p:sp>
    </p:spTree>
    <p:extLst>
      <p:ext uri="{BB962C8B-B14F-4D97-AF65-F5344CB8AC3E}">
        <p14:creationId xmlns:p14="http://schemas.microsoft.com/office/powerpoint/2010/main" val="22384022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16A3975-1348-401F-8315-49FABD6D2DB1}"/>
              </a:ext>
            </a:extLst>
          </p:cNvPr>
          <p:cNvSpPr>
            <a:spLocks noGrp="1"/>
          </p:cNvSpPr>
          <p:nvPr>
            <p:ph type="title"/>
          </p:nvPr>
        </p:nvSpPr>
        <p:spPr/>
        <p:txBody>
          <a:bodyPr/>
          <a:lstStyle/>
          <a:p>
            <a:r>
              <a:rPr kumimoji="1" lang="ja-JP" altLang="en-US"/>
              <a:t>グラフの表示</a:t>
            </a:r>
          </a:p>
        </p:txBody>
      </p:sp>
      <p:sp>
        <p:nvSpPr>
          <p:cNvPr id="3" name="スライド番号プレースホルダー 2">
            <a:extLst>
              <a:ext uri="{FF2B5EF4-FFF2-40B4-BE49-F238E27FC236}">
                <a16:creationId xmlns="" xmlns:a16="http://schemas.microsoft.com/office/drawing/2014/main" id="{75B671C0-E581-437C-97E4-90D229F6E602}"/>
              </a:ext>
            </a:extLst>
          </p:cNvPr>
          <p:cNvSpPr>
            <a:spLocks noGrp="1"/>
          </p:cNvSpPr>
          <p:nvPr>
            <p:ph type="sldNum" sz="quarter" idx="12"/>
          </p:nvPr>
        </p:nvSpPr>
        <p:spPr/>
        <p:txBody>
          <a:bodyPr/>
          <a:lstStyle/>
          <a:p>
            <a:fld id="{6F84F5BE-853B-463E-BD2A-CF66A7E28F35}" type="slidenum">
              <a:rPr kumimoji="1" lang="ja-JP" altLang="en-US" smtClean="0"/>
              <a:t>146</a:t>
            </a:fld>
            <a:endParaRPr kumimoji="1" lang="ja-JP" altLang="en-US"/>
          </a:p>
        </p:txBody>
      </p:sp>
      <p:pic>
        <p:nvPicPr>
          <p:cNvPr id="4" name="図 3">
            <a:extLst>
              <a:ext uri="{FF2B5EF4-FFF2-40B4-BE49-F238E27FC236}">
                <a16:creationId xmlns="" xmlns:a16="http://schemas.microsoft.com/office/drawing/2014/main" id="{A8DB8F3E-A97B-41E0-BFC3-B863F6F919B8}"/>
              </a:ext>
            </a:extLst>
          </p:cNvPr>
          <p:cNvPicPr>
            <a:picLocks noChangeAspect="1"/>
          </p:cNvPicPr>
          <p:nvPr/>
        </p:nvPicPr>
        <p:blipFill>
          <a:blip r:embed="rId3"/>
          <a:stretch>
            <a:fillRect/>
          </a:stretch>
        </p:blipFill>
        <p:spPr>
          <a:xfrm>
            <a:off x="438382" y="1429656"/>
            <a:ext cx="5638418" cy="4869543"/>
          </a:xfrm>
          <a:prstGeom prst="rect">
            <a:avLst/>
          </a:prstGeom>
          <a:ln>
            <a:solidFill>
              <a:schemeClr val="tx1"/>
            </a:solidFill>
          </a:ln>
        </p:spPr>
      </p:pic>
      <p:sp>
        <p:nvSpPr>
          <p:cNvPr id="5" name="角丸四角形 13">
            <a:extLst>
              <a:ext uri="{FF2B5EF4-FFF2-40B4-BE49-F238E27FC236}">
                <a16:creationId xmlns="" xmlns:a16="http://schemas.microsoft.com/office/drawing/2014/main" id="{607D0484-9298-424C-A6A0-7C8AEF1E990A}"/>
              </a:ext>
            </a:extLst>
          </p:cNvPr>
          <p:cNvSpPr/>
          <p:nvPr/>
        </p:nvSpPr>
        <p:spPr>
          <a:xfrm>
            <a:off x="709951" y="2574234"/>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6" name="カギ線コネクタ 17">
            <a:extLst>
              <a:ext uri="{FF2B5EF4-FFF2-40B4-BE49-F238E27FC236}">
                <a16:creationId xmlns="" xmlns:a16="http://schemas.microsoft.com/office/drawing/2014/main" id="{9E8CDC8F-CDAA-4769-B026-D14220E29439}"/>
              </a:ext>
            </a:extLst>
          </p:cNvPr>
          <p:cNvCxnSpPr>
            <a:cxnSpLocks/>
            <a:stCxn id="5" idx="3"/>
            <a:endCxn id="7" idx="1"/>
          </p:cNvCxnSpPr>
          <p:nvPr/>
        </p:nvCxnSpPr>
        <p:spPr>
          <a:xfrm flipV="1">
            <a:off x="1915885" y="2213539"/>
            <a:ext cx="1907380" cy="57580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角丸四角形 13">
            <a:extLst>
              <a:ext uri="{FF2B5EF4-FFF2-40B4-BE49-F238E27FC236}">
                <a16:creationId xmlns="" xmlns:a16="http://schemas.microsoft.com/office/drawing/2014/main" id="{1C23A3EF-5BEE-4427-AAFE-B46B470004D8}"/>
              </a:ext>
            </a:extLst>
          </p:cNvPr>
          <p:cNvSpPr/>
          <p:nvPr/>
        </p:nvSpPr>
        <p:spPr>
          <a:xfrm>
            <a:off x="3823265" y="1998427"/>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 xmlns:a16="http://schemas.microsoft.com/office/drawing/2014/main" id="{C7221CC4-C172-42A5-A4A5-141F73514F9A}"/>
              </a:ext>
            </a:extLst>
          </p:cNvPr>
          <p:cNvSpPr txBox="1"/>
          <p:nvPr/>
        </p:nvSpPr>
        <p:spPr>
          <a:xfrm>
            <a:off x="438382" y="914400"/>
            <a:ext cx="4294765" cy="369332"/>
          </a:xfrm>
          <a:prstGeom prst="rect">
            <a:avLst/>
          </a:prstGeom>
          <a:noFill/>
        </p:spPr>
        <p:txBody>
          <a:bodyPr wrap="none" rtlCol="0">
            <a:spAutoFit/>
          </a:bodyPr>
          <a:lstStyle/>
          <a:p>
            <a:r>
              <a:rPr kumimoji="1" lang="ja-JP" altLang="en-US"/>
              <a:t>“概要”を選択して、“環境を開く”を選択</a:t>
            </a:r>
          </a:p>
        </p:txBody>
      </p:sp>
      <p:sp>
        <p:nvSpPr>
          <p:cNvPr id="8" name="AutoShape 2" descr="https://us-api.asm.skype.com/v1/objects/0-cus-d1-f3646a51433ed6c23dfe1a05fb3608cb/views/imgpsh_mobile_save">
            <a:extLst>
              <a:ext uri="{FF2B5EF4-FFF2-40B4-BE49-F238E27FC236}">
                <a16:creationId xmlns="" xmlns:a16="http://schemas.microsoft.com/office/drawing/2014/main" id="{65114261-E4A0-4DC5-9986-FF4D4D26C1CA}"/>
              </a:ext>
            </a:extLst>
          </p:cNvPr>
          <p:cNvSpPr>
            <a:spLocks noChangeAspect="1" noChangeArrowheads="1"/>
          </p:cNvSpPr>
          <p:nvPr/>
        </p:nvSpPr>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4" descr="https://us-api.asm.skype.com/v1/objects/0-cus-d1-f3646a51433ed6c23dfe1a05fb3608cb/views/imgpsh_mobile_save">
            <a:extLst>
              <a:ext uri="{FF2B5EF4-FFF2-40B4-BE49-F238E27FC236}">
                <a16:creationId xmlns="" xmlns:a16="http://schemas.microsoft.com/office/drawing/2014/main" id="{220CCC5A-BA8E-4A30-B39F-DC66B177649A}"/>
              </a:ext>
            </a:extLst>
          </p:cNvPr>
          <p:cNvSpPr>
            <a:spLocks noChangeAspect="1" noChangeArrowheads="1"/>
          </p:cNvSpPr>
          <p:nvPr/>
        </p:nvSpPr>
        <p:spPr bwMode="auto">
          <a:xfrm>
            <a:off x="152400" y="838200"/>
            <a:ext cx="12192000" cy="5484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3514390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47E8949-BA02-461B-A772-604342BF55C8}"/>
              </a:ext>
            </a:extLst>
          </p:cNvPr>
          <p:cNvSpPr>
            <a:spLocks noGrp="1"/>
          </p:cNvSpPr>
          <p:nvPr>
            <p:ph type="title"/>
          </p:nvPr>
        </p:nvSpPr>
        <p:spPr/>
        <p:txBody>
          <a:bodyPr/>
          <a:lstStyle/>
          <a:p>
            <a:r>
              <a:rPr kumimoji="1" lang="ja-JP" altLang="en-US"/>
              <a:t>グラフの表示</a:t>
            </a:r>
          </a:p>
        </p:txBody>
      </p:sp>
      <p:sp>
        <p:nvSpPr>
          <p:cNvPr id="3" name="スライド番号プレースホルダー 2">
            <a:extLst>
              <a:ext uri="{FF2B5EF4-FFF2-40B4-BE49-F238E27FC236}">
                <a16:creationId xmlns="" xmlns:a16="http://schemas.microsoft.com/office/drawing/2014/main" id="{217577D4-A6B2-4A67-B98F-55CB5E35D6D6}"/>
              </a:ext>
            </a:extLst>
          </p:cNvPr>
          <p:cNvSpPr>
            <a:spLocks noGrp="1"/>
          </p:cNvSpPr>
          <p:nvPr>
            <p:ph type="sldNum" sz="quarter" idx="12"/>
          </p:nvPr>
        </p:nvSpPr>
        <p:spPr/>
        <p:txBody>
          <a:bodyPr/>
          <a:lstStyle/>
          <a:p>
            <a:fld id="{6F84F5BE-853B-463E-BD2A-CF66A7E28F35}" type="slidenum">
              <a:rPr kumimoji="1" lang="ja-JP" altLang="en-US" smtClean="0"/>
              <a:t>147</a:t>
            </a:fld>
            <a:endParaRPr kumimoji="1" lang="ja-JP" altLang="en-US"/>
          </a:p>
        </p:txBody>
      </p:sp>
      <p:pic>
        <p:nvPicPr>
          <p:cNvPr id="4" name="Picture 2" descr="image001">
            <a:extLst>
              <a:ext uri="{FF2B5EF4-FFF2-40B4-BE49-F238E27FC236}">
                <a16:creationId xmlns="" xmlns:a16="http://schemas.microsoft.com/office/drawing/2014/main" id="{13529DB6-EDB5-46B9-A946-989324432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936" y="1580688"/>
            <a:ext cx="10583483" cy="476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241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3B252E7-10EE-40B5-B401-C2C4BB10F1C5}"/>
              </a:ext>
            </a:extLst>
          </p:cNvPr>
          <p:cNvSpPr>
            <a:spLocks noGrp="1"/>
          </p:cNvSpPr>
          <p:nvPr>
            <p:ph type="title"/>
          </p:nvPr>
        </p:nvSpPr>
        <p:spPr/>
        <p:txBody>
          <a:bodyPr/>
          <a:lstStyle/>
          <a:p>
            <a:r>
              <a:rPr kumimoji="1" lang="ja-JP" altLang="en-US"/>
              <a:t>分析</a:t>
            </a:r>
          </a:p>
        </p:txBody>
      </p:sp>
      <p:sp>
        <p:nvSpPr>
          <p:cNvPr id="3" name="コンテンツ プレースホルダー 2">
            <a:extLst>
              <a:ext uri="{FF2B5EF4-FFF2-40B4-BE49-F238E27FC236}">
                <a16:creationId xmlns="" xmlns:a16="http://schemas.microsoft.com/office/drawing/2014/main" id="{9FF55545-25A0-4C5D-AE61-4CABB2866426}"/>
              </a:ext>
            </a:extLst>
          </p:cNvPr>
          <p:cNvSpPr>
            <a:spLocks noGrp="1"/>
          </p:cNvSpPr>
          <p:nvPr>
            <p:ph idx="1"/>
          </p:nvPr>
        </p:nvSpPr>
        <p:spPr/>
        <p:txBody>
          <a:bodyPr/>
          <a:lstStyle/>
          <a:p>
            <a:r>
              <a:rPr kumimoji="1" lang="ja-JP" altLang="en-US"/>
              <a:t>加速度、温度、湿度をグラフで表示する</a:t>
            </a:r>
            <a:endParaRPr kumimoji="1" lang="en-US" altLang="ja-JP"/>
          </a:p>
          <a:p>
            <a:pPr lvl="1"/>
            <a:r>
              <a:rPr lang="ja-JP" altLang="en-US"/>
              <a:t>各センサー値、複数センサー値の比較</a:t>
            </a:r>
            <a:endParaRPr lang="en-US" altLang="ja-JP"/>
          </a:p>
          <a:p>
            <a:pPr lvl="1"/>
            <a:r>
              <a:rPr kumimoji="1" lang="ja-JP" altLang="en-US"/>
              <a:t>限られた時間帯のみのデータ表示</a:t>
            </a:r>
            <a:endParaRPr kumimoji="1" lang="en-US" altLang="ja-JP"/>
          </a:p>
          <a:p>
            <a:r>
              <a:rPr lang="ja-JP" altLang="en-US"/>
              <a:t>特定の条件を満たすセンサー値</a:t>
            </a:r>
            <a:endParaRPr lang="en-US" altLang="ja-JP"/>
          </a:p>
          <a:p>
            <a:pPr lvl="1"/>
            <a:r>
              <a:rPr kumimoji="1" lang="ja-JP" altLang="en-US"/>
              <a:t>最大・最小の値がいつ発生したか</a:t>
            </a:r>
            <a:endParaRPr kumimoji="1" lang="en-US" altLang="ja-JP"/>
          </a:p>
          <a:p>
            <a:pPr lvl="1"/>
            <a:r>
              <a:rPr kumimoji="1" lang="ja-JP" altLang="en-US"/>
              <a:t>特徴的なパターンの抽出</a:t>
            </a:r>
            <a:endParaRPr kumimoji="1" lang="en-US" altLang="ja-JP"/>
          </a:p>
          <a:p>
            <a:pPr lvl="1"/>
            <a:endParaRPr lang="en-US" altLang="ja-JP"/>
          </a:p>
          <a:p>
            <a:r>
              <a:rPr kumimoji="1" lang="ja-JP" altLang="en-US"/>
              <a:t>参考</a:t>
            </a:r>
            <a:endParaRPr kumimoji="1" lang="en-US" altLang="ja-JP"/>
          </a:p>
          <a:p>
            <a:pPr lvl="1"/>
            <a:r>
              <a:rPr lang="en-US" altLang="ja-JP">
                <a:hlinkClick r:id="rId3"/>
              </a:rPr>
              <a:t>https://docs.microsoft.com/ja-jp/azure/time-series-insights/</a:t>
            </a:r>
            <a:endParaRPr kumimoji="1" lang="en-US" altLang="ja-JP"/>
          </a:p>
          <a:p>
            <a:pPr lvl="1"/>
            <a:endParaRPr lang="en-US" altLang="ja-JP"/>
          </a:p>
          <a:p>
            <a:endParaRPr kumimoji="1" lang="ja-JP" altLang="en-US"/>
          </a:p>
        </p:txBody>
      </p:sp>
      <p:sp>
        <p:nvSpPr>
          <p:cNvPr id="4" name="スライド番号プレースホルダー 3">
            <a:extLst>
              <a:ext uri="{FF2B5EF4-FFF2-40B4-BE49-F238E27FC236}">
                <a16:creationId xmlns="" xmlns:a16="http://schemas.microsoft.com/office/drawing/2014/main" id="{93E5EC13-2648-4F9E-8F3F-D0AEFE556A1C}"/>
              </a:ext>
            </a:extLst>
          </p:cNvPr>
          <p:cNvSpPr>
            <a:spLocks noGrp="1"/>
          </p:cNvSpPr>
          <p:nvPr>
            <p:ph type="sldNum" sz="quarter" idx="12"/>
          </p:nvPr>
        </p:nvSpPr>
        <p:spPr/>
        <p:txBody>
          <a:bodyPr/>
          <a:lstStyle/>
          <a:p>
            <a:fld id="{6F84F5BE-853B-463E-BD2A-CF66A7E28F35}" type="slidenum">
              <a:rPr kumimoji="1" lang="ja-JP" altLang="en-US" smtClean="0"/>
              <a:t>148</a:t>
            </a:fld>
            <a:endParaRPr kumimoji="1" lang="ja-JP" altLang="en-US"/>
          </a:p>
        </p:txBody>
      </p:sp>
    </p:spTree>
    <p:extLst>
      <p:ext uri="{BB962C8B-B14F-4D97-AF65-F5344CB8AC3E}">
        <p14:creationId xmlns:p14="http://schemas.microsoft.com/office/powerpoint/2010/main" val="9211446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71F4A91-650B-4575-93A7-BAC27C98EE84}"/>
              </a:ext>
            </a:extLst>
          </p:cNvPr>
          <p:cNvSpPr>
            <a:spLocks noGrp="1"/>
          </p:cNvSpPr>
          <p:nvPr>
            <p:ph type="title"/>
          </p:nvPr>
        </p:nvSpPr>
        <p:spPr/>
        <p:txBody>
          <a:bodyPr/>
          <a:lstStyle/>
          <a:p>
            <a:r>
              <a:rPr lang="en-US" altLang="ja-JP" dirty="0">
                <a:solidFill>
                  <a:srgbClr val="FFFFFF"/>
                </a:solidFill>
                <a:latin typeface="メイリオ"/>
              </a:rPr>
              <a:t>8.</a:t>
            </a:r>
            <a:r>
              <a:rPr lang="ja-JP" altLang="en-US" dirty="0">
                <a:solidFill>
                  <a:srgbClr val="FFFFFF"/>
                </a:solidFill>
                <a:latin typeface="メイリオ"/>
              </a:rPr>
              <a:t> タグ・</a:t>
            </a:r>
            <a:r>
              <a:rPr lang="en-US" altLang="ja-JP" dirty="0">
                <a:solidFill>
                  <a:srgbClr val="FFFFFF"/>
                </a:solidFill>
                <a:latin typeface="メイリオ"/>
              </a:rPr>
              <a:t>Device Twin</a:t>
            </a:r>
            <a:r>
              <a:rPr lang="ja-JP" altLang="en-US" dirty="0">
                <a:solidFill>
                  <a:srgbClr val="FFFFFF"/>
                </a:solidFill>
                <a:latin typeface="メイリオ"/>
              </a:rPr>
              <a:t>による</a:t>
            </a:r>
            <a:r>
              <a:rPr lang="en-US" altLang="ja-JP" dirty="0">
                <a:solidFill>
                  <a:srgbClr val="FFFFFF"/>
                </a:solidFill>
                <a:latin typeface="メイリオ"/>
              </a:rPr>
              <a:t/>
            </a:r>
            <a:br>
              <a:rPr lang="en-US" altLang="ja-JP" dirty="0">
                <a:solidFill>
                  <a:srgbClr val="FFFFFF"/>
                </a:solidFill>
                <a:latin typeface="メイリオ"/>
              </a:rPr>
            </a:br>
            <a:r>
              <a:rPr lang="ja-JP" altLang="en-US" dirty="0">
                <a:solidFill>
                  <a:srgbClr val="FFFFFF"/>
                </a:solidFill>
                <a:latin typeface="メイリオ"/>
              </a:rPr>
              <a:t>デバイス検索</a:t>
            </a:r>
          </a:p>
        </p:txBody>
      </p:sp>
      <p:sp>
        <p:nvSpPr>
          <p:cNvPr id="3" name="テキスト プレースホルダー 2">
            <a:extLst>
              <a:ext uri="{FF2B5EF4-FFF2-40B4-BE49-F238E27FC236}">
                <a16:creationId xmlns=""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149</a:t>
            </a:fld>
            <a:endParaRPr kumimoji="1" lang="ja-JP" altLang="en-US"/>
          </a:p>
        </p:txBody>
      </p:sp>
    </p:spTree>
    <p:extLst>
      <p:ext uri="{BB962C8B-B14F-4D97-AF65-F5344CB8AC3E}">
        <p14:creationId xmlns:p14="http://schemas.microsoft.com/office/powerpoint/2010/main" val="386430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B32124F-807A-403E-8E80-9F6CA7D2FCB3}"/>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の作成</a:t>
            </a:r>
          </a:p>
        </p:txBody>
      </p:sp>
      <p:sp>
        <p:nvSpPr>
          <p:cNvPr id="4" name="スライド番号プレースホルダー 3">
            <a:extLst>
              <a:ext uri="{FF2B5EF4-FFF2-40B4-BE49-F238E27FC236}">
                <a16:creationId xmlns="" xmlns:a16="http://schemas.microsoft.com/office/drawing/2014/main" id="{2D44941B-C4FB-40BA-94EE-BCF9480BBA34}"/>
              </a:ext>
            </a:extLst>
          </p:cNvPr>
          <p:cNvSpPr>
            <a:spLocks noGrp="1"/>
          </p:cNvSpPr>
          <p:nvPr>
            <p:ph type="sldNum" sz="quarter" idx="12"/>
          </p:nvPr>
        </p:nvSpPr>
        <p:spPr/>
        <p:txBody>
          <a:bodyPr/>
          <a:lstStyle/>
          <a:p>
            <a:fld id="{6F84F5BE-853B-463E-BD2A-CF66A7E28F35}" type="slidenum">
              <a:rPr kumimoji="1" lang="ja-JP" altLang="en-US" smtClean="0"/>
              <a:t>15</a:t>
            </a:fld>
            <a:endParaRPr kumimoji="1" lang="ja-JP" altLang="en-US"/>
          </a:p>
        </p:txBody>
      </p:sp>
      <p:pic>
        <p:nvPicPr>
          <p:cNvPr id="5" name="図 4">
            <a:extLst>
              <a:ext uri="{FF2B5EF4-FFF2-40B4-BE49-F238E27FC236}">
                <a16:creationId xmlns="" xmlns:a16="http://schemas.microsoft.com/office/drawing/2014/main" id="{B97D3A32-2A3E-4A9D-8024-ED801A0143AB}"/>
              </a:ext>
            </a:extLst>
          </p:cNvPr>
          <p:cNvPicPr>
            <a:picLocks noChangeAspect="1"/>
          </p:cNvPicPr>
          <p:nvPr/>
        </p:nvPicPr>
        <p:blipFill rotWithShape="1">
          <a:blip r:embed="rId2"/>
          <a:srcRect t="8048" r="29375" b="26788"/>
          <a:stretch/>
        </p:blipFill>
        <p:spPr>
          <a:xfrm>
            <a:off x="354563" y="2643934"/>
            <a:ext cx="6820678" cy="3392478"/>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46E4698D-6EDB-4353-94DF-2FF76C50F041}"/>
              </a:ext>
            </a:extLst>
          </p:cNvPr>
          <p:cNvPicPr>
            <a:picLocks noChangeAspect="1"/>
          </p:cNvPicPr>
          <p:nvPr/>
        </p:nvPicPr>
        <p:blipFill>
          <a:blip r:embed="rId3"/>
          <a:stretch>
            <a:fillRect/>
          </a:stretch>
        </p:blipFill>
        <p:spPr>
          <a:xfrm>
            <a:off x="4064688" y="1507524"/>
            <a:ext cx="6820678" cy="3842952"/>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A5DB349D-5275-4794-B407-445C0D7280D5}"/>
              </a:ext>
            </a:extLst>
          </p:cNvPr>
          <p:cNvSpPr/>
          <p:nvPr/>
        </p:nvSpPr>
        <p:spPr>
          <a:xfrm>
            <a:off x="207600" y="3013788"/>
            <a:ext cx="1398820" cy="3265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 xmlns:a16="http://schemas.microsoft.com/office/drawing/2014/main" id="{3391CA86-D1F2-41C9-8CFF-2D9DC3665ABB}"/>
              </a:ext>
            </a:extLst>
          </p:cNvPr>
          <p:cNvSpPr/>
          <p:nvPr/>
        </p:nvSpPr>
        <p:spPr>
          <a:xfrm>
            <a:off x="1782146" y="3407489"/>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 xmlns:a16="http://schemas.microsoft.com/office/drawing/2014/main" id="{001989C9-A118-4C95-9640-DBC0062EE364}"/>
              </a:ext>
            </a:extLst>
          </p:cNvPr>
          <p:cNvSpPr/>
          <p:nvPr/>
        </p:nvSpPr>
        <p:spPr>
          <a:xfrm>
            <a:off x="4165768" y="2963394"/>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 xmlns:a16="http://schemas.microsoft.com/office/drawing/2014/main" id="{ED24D6B5-8F6E-4D30-8D61-6A6477274A03}"/>
              </a:ext>
            </a:extLst>
          </p:cNvPr>
          <p:cNvSpPr/>
          <p:nvPr/>
        </p:nvSpPr>
        <p:spPr>
          <a:xfrm>
            <a:off x="9370694" y="5019241"/>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7BDC2586-EA00-4AD8-9617-C06354581353}"/>
              </a:ext>
            </a:extLst>
          </p:cNvPr>
          <p:cNvCxnSpPr>
            <a:cxnSpLocks/>
            <a:stCxn id="8" idx="0"/>
            <a:endCxn id="9" idx="1"/>
          </p:cNvCxnSpPr>
          <p:nvPr/>
        </p:nvCxnSpPr>
        <p:spPr>
          <a:xfrm rot="16200000" flipH="1">
            <a:off x="1073860" y="2846938"/>
            <a:ext cx="541436" cy="875136"/>
          </a:xfrm>
          <a:prstGeom prst="bentConnector4">
            <a:avLst>
              <a:gd name="adj1" fmla="val -42221"/>
              <a:gd name="adj2" fmla="val 8996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 xmlns:a16="http://schemas.microsoft.com/office/drawing/2014/main" id="{85B4B2E4-2C07-4884-BD0F-E62559AB6BFC}"/>
              </a:ext>
            </a:extLst>
          </p:cNvPr>
          <p:cNvCxnSpPr>
            <a:cxnSpLocks/>
            <a:stCxn id="9" idx="3"/>
            <a:endCxn id="7" idx="1"/>
          </p:cNvCxnSpPr>
          <p:nvPr/>
        </p:nvCxnSpPr>
        <p:spPr>
          <a:xfrm flipV="1">
            <a:off x="2685661" y="3429000"/>
            <a:ext cx="1379027" cy="12622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 xmlns:a16="http://schemas.microsoft.com/office/drawing/2014/main" id="{9C273C0E-EB02-4487-ACF2-64783788A8CF}"/>
              </a:ext>
            </a:extLst>
          </p:cNvPr>
          <p:cNvCxnSpPr>
            <a:cxnSpLocks/>
            <a:stCxn id="10" idx="3"/>
            <a:endCxn id="11" idx="1"/>
          </p:cNvCxnSpPr>
          <p:nvPr/>
        </p:nvCxnSpPr>
        <p:spPr>
          <a:xfrm>
            <a:off x="5069283" y="3111129"/>
            <a:ext cx="4301411" cy="20558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 xmlns:a16="http://schemas.microsoft.com/office/drawing/2014/main" id="{8729DFE7-D09C-4EEE-8530-FA8281E5D3CA}"/>
              </a:ext>
            </a:extLst>
          </p:cNvPr>
          <p:cNvSpPr txBox="1"/>
          <p:nvPr/>
        </p:nvSpPr>
        <p:spPr>
          <a:xfrm>
            <a:off x="354563" y="1688505"/>
            <a:ext cx="3384260" cy="830997"/>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kumimoji="1" lang="en-US" altLang="ja-JP" sz="1600" dirty="0"/>
          </a:p>
          <a:p>
            <a:pPr marL="342900" indent="-342900">
              <a:buAutoNum type="arabicPeriod"/>
            </a:pPr>
            <a:r>
              <a:rPr kumimoji="1" lang="ja-JP" altLang="en-US" sz="1600" dirty="0"/>
              <a:t>“</a:t>
            </a:r>
            <a:r>
              <a:rPr kumimoji="1" lang="en-US" altLang="ja-JP" sz="1600" dirty="0"/>
              <a:t>IoT</a:t>
            </a:r>
            <a:r>
              <a:rPr kumimoji="1" lang="ja-JP" altLang="en-US" sz="1600" dirty="0"/>
              <a:t> </a:t>
            </a:r>
            <a:r>
              <a:rPr kumimoji="1" lang="en-US" altLang="ja-JP" sz="1600" dirty="0"/>
              <a:t>Hub</a:t>
            </a:r>
            <a:r>
              <a:rPr kumimoji="1" lang="ja-JP" altLang="en-US" sz="1600" dirty="0"/>
              <a:t>”と入力し検索</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”を選択</a:t>
            </a:r>
            <a:endParaRPr kumimoji="1" lang="ja-JP" altLang="en-US" sz="1600" dirty="0"/>
          </a:p>
        </p:txBody>
      </p:sp>
      <p:sp>
        <p:nvSpPr>
          <p:cNvPr id="23" name="テキスト ボックス 22">
            <a:extLst>
              <a:ext uri="{FF2B5EF4-FFF2-40B4-BE49-F238E27FC236}">
                <a16:creationId xmlns="" xmlns:a16="http://schemas.microsoft.com/office/drawing/2014/main" id="{504A8F7B-CE0D-4B13-BFDE-56558E7D2B06}"/>
              </a:ext>
            </a:extLst>
          </p:cNvPr>
          <p:cNvSpPr txBox="1"/>
          <p:nvPr/>
        </p:nvSpPr>
        <p:spPr>
          <a:xfrm>
            <a:off x="9735186" y="5461836"/>
            <a:ext cx="1606530" cy="338554"/>
          </a:xfrm>
          <a:prstGeom prst="rect">
            <a:avLst/>
          </a:prstGeom>
          <a:noFill/>
        </p:spPr>
        <p:txBody>
          <a:bodyPr wrap="none" rtlCol="0">
            <a:spAutoFit/>
          </a:bodyPr>
          <a:lstStyle/>
          <a:p>
            <a:r>
              <a:rPr kumimoji="1" lang="en-US" altLang="ja-JP" sz="1600" dirty="0"/>
              <a:t>4</a:t>
            </a:r>
            <a:r>
              <a:rPr lang="en-US" altLang="ja-JP" sz="1600" dirty="0"/>
              <a:t>.</a:t>
            </a:r>
            <a:r>
              <a:rPr lang="ja-JP" altLang="en-US" sz="1600" dirty="0"/>
              <a:t> </a:t>
            </a:r>
            <a:r>
              <a:rPr kumimoji="1" lang="ja-JP" altLang="en-US" sz="1600" dirty="0"/>
              <a:t>“作成”を選択</a:t>
            </a:r>
          </a:p>
        </p:txBody>
      </p:sp>
    </p:spTree>
    <p:extLst>
      <p:ext uri="{BB962C8B-B14F-4D97-AF65-F5344CB8AC3E}">
        <p14:creationId xmlns:p14="http://schemas.microsoft.com/office/powerpoint/2010/main" val="22763038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956360B-B6A6-4F44-A457-3FFB4EEF5C90}"/>
              </a:ext>
            </a:extLst>
          </p:cNvPr>
          <p:cNvSpPr>
            <a:spLocks noGrp="1"/>
          </p:cNvSpPr>
          <p:nvPr>
            <p:ph type="title"/>
          </p:nvPr>
        </p:nvSpPr>
        <p:spPr/>
        <p:txBody>
          <a:bodyPr/>
          <a:lstStyle/>
          <a:p>
            <a:r>
              <a:rPr kumimoji="1" lang="ja-JP" altLang="en-US"/>
              <a:t>タグ・</a:t>
            </a:r>
            <a:r>
              <a:rPr kumimoji="1" lang="en-US" altLang="ja-JP"/>
              <a:t>Device</a:t>
            </a:r>
            <a:r>
              <a:rPr kumimoji="1" lang="ja-JP" altLang="en-US"/>
              <a:t> </a:t>
            </a:r>
            <a:r>
              <a:rPr kumimoji="1" lang="en-US" altLang="ja-JP"/>
              <a:t>Twin</a:t>
            </a:r>
            <a:r>
              <a:rPr kumimoji="1" lang="ja-JP" altLang="en-US"/>
              <a:t>によるデバイス検索</a:t>
            </a:r>
          </a:p>
        </p:txBody>
      </p:sp>
      <p:sp>
        <p:nvSpPr>
          <p:cNvPr id="3" name="コンテンツ プレースホルダー 2">
            <a:extLst>
              <a:ext uri="{FF2B5EF4-FFF2-40B4-BE49-F238E27FC236}">
                <a16:creationId xmlns="" xmlns:a16="http://schemas.microsoft.com/office/drawing/2014/main" id="{595062EA-DA27-4C6E-B78C-A6609BB7FE46}"/>
              </a:ext>
            </a:extLst>
          </p:cNvPr>
          <p:cNvSpPr>
            <a:spLocks noGrp="1"/>
          </p:cNvSpPr>
          <p:nvPr>
            <p:ph idx="1"/>
          </p:nvPr>
        </p:nvSpPr>
        <p:spPr/>
        <p:txBody>
          <a:bodyPr/>
          <a:lstStyle/>
          <a:p>
            <a:r>
              <a:rPr kumimoji="1" lang="en-US" altLang="ja-JP"/>
              <a:t>Azure</a:t>
            </a:r>
            <a:r>
              <a:rPr kumimoji="1" lang="ja-JP" altLang="en-US"/>
              <a:t> </a:t>
            </a:r>
            <a:r>
              <a:rPr kumimoji="1" lang="en-US" altLang="ja-JP"/>
              <a:t>Portal</a:t>
            </a:r>
            <a:r>
              <a:rPr kumimoji="1" lang="ja-JP" altLang="en-US"/>
              <a:t>で作業を行います</a:t>
            </a:r>
            <a:endParaRPr kumimoji="1" lang="en-US" altLang="ja-JP"/>
          </a:p>
          <a:p>
            <a:pPr lvl="1"/>
            <a:r>
              <a:rPr lang="ja-JP" altLang="en-US"/>
              <a:t>複数デバイスの登録</a:t>
            </a:r>
            <a:endParaRPr lang="en-US" altLang="ja-JP"/>
          </a:p>
          <a:p>
            <a:pPr lvl="1"/>
            <a:r>
              <a:rPr kumimoji="1" lang="ja-JP" altLang="en-US"/>
              <a:t>タグ、</a:t>
            </a:r>
            <a:r>
              <a:rPr kumimoji="1" lang="en-US" altLang="ja-JP"/>
              <a:t>Device</a:t>
            </a:r>
            <a:r>
              <a:rPr kumimoji="1" lang="ja-JP" altLang="en-US"/>
              <a:t> </a:t>
            </a:r>
            <a:r>
              <a:rPr kumimoji="1" lang="en-US" altLang="ja-JP"/>
              <a:t>Twin</a:t>
            </a:r>
            <a:r>
              <a:rPr kumimoji="1" lang="ja-JP" altLang="en-US"/>
              <a:t>の登録</a:t>
            </a:r>
            <a:endParaRPr kumimoji="1" lang="en-US" altLang="ja-JP"/>
          </a:p>
          <a:p>
            <a:pPr lvl="1"/>
            <a:r>
              <a:rPr lang="ja-JP" altLang="en-US"/>
              <a:t>クエリーによるデバイスの検索</a:t>
            </a:r>
            <a:endParaRPr kumimoji="1" lang="ja-JP" altLang="en-US"/>
          </a:p>
        </p:txBody>
      </p:sp>
      <p:sp>
        <p:nvSpPr>
          <p:cNvPr id="4" name="スライド番号プレースホルダー 3">
            <a:extLst>
              <a:ext uri="{FF2B5EF4-FFF2-40B4-BE49-F238E27FC236}">
                <a16:creationId xmlns="" xmlns:a16="http://schemas.microsoft.com/office/drawing/2014/main" id="{5F7A05BF-60F0-45F8-8B98-1B780C5C3A24}"/>
              </a:ext>
            </a:extLst>
          </p:cNvPr>
          <p:cNvSpPr>
            <a:spLocks noGrp="1"/>
          </p:cNvSpPr>
          <p:nvPr>
            <p:ph type="sldNum" sz="quarter" idx="12"/>
          </p:nvPr>
        </p:nvSpPr>
        <p:spPr/>
        <p:txBody>
          <a:bodyPr/>
          <a:lstStyle/>
          <a:p>
            <a:fld id="{6F84F5BE-853B-463E-BD2A-CF66A7E28F35}" type="slidenum">
              <a:rPr kumimoji="1" lang="ja-JP" altLang="en-US" smtClean="0"/>
              <a:t>150</a:t>
            </a:fld>
            <a:endParaRPr kumimoji="1" lang="ja-JP" altLang="en-US"/>
          </a:p>
        </p:txBody>
      </p:sp>
    </p:spTree>
    <p:extLst>
      <p:ext uri="{BB962C8B-B14F-4D97-AF65-F5344CB8AC3E}">
        <p14:creationId xmlns:p14="http://schemas.microsoft.com/office/powerpoint/2010/main" val="14607706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722E154-4D9F-42D6-8CCE-5AD353596C49}"/>
              </a:ext>
            </a:extLst>
          </p:cNvPr>
          <p:cNvSpPr>
            <a:spLocks noGrp="1"/>
          </p:cNvSpPr>
          <p:nvPr>
            <p:ph type="title"/>
          </p:nvPr>
        </p:nvSpPr>
        <p:spPr/>
        <p:txBody>
          <a:bodyPr/>
          <a:lstStyle/>
          <a:p>
            <a:r>
              <a:rPr kumimoji="1" lang="en-US" altLang="ja-JP"/>
              <a:t>Device</a:t>
            </a:r>
            <a:r>
              <a:rPr kumimoji="1" lang="ja-JP" altLang="en-US"/>
              <a:t> </a:t>
            </a:r>
            <a:r>
              <a:rPr kumimoji="1" lang="en-US" altLang="ja-JP"/>
              <a:t>Explorer</a:t>
            </a:r>
            <a:r>
              <a:rPr kumimoji="1" lang="ja-JP" altLang="en-US"/>
              <a:t>の表示</a:t>
            </a:r>
          </a:p>
        </p:txBody>
      </p:sp>
      <p:sp>
        <p:nvSpPr>
          <p:cNvPr id="3" name="スライド番号プレースホルダー 2">
            <a:extLst>
              <a:ext uri="{FF2B5EF4-FFF2-40B4-BE49-F238E27FC236}">
                <a16:creationId xmlns="" xmlns:a16="http://schemas.microsoft.com/office/drawing/2014/main" id="{B972F997-C863-4404-B412-CFD1491A1C06}"/>
              </a:ext>
            </a:extLst>
          </p:cNvPr>
          <p:cNvSpPr>
            <a:spLocks noGrp="1"/>
          </p:cNvSpPr>
          <p:nvPr>
            <p:ph type="sldNum" sz="quarter" idx="12"/>
          </p:nvPr>
        </p:nvSpPr>
        <p:spPr/>
        <p:txBody>
          <a:bodyPr/>
          <a:lstStyle/>
          <a:p>
            <a:fld id="{6F84F5BE-853B-463E-BD2A-CF66A7E28F35}" type="slidenum">
              <a:rPr kumimoji="1" lang="ja-JP" altLang="en-US" smtClean="0"/>
              <a:t>151</a:t>
            </a:fld>
            <a:endParaRPr kumimoji="1" lang="ja-JP" altLang="en-US"/>
          </a:p>
        </p:txBody>
      </p:sp>
      <p:pic>
        <p:nvPicPr>
          <p:cNvPr id="4" name="図 3">
            <a:extLst>
              <a:ext uri="{FF2B5EF4-FFF2-40B4-BE49-F238E27FC236}">
                <a16:creationId xmlns="" xmlns:a16="http://schemas.microsoft.com/office/drawing/2014/main" id="{E418470A-034D-45C0-9664-EF9EE007C44B}"/>
              </a:ext>
            </a:extLst>
          </p:cNvPr>
          <p:cNvPicPr>
            <a:picLocks noChangeAspect="1"/>
          </p:cNvPicPr>
          <p:nvPr/>
        </p:nvPicPr>
        <p:blipFill>
          <a:blip r:embed="rId3"/>
          <a:stretch>
            <a:fillRect/>
          </a:stretch>
        </p:blipFill>
        <p:spPr>
          <a:xfrm>
            <a:off x="430944" y="1429801"/>
            <a:ext cx="6158541" cy="5422686"/>
          </a:xfrm>
          <a:prstGeom prst="rect">
            <a:avLst/>
          </a:prstGeom>
          <a:ln>
            <a:solidFill>
              <a:schemeClr val="tx1"/>
            </a:solidFill>
          </a:ln>
        </p:spPr>
      </p:pic>
      <p:sp>
        <p:nvSpPr>
          <p:cNvPr id="5" name="テキスト ボックス 4">
            <a:extLst>
              <a:ext uri="{FF2B5EF4-FFF2-40B4-BE49-F238E27FC236}">
                <a16:creationId xmlns="" xmlns:a16="http://schemas.microsoft.com/office/drawing/2014/main" id="{32B0E89F-7F27-4B32-8D83-2E1D3F06BAE2}"/>
              </a:ext>
            </a:extLst>
          </p:cNvPr>
          <p:cNvSpPr txBox="1"/>
          <p:nvPr/>
        </p:nvSpPr>
        <p:spPr>
          <a:xfrm>
            <a:off x="493486" y="783470"/>
            <a:ext cx="4881465" cy="646331"/>
          </a:xfrm>
          <a:prstGeom prst="rect">
            <a:avLst/>
          </a:prstGeom>
          <a:noFill/>
        </p:spPr>
        <p:txBody>
          <a:bodyPr wrap="none" rtlCol="0">
            <a:spAutoFit/>
          </a:bodyPr>
          <a:lstStyle/>
          <a:p>
            <a:r>
              <a:rPr kumimoji="1" lang="ja-JP" altLang="en-US"/>
              <a:t>ダッシュボードで</a:t>
            </a:r>
            <a:r>
              <a:rPr kumimoji="1" lang="en-US" altLang="ja-JP"/>
              <a:t>IoT</a:t>
            </a:r>
            <a:r>
              <a:rPr kumimoji="1" lang="ja-JP" altLang="en-US"/>
              <a:t> </a:t>
            </a:r>
            <a:r>
              <a:rPr kumimoji="1" lang="en-US" altLang="ja-JP"/>
              <a:t>Hub</a:t>
            </a:r>
            <a:r>
              <a:rPr kumimoji="1" lang="ja-JP" altLang="en-US"/>
              <a:t>のタイルを選択し、</a:t>
            </a:r>
            <a:endParaRPr kumimoji="1" lang="en-US" altLang="ja-JP"/>
          </a:p>
          <a:p>
            <a:r>
              <a:rPr lang="ja-JP" altLang="en-US"/>
              <a:t>“デバイスエクスプローラー”を選択</a:t>
            </a:r>
            <a:endParaRPr kumimoji="1" lang="ja-JP" altLang="en-US"/>
          </a:p>
        </p:txBody>
      </p:sp>
      <p:sp>
        <p:nvSpPr>
          <p:cNvPr id="6" name="角丸四角形 6">
            <a:extLst>
              <a:ext uri="{FF2B5EF4-FFF2-40B4-BE49-F238E27FC236}">
                <a16:creationId xmlns="" xmlns:a16="http://schemas.microsoft.com/office/drawing/2014/main" id="{2A5B6A14-7FBF-42B0-B833-E9101A7A8F78}"/>
              </a:ext>
            </a:extLst>
          </p:cNvPr>
          <p:cNvSpPr/>
          <p:nvPr/>
        </p:nvSpPr>
        <p:spPr>
          <a:xfrm>
            <a:off x="563361" y="6314199"/>
            <a:ext cx="1410582" cy="449457"/>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 xmlns:a16="http://schemas.microsoft.com/office/drawing/2014/main" id="{4CF27C8B-8200-4A32-9F79-2066EC205AE6}"/>
              </a:ext>
            </a:extLst>
          </p:cNvPr>
          <p:cNvSpPr txBox="1"/>
          <p:nvPr/>
        </p:nvSpPr>
        <p:spPr>
          <a:xfrm>
            <a:off x="6712857" y="1966974"/>
            <a:ext cx="4548040" cy="646331"/>
          </a:xfrm>
          <a:prstGeom prst="rect">
            <a:avLst/>
          </a:prstGeom>
          <a:noFill/>
        </p:spPr>
        <p:txBody>
          <a:bodyPr wrap="none" rtlCol="0">
            <a:spAutoFit/>
          </a:bodyPr>
          <a:lstStyle/>
          <a:p>
            <a:r>
              <a:rPr kumimoji="1" lang="ja-JP" altLang="en-US"/>
              <a:t>“＋追加”を使って、複数のデバイスを登録</a:t>
            </a:r>
            <a:endParaRPr kumimoji="1" lang="en-US" altLang="ja-JP"/>
          </a:p>
          <a:p>
            <a:r>
              <a:rPr kumimoji="1" lang="en-US" altLang="ja-JP"/>
              <a:t>※Device</a:t>
            </a:r>
            <a:r>
              <a:rPr kumimoji="1" lang="ja-JP" altLang="en-US"/>
              <a:t> </a:t>
            </a:r>
            <a:r>
              <a:rPr kumimoji="1" lang="en-US" altLang="ja-JP"/>
              <a:t>ID</a:t>
            </a:r>
            <a:r>
              <a:rPr kumimoji="1" lang="ja-JP" altLang="en-US"/>
              <a:t>は好きな文字列で構いません</a:t>
            </a:r>
          </a:p>
        </p:txBody>
      </p:sp>
      <p:sp>
        <p:nvSpPr>
          <p:cNvPr id="8" name="角丸四角形 6">
            <a:extLst>
              <a:ext uri="{FF2B5EF4-FFF2-40B4-BE49-F238E27FC236}">
                <a16:creationId xmlns="" xmlns:a16="http://schemas.microsoft.com/office/drawing/2014/main" id="{09FD7F5F-D069-4F9C-9CAE-75031A90129D}"/>
              </a:ext>
            </a:extLst>
          </p:cNvPr>
          <p:cNvSpPr/>
          <p:nvPr/>
        </p:nvSpPr>
        <p:spPr>
          <a:xfrm>
            <a:off x="2669896" y="1697870"/>
            <a:ext cx="855347" cy="34540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68453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3DA9428-FFA8-4856-A81D-892454649B27}"/>
              </a:ext>
            </a:extLst>
          </p:cNvPr>
          <p:cNvSpPr>
            <a:spLocks noGrp="1"/>
          </p:cNvSpPr>
          <p:nvPr>
            <p:ph type="title"/>
          </p:nvPr>
        </p:nvSpPr>
        <p:spPr/>
        <p:txBody>
          <a:bodyPr/>
          <a:lstStyle/>
          <a:p>
            <a:r>
              <a:rPr kumimoji="1" lang="en-US" altLang="ja-JP"/>
              <a:t>Tag</a:t>
            </a:r>
            <a:r>
              <a:rPr kumimoji="1" lang="ja-JP" altLang="en-US"/>
              <a:t>、</a:t>
            </a:r>
            <a:r>
              <a:rPr kumimoji="1" lang="en-US" altLang="ja-JP"/>
              <a:t>Device</a:t>
            </a:r>
            <a:r>
              <a:rPr kumimoji="1" lang="ja-JP" altLang="en-US"/>
              <a:t> </a:t>
            </a:r>
            <a:r>
              <a:rPr kumimoji="1" lang="en-US" altLang="ja-JP"/>
              <a:t>Twin</a:t>
            </a:r>
            <a:r>
              <a:rPr kumimoji="1" lang="ja-JP" altLang="en-US"/>
              <a:t>の設定</a:t>
            </a:r>
            <a:r>
              <a:rPr lang="ja-JP" altLang="en-US">
                <a:latin typeface="メイリオ"/>
              </a:rPr>
              <a:t>方法</a:t>
            </a:r>
            <a:endParaRPr kumimoji="1" lang="ja-JP" altLang="en-US"/>
          </a:p>
        </p:txBody>
      </p:sp>
      <p:sp>
        <p:nvSpPr>
          <p:cNvPr id="3" name="スライド番号プレースホルダー 2">
            <a:extLst>
              <a:ext uri="{FF2B5EF4-FFF2-40B4-BE49-F238E27FC236}">
                <a16:creationId xmlns="" xmlns:a16="http://schemas.microsoft.com/office/drawing/2014/main" id="{4708A767-A136-4547-A2B8-44CC6E758E20}"/>
              </a:ext>
            </a:extLst>
          </p:cNvPr>
          <p:cNvSpPr>
            <a:spLocks noGrp="1"/>
          </p:cNvSpPr>
          <p:nvPr>
            <p:ph type="sldNum" sz="quarter" idx="12"/>
          </p:nvPr>
        </p:nvSpPr>
        <p:spPr/>
        <p:txBody>
          <a:bodyPr/>
          <a:lstStyle/>
          <a:p>
            <a:fld id="{6F84F5BE-853B-463E-BD2A-CF66A7E28F35}" type="slidenum">
              <a:rPr kumimoji="1" lang="ja-JP" altLang="en-US" smtClean="0"/>
              <a:t>152</a:t>
            </a:fld>
            <a:endParaRPr kumimoji="1" lang="ja-JP" altLang="en-US"/>
          </a:p>
        </p:txBody>
      </p:sp>
      <p:pic>
        <p:nvPicPr>
          <p:cNvPr id="4" name="図 3">
            <a:extLst>
              <a:ext uri="{FF2B5EF4-FFF2-40B4-BE49-F238E27FC236}">
                <a16:creationId xmlns="" xmlns:a16="http://schemas.microsoft.com/office/drawing/2014/main" id="{37B68CF7-1DCE-4D5E-B655-3263FA508044}"/>
              </a:ext>
            </a:extLst>
          </p:cNvPr>
          <p:cNvPicPr>
            <a:picLocks noChangeAspect="1"/>
          </p:cNvPicPr>
          <p:nvPr/>
        </p:nvPicPr>
        <p:blipFill>
          <a:blip r:embed="rId3"/>
          <a:stretch>
            <a:fillRect/>
          </a:stretch>
        </p:blipFill>
        <p:spPr>
          <a:xfrm>
            <a:off x="444019" y="1262184"/>
            <a:ext cx="4527124" cy="5310276"/>
          </a:xfrm>
          <a:prstGeom prst="rect">
            <a:avLst/>
          </a:prstGeom>
          <a:ln>
            <a:solidFill>
              <a:schemeClr val="tx1"/>
            </a:solidFill>
          </a:ln>
        </p:spPr>
      </p:pic>
      <p:pic>
        <p:nvPicPr>
          <p:cNvPr id="5" name="図 4">
            <a:extLst>
              <a:ext uri="{FF2B5EF4-FFF2-40B4-BE49-F238E27FC236}">
                <a16:creationId xmlns="" xmlns:a16="http://schemas.microsoft.com/office/drawing/2014/main" id="{13D113ED-25CC-45F7-8059-D18CE76D4EBD}"/>
              </a:ext>
            </a:extLst>
          </p:cNvPr>
          <p:cNvPicPr>
            <a:picLocks noChangeAspect="1"/>
          </p:cNvPicPr>
          <p:nvPr/>
        </p:nvPicPr>
        <p:blipFill>
          <a:blip r:embed="rId4"/>
          <a:stretch>
            <a:fillRect/>
          </a:stretch>
        </p:blipFill>
        <p:spPr>
          <a:xfrm>
            <a:off x="5705453" y="1262184"/>
            <a:ext cx="6332225" cy="5153688"/>
          </a:xfrm>
          <a:prstGeom prst="rect">
            <a:avLst/>
          </a:prstGeom>
          <a:ln>
            <a:solidFill>
              <a:schemeClr val="tx1"/>
            </a:solidFill>
          </a:ln>
        </p:spPr>
      </p:pic>
      <p:sp>
        <p:nvSpPr>
          <p:cNvPr id="6" name="角丸四角形 6">
            <a:extLst>
              <a:ext uri="{FF2B5EF4-FFF2-40B4-BE49-F238E27FC236}">
                <a16:creationId xmlns="" xmlns:a16="http://schemas.microsoft.com/office/drawing/2014/main" id="{0AC6B998-0281-412F-8DAA-D8DFBD070EDB}"/>
              </a:ext>
            </a:extLst>
          </p:cNvPr>
          <p:cNvSpPr/>
          <p:nvPr/>
        </p:nvSpPr>
        <p:spPr>
          <a:xfrm>
            <a:off x="630639" y="5762923"/>
            <a:ext cx="994961" cy="391134"/>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7" name="カギ線コネクタ 9">
            <a:extLst>
              <a:ext uri="{FF2B5EF4-FFF2-40B4-BE49-F238E27FC236}">
                <a16:creationId xmlns="" xmlns:a16="http://schemas.microsoft.com/office/drawing/2014/main" id="{83DFA577-D230-4229-9756-B3488D13ED55}"/>
              </a:ext>
            </a:extLst>
          </p:cNvPr>
          <p:cNvCxnSpPr>
            <a:cxnSpLocks/>
            <a:stCxn id="6" idx="3"/>
            <a:endCxn id="8" idx="1"/>
          </p:cNvCxnSpPr>
          <p:nvPr/>
        </p:nvCxnSpPr>
        <p:spPr>
          <a:xfrm flipV="1">
            <a:off x="1625600" y="1763862"/>
            <a:ext cx="1327325" cy="419462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角丸四角形 6">
            <a:extLst>
              <a:ext uri="{FF2B5EF4-FFF2-40B4-BE49-F238E27FC236}">
                <a16:creationId xmlns="" xmlns:a16="http://schemas.microsoft.com/office/drawing/2014/main" id="{8F89AFA8-3380-452C-B747-39BF9608A4D9}"/>
              </a:ext>
            </a:extLst>
          </p:cNvPr>
          <p:cNvSpPr/>
          <p:nvPr/>
        </p:nvSpPr>
        <p:spPr>
          <a:xfrm>
            <a:off x="2952925" y="1568295"/>
            <a:ext cx="994961" cy="391134"/>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矢印: ストライプ 10">
            <a:extLst>
              <a:ext uri="{FF2B5EF4-FFF2-40B4-BE49-F238E27FC236}">
                <a16:creationId xmlns="" xmlns:a16="http://schemas.microsoft.com/office/drawing/2014/main" id="{AE2A78DD-E7C2-413A-B311-AD27232A0B96}"/>
              </a:ext>
            </a:extLst>
          </p:cNvPr>
          <p:cNvSpPr/>
          <p:nvPr/>
        </p:nvSpPr>
        <p:spPr>
          <a:xfrm>
            <a:off x="4849094" y="5278291"/>
            <a:ext cx="978408" cy="484632"/>
          </a:xfrm>
          <a:prstGeom prst="stripedRight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 xmlns:a16="http://schemas.microsoft.com/office/drawing/2014/main" id="{9C6F361F-9E15-46DB-A153-37F8025F6F12}"/>
              </a:ext>
            </a:extLst>
          </p:cNvPr>
          <p:cNvSpPr txBox="1"/>
          <p:nvPr/>
        </p:nvSpPr>
        <p:spPr>
          <a:xfrm>
            <a:off x="3737429" y="2570722"/>
            <a:ext cx="364715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nchor="t">
            <a:spAutoFit/>
          </a:bodyPr>
          <a:lstStyle/>
          <a:p>
            <a:r>
              <a:rPr kumimoji="1" lang="ja-JP" altLang="en-US"/>
              <a:t>登録済みのデバイスを選択して、</a:t>
            </a:r>
            <a:endParaRPr kumimoji="1" lang="en-US" altLang="ja-JP"/>
          </a:p>
          <a:p>
            <a:r>
              <a:rPr lang="ja-JP" altLang="en-US"/>
              <a:t>“デバイスツイン”を選択</a:t>
            </a:r>
            <a:endParaRPr lang="en-US" altLang="ja-JP"/>
          </a:p>
          <a:p>
            <a:r>
              <a:rPr lang="en-US" altLang="ja-JP"/>
              <a:t>JSON</a:t>
            </a:r>
            <a:r>
              <a:rPr lang="ja-JP" altLang="en-US"/>
              <a:t>を更新し“保存”をクリック</a:t>
            </a:r>
            <a:endParaRPr kumimoji="1" lang="ja-JP" altLang="en-US"/>
          </a:p>
        </p:txBody>
      </p:sp>
      <p:sp>
        <p:nvSpPr>
          <p:cNvPr id="13" name="角丸四角形 6">
            <a:extLst>
              <a:ext uri="{FF2B5EF4-FFF2-40B4-BE49-F238E27FC236}">
                <a16:creationId xmlns="" xmlns:a16="http://schemas.microsoft.com/office/drawing/2014/main" id="{C2AD4813-8E59-4119-B3FE-F2C22F2EBA1B}"/>
              </a:ext>
            </a:extLst>
          </p:cNvPr>
          <p:cNvSpPr/>
          <p:nvPr/>
        </p:nvSpPr>
        <p:spPr>
          <a:xfrm>
            <a:off x="8610600" y="2698320"/>
            <a:ext cx="2884714" cy="3586366"/>
          </a:xfrm>
          <a:prstGeom prst="roundRect">
            <a:avLst>
              <a:gd name="adj" fmla="val 11636"/>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9" name="TextBox 8">
            <a:extLst>
              <a:ext uri="{FF2B5EF4-FFF2-40B4-BE49-F238E27FC236}">
                <a16:creationId xmlns="" xmlns:a16="http://schemas.microsoft.com/office/drawing/2014/main" id="{0682AB37-7069-4791-8E1C-B3A0A2A15422}"/>
              </a:ext>
            </a:extLst>
          </p:cNvPr>
          <p:cNvSpPr txBox="1"/>
          <p:nvPr/>
        </p:nvSpPr>
        <p:spPr>
          <a:xfrm>
            <a:off x="304573" y="781050"/>
            <a:ext cx="729936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メイリオ"/>
                <a:ea typeface="メイリオ"/>
              </a:rPr>
              <a:t>Tag</a:t>
            </a:r>
            <a:r>
              <a:rPr lang="en-US" err="1">
                <a:latin typeface="メイリオ"/>
              </a:rPr>
              <a:t>、Device</a:t>
            </a:r>
            <a:r>
              <a:rPr lang="ja-JP" altLang="en-US">
                <a:latin typeface="メイリオ"/>
              </a:rPr>
              <a:t>の設定変更方法は、以下のようなステップを踏みます</a:t>
            </a:r>
            <a:endParaRPr lang="en-US">
              <a:latin typeface="メイリオ"/>
            </a:endParaRPr>
          </a:p>
        </p:txBody>
      </p:sp>
    </p:spTree>
    <p:extLst>
      <p:ext uri="{BB962C8B-B14F-4D97-AF65-F5344CB8AC3E}">
        <p14:creationId xmlns:p14="http://schemas.microsoft.com/office/powerpoint/2010/main" val="4221654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CC380B1-2DB0-45CE-ABCA-8C6380141CBD}"/>
              </a:ext>
            </a:extLst>
          </p:cNvPr>
          <p:cNvSpPr>
            <a:spLocks noGrp="1"/>
          </p:cNvSpPr>
          <p:nvPr>
            <p:ph type="title"/>
          </p:nvPr>
        </p:nvSpPr>
        <p:spPr/>
        <p:txBody>
          <a:bodyPr/>
          <a:lstStyle/>
          <a:p>
            <a:r>
              <a:rPr kumimoji="1" lang="ja-JP" altLang="en-US"/>
              <a:t>各デバイスへのタグ設定</a:t>
            </a:r>
          </a:p>
        </p:txBody>
      </p:sp>
      <p:sp>
        <p:nvSpPr>
          <p:cNvPr id="3" name="スライド番号プレースホルダー 2">
            <a:extLst>
              <a:ext uri="{FF2B5EF4-FFF2-40B4-BE49-F238E27FC236}">
                <a16:creationId xmlns="" xmlns:a16="http://schemas.microsoft.com/office/drawing/2014/main" id="{F69AC1FE-F5DE-4C34-85A3-91F7D2B3D3F4}"/>
              </a:ext>
            </a:extLst>
          </p:cNvPr>
          <p:cNvSpPr>
            <a:spLocks noGrp="1"/>
          </p:cNvSpPr>
          <p:nvPr>
            <p:ph type="sldNum" sz="quarter" idx="12"/>
          </p:nvPr>
        </p:nvSpPr>
        <p:spPr/>
        <p:txBody>
          <a:bodyPr/>
          <a:lstStyle/>
          <a:p>
            <a:fld id="{6F84F5BE-853B-463E-BD2A-CF66A7E28F35}" type="slidenum">
              <a:rPr kumimoji="1" lang="ja-JP" altLang="en-US" smtClean="0"/>
              <a:t>153</a:t>
            </a:fld>
            <a:endParaRPr kumimoji="1" lang="ja-JP" altLang="en-US"/>
          </a:p>
        </p:txBody>
      </p:sp>
      <p:pic>
        <p:nvPicPr>
          <p:cNvPr id="5" name="図 4">
            <a:extLst>
              <a:ext uri="{FF2B5EF4-FFF2-40B4-BE49-F238E27FC236}">
                <a16:creationId xmlns="" xmlns:a16="http://schemas.microsoft.com/office/drawing/2014/main" id="{2763A5B1-6EA4-4CFA-9956-F34F8310E8A3}"/>
              </a:ext>
            </a:extLst>
          </p:cNvPr>
          <p:cNvPicPr>
            <a:picLocks noChangeAspect="1"/>
          </p:cNvPicPr>
          <p:nvPr/>
        </p:nvPicPr>
        <p:blipFill rotWithShape="1">
          <a:blip r:embed="rId3"/>
          <a:srcRect l="53133" t="12450" b="5663"/>
          <a:stretch/>
        </p:blipFill>
        <p:spPr>
          <a:xfrm>
            <a:off x="442684" y="1129272"/>
            <a:ext cx="4811487" cy="5525530"/>
          </a:xfrm>
          <a:prstGeom prst="rect">
            <a:avLst/>
          </a:prstGeom>
          <a:ln>
            <a:solidFill>
              <a:schemeClr val="tx1"/>
            </a:solidFill>
          </a:ln>
        </p:spPr>
      </p:pic>
      <p:sp>
        <p:nvSpPr>
          <p:cNvPr id="6" name="角丸四角形 6">
            <a:extLst>
              <a:ext uri="{FF2B5EF4-FFF2-40B4-BE49-F238E27FC236}">
                <a16:creationId xmlns="" xmlns:a16="http://schemas.microsoft.com/office/drawing/2014/main" id="{95B314E3-E6F8-4A14-A322-6DF7F1742B99}"/>
              </a:ext>
            </a:extLst>
          </p:cNvPr>
          <p:cNvSpPr/>
          <p:nvPr/>
        </p:nvSpPr>
        <p:spPr>
          <a:xfrm>
            <a:off x="1187474" y="4267686"/>
            <a:ext cx="1889553" cy="681685"/>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 xmlns:a16="http://schemas.microsoft.com/office/drawing/2014/main" id="{0B49531A-7213-437E-A754-CC7790153199}"/>
              </a:ext>
            </a:extLst>
          </p:cNvPr>
          <p:cNvSpPr txBox="1"/>
          <p:nvPr/>
        </p:nvSpPr>
        <p:spPr>
          <a:xfrm>
            <a:off x="5644884" y="1805473"/>
            <a:ext cx="6244017" cy="2739211"/>
          </a:xfrm>
          <a:prstGeom prst="rect">
            <a:avLst/>
          </a:prstGeom>
          <a:noFill/>
        </p:spPr>
        <p:txBody>
          <a:bodyPr wrap="none" rtlCol="0">
            <a:spAutoFit/>
          </a:bodyPr>
          <a:lstStyle/>
          <a:p>
            <a:r>
              <a:rPr kumimoji="1" lang="en-US" altLang="ja-JP"/>
              <a:t>JSON</a:t>
            </a:r>
            <a:r>
              <a:rPr kumimoji="1" lang="ja-JP" altLang="en-US"/>
              <a:t>に、</a:t>
            </a:r>
            <a:r>
              <a:rPr lang="ja-JP" altLang="en-US"/>
              <a:t>“</a:t>
            </a:r>
            <a:r>
              <a:rPr lang="en-US" altLang="ja-JP"/>
              <a:t>tags</a:t>
            </a:r>
            <a:r>
              <a:rPr lang="ja-JP" altLang="en-US"/>
              <a:t>”を追加</a:t>
            </a:r>
            <a:endParaRPr lang="en-US" altLang="ja-JP"/>
          </a:p>
          <a:p>
            <a:endParaRPr kumimoji="1" lang="en-US" altLang="ja-JP"/>
          </a:p>
          <a:p>
            <a:r>
              <a:rPr lang="en-US" altLang="ja-JP" sz="2800" b="1"/>
              <a:t>“tags”:{…}</a:t>
            </a:r>
          </a:p>
          <a:p>
            <a:endParaRPr kumimoji="1" lang="en-US" altLang="ja-JP"/>
          </a:p>
          <a:p>
            <a:r>
              <a:rPr kumimoji="1" lang="en-US" altLang="ja-JP"/>
              <a:t>{…}</a:t>
            </a:r>
            <a:r>
              <a:rPr kumimoji="1" lang="ja-JP" altLang="en-US"/>
              <a:t>の</a:t>
            </a:r>
            <a:r>
              <a:rPr kumimoji="1" lang="en-US" altLang="ja-JP"/>
              <a:t>…</a:t>
            </a:r>
            <a:r>
              <a:rPr kumimoji="1" lang="ja-JP" altLang="en-US"/>
              <a:t>は任意の</a:t>
            </a:r>
            <a:r>
              <a:rPr kumimoji="1" lang="en-US" altLang="ja-JP"/>
              <a:t>JSON</a:t>
            </a:r>
            <a:r>
              <a:rPr kumimoji="1" lang="ja-JP" altLang="en-US"/>
              <a:t>文字列</a:t>
            </a:r>
            <a:endParaRPr kumimoji="1" lang="en-US" altLang="ja-JP"/>
          </a:p>
          <a:p>
            <a:endParaRPr lang="en-US" altLang="ja-JP"/>
          </a:p>
          <a:p>
            <a:r>
              <a:rPr kumimoji="1" lang="en-US" altLang="ja-JP"/>
              <a:t>※</a:t>
            </a:r>
            <a:r>
              <a:rPr kumimoji="1" lang="ja-JP" altLang="en-US"/>
              <a:t>タグを更新してもデバイスへの通知はない</a:t>
            </a:r>
            <a:endParaRPr kumimoji="1" lang="en-US" altLang="ja-JP"/>
          </a:p>
          <a:p>
            <a:r>
              <a:rPr lang="en-US" altLang="ja-JP"/>
              <a:t>※Edge</a:t>
            </a:r>
            <a:r>
              <a:rPr lang="ja-JP" altLang="en-US"/>
              <a:t>側の</a:t>
            </a:r>
            <a:r>
              <a:rPr lang="en-US" altLang="ja-JP"/>
              <a:t>Device</a:t>
            </a:r>
            <a:r>
              <a:rPr lang="ja-JP" altLang="en-US"/>
              <a:t> </a:t>
            </a:r>
            <a:r>
              <a:rPr lang="en-US" altLang="ja-JP"/>
              <a:t>SDK</a:t>
            </a:r>
            <a:r>
              <a:rPr lang="ja-JP" altLang="en-US"/>
              <a:t>には、タグを参照する機能はない</a:t>
            </a:r>
            <a:endParaRPr lang="en-US" altLang="ja-JP"/>
          </a:p>
          <a:p>
            <a:r>
              <a:rPr kumimoji="1" lang="en-US" altLang="ja-JP"/>
              <a:t>※Cloud</a:t>
            </a:r>
            <a:r>
              <a:rPr kumimoji="1" lang="ja-JP" altLang="en-US"/>
              <a:t>側の</a:t>
            </a:r>
            <a:r>
              <a:rPr kumimoji="1" lang="en-US" altLang="ja-JP"/>
              <a:t>Device</a:t>
            </a:r>
            <a:r>
              <a:rPr kumimoji="1" lang="ja-JP" altLang="en-US"/>
              <a:t> </a:t>
            </a:r>
            <a:r>
              <a:rPr kumimoji="1" lang="en-US" altLang="ja-JP"/>
              <a:t>SDK</a:t>
            </a:r>
            <a:r>
              <a:rPr kumimoji="1" lang="ja-JP" altLang="en-US"/>
              <a:t>でのみ、タグの更新・参照は可能</a:t>
            </a:r>
            <a:endParaRPr kumimoji="1" lang="en-US" altLang="ja-JP"/>
          </a:p>
        </p:txBody>
      </p:sp>
    </p:spTree>
    <p:extLst>
      <p:ext uri="{BB962C8B-B14F-4D97-AF65-F5344CB8AC3E}">
        <p14:creationId xmlns:p14="http://schemas.microsoft.com/office/powerpoint/2010/main" val="3027220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A62E613-A655-43F5-8B0A-175360376C3C}"/>
              </a:ext>
            </a:extLst>
          </p:cNvPr>
          <p:cNvSpPr>
            <a:spLocks noGrp="1"/>
          </p:cNvSpPr>
          <p:nvPr>
            <p:ph type="title"/>
          </p:nvPr>
        </p:nvSpPr>
        <p:spPr/>
        <p:txBody>
          <a:bodyPr/>
          <a:lstStyle/>
          <a:p>
            <a:r>
              <a:rPr kumimoji="1" lang="ja-JP" altLang="en-US"/>
              <a:t>各デバイスへの</a:t>
            </a:r>
            <a:r>
              <a:rPr kumimoji="1" lang="en-US" altLang="ja-JP"/>
              <a:t>Device</a:t>
            </a:r>
            <a:r>
              <a:rPr kumimoji="1" lang="ja-JP" altLang="en-US"/>
              <a:t> </a:t>
            </a:r>
            <a:r>
              <a:rPr kumimoji="1" lang="en-US" altLang="ja-JP"/>
              <a:t>Twin</a:t>
            </a:r>
            <a:r>
              <a:rPr kumimoji="1" lang="ja-JP" altLang="en-US"/>
              <a:t>設定</a:t>
            </a:r>
          </a:p>
        </p:txBody>
      </p:sp>
      <p:sp>
        <p:nvSpPr>
          <p:cNvPr id="3" name="スライド番号プレースホルダー 2">
            <a:extLst>
              <a:ext uri="{FF2B5EF4-FFF2-40B4-BE49-F238E27FC236}">
                <a16:creationId xmlns="" xmlns:a16="http://schemas.microsoft.com/office/drawing/2014/main" id="{7DF6BD38-11DA-4A2F-B748-58DD6EA5660C}"/>
              </a:ext>
            </a:extLst>
          </p:cNvPr>
          <p:cNvSpPr>
            <a:spLocks noGrp="1"/>
          </p:cNvSpPr>
          <p:nvPr>
            <p:ph type="sldNum" sz="quarter" idx="12"/>
          </p:nvPr>
        </p:nvSpPr>
        <p:spPr/>
        <p:txBody>
          <a:bodyPr/>
          <a:lstStyle/>
          <a:p>
            <a:fld id="{6F84F5BE-853B-463E-BD2A-CF66A7E28F35}" type="slidenum">
              <a:rPr kumimoji="1" lang="ja-JP" altLang="en-US" smtClean="0"/>
              <a:t>154</a:t>
            </a:fld>
            <a:endParaRPr kumimoji="1" lang="ja-JP" altLang="en-US"/>
          </a:p>
        </p:txBody>
      </p:sp>
      <p:pic>
        <p:nvPicPr>
          <p:cNvPr id="4" name="図 3">
            <a:extLst>
              <a:ext uri="{FF2B5EF4-FFF2-40B4-BE49-F238E27FC236}">
                <a16:creationId xmlns="" xmlns:a16="http://schemas.microsoft.com/office/drawing/2014/main" id="{2529446F-7CE4-47FE-9806-E896FAD567D8}"/>
              </a:ext>
            </a:extLst>
          </p:cNvPr>
          <p:cNvPicPr>
            <a:picLocks noChangeAspect="1"/>
          </p:cNvPicPr>
          <p:nvPr/>
        </p:nvPicPr>
        <p:blipFill>
          <a:blip r:embed="rId3"/>
          <a:stretch>
            <a:fillRect/>
          </a:stretch>
        </p:blipFill>
        <p:spPr>
          <a:xfrm>
            <a:off x="878114" y="1042537"/>
            <a:ext cx="4581391" cy="5691716"/>
          </a:xfrm>
          <a:prstGeom prst="rect">
            <a:avLst/>
          </a:prstGeom>
          <a:ln>
            <a:solidFill>
              <a:schemeClr val="tx1"/>
            </a:solidFill>
          </a:ln>
        </p:spPr>
      </p:pic>
      <p:sp>
        <p:nvSpPr>
          <p:cNvPr id="5" name="角丸四角形 6">
            <a:extLst>
              <a:ext uri="{FF2B5EF4-FFF2-40B4-BE49-F238E27FC236}">
                <a16:creationId xmlns="" xmlns:a16="http://schemas.microsoft.com/office/drawing/2014/main" id="{609701CD-39EA-4BE7-9EDF-436BC55ABFFF}"/>
              </a:ext>
            </a:extLst>
          </p:cNvPr>
          <p:cNvSpPr/>
          <p:nvPr/>
        </p:nvSpPr>
        <p:spPr>
          <a:xfrm>
            <a:off x="1543074" y="5102257"/>
            <a:ext cx="2085497" cy="1001000"/>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 xmlns:a16="http://schemas.microsoft.com/office/drawing/2014/main" id="{B57490D1-6684-4346-B485-06E918B1ED26}"/>
              </a:ext>
            </a:extLst>
          </p:cNvPr>
          <p:cNvSpPr txBox="1"/>
          <p:nvPr/>
        </p:nvSpPr>
        <p:spPr>
          <a:xfrm>
            <a:off x="5644884" y="1805473"/>
            <a:ext cx="5671745" cy="3754874"/>
          </a:xfrm>
          <a:prstGeom prst="rect">
            <a:avLst/>
          </a:prstGeom>
          <a:noFill/>
        </p:spPr>
        <p:txBody>
          <a:bodyPr wrap="none" rtlCol="0">
            <a:spAutoFit/>
          </a:bodyPr>
          <a:lstStyle/>
          <a:p>
            <a:r>
              <a:rPr kumimoji="1" lang="en-US" altLang="ja-JP"/>
              <a:t>JSON</a:t>
            </a:r>
            <a:r>
              <a:rPr kumimoji="1" lang="ja-JP" altLang="en-US"/>
              <a:t>の“</a:t>
            </a:r>
            <a:r>
              <a:rPr kumimoji="1" lang="en-US" altLang="ja-JP" err="1"/>
              <a:t>properties.desired</a:t>
            </a:r>
            <a:r>
              <a:rPr kumimoji="1" lang="ja-JP" altLang="en-US"/>
              <a:t>”の子要素として、</a:t>
            </a:r>
            <a:r>
              <a:rPr lang="ja-JP" altLang="en-US"/>
              <a:t>追加</a:t>
            </a:r>
            <a:endParaRPr lang="en-US" altLang="ja-JP"/>
          </a:p>
          <a:p>
            <a:endParaRPr kumimoji="1" lang="en-US" altLang="ja-JP"/>
          </a:p>
          <a:p>
            <a:r>
              <a:rPr lang="en-US" altLang="ja-JP" sz="2800" b="1"/>
              <a:t>“properties”: {</a:t>
            </a:r>
          </a:p>
          <a:p>
            <a:r>
              <a:rPr lang="en-US" altLang="ja-JP" sz="2800" b="1"/>
              <a:t>    “desired”: {</a:t>
            </a:r>
          </a:p>
          <a:p>
            <a:r>
              <a:rPr lang="en-US" altLang="ja-JP" sz="2800" b="1"/>
              <a:t>        …</a:t>
            </a:r>
            <a:br>
              <a:rPr lang="en-US" altLang="ja-JP" sz="2800" b="1"/>
            </a:br>
            <a:r>
              <a:rPr lang="en-US" altLang="ja-JP" sz="2800" b="1"/>
              <a:t>        “$metadata”: {</a:t>
            </a:r>
            <a:br>
              <a:rPr lang="en-US" altLang="ja-JP" sz="2800" b="1"/>
            </a:br>
            <a:endParaRPr kumimoji="1" lang="en-US" altLang="ja-JP"/>
          </a:p>
          <a:p>
            <a:r>
              <a:rPr kumimoji="1" lang="en-US" altLang="ja-JP"/>
              <a:t>{…}</a:t>
            </a:r>
            <a:r>
              <a:rPr kumimoji="1" lang="ja-JP" altLang="en-US"/>
              <a:t>の</a:t>
            </a:r>
            <a:r>
              <a:rPr kumimoji="1" lang="en-US" altLang="ja-JP"/>
              <a:t>…</a:t>
            </a:r>
            <a:r>
              <a:rPr kumimoji="1" lang="ja-JP" altLang="en-US"/>
              <a:t>は任意の</a:t>
            </a:r>
            <a:r>
              <a:rPr kumimoji="1" lang="en-US" altLang="ja-JP"/>
              <a:t>JSON</a:t>
            </a:r>
            <a:r>
              <a:rPr kumimoji="1" lang="ja-JP" altLang="en-US"/>
              <a:t>文字列</a:t>
            </a:r>
            <a:endParaRPr kumimoji="1" lang="en-US" altLang="ja-JP"/>
          </a:p>
          <a:p>
            <a:endParaRPr lang="en-US" altLang="ja-JP"/>
          </a:p>
          <a:p>
            <a:r>
              <a:rPr kumimoji="1" lang="en-US" altLang="ja-JP"/>
              <a:t>※</a:t>
            </a:r>
            <a:r>
              <a:rPr kumimoji="1" lang="ja-JP" altLang="en-US"/>
              <a:t>保存するとデバイスに通知</a:t>
            </a:r>
            <a:endParaRPr kumimoji="1" lang="en-US" altLang="ja-JP"/>
          </a:p>
          <a:p>
            <a:r>
              <a:rPr lang="en-US" altLang="ja-JP"/>
              <a:t>※Edge</a:t>
            </a:r>
            <a:r>
              <a:rPr lang="ja-JP" altLang="en-US"/>
              <a:t>側の</a:t>
            </a:r>
            <a:r>
              <a:rPr lang="en-US" altLang="ja-JP"/>
              <a:t>Device</a:t>
            </a:r>
            <a:r>
              <a:rPr lang="ja-JP" altLang="en-US"/>
              <a:t> </a:t>
            </a:r>
            <a:r>
              <a:rPr lang="en-US" altLang="ja-JP"/>
              <a:t>SDK</a:t>
            </a:r>
            <a:r>
              <a:rPr lang="ja-JP" altLang="en-US" err="1"/>
              <a:t>には</a:t>
            </a:r>
            <a:r>
              <a:rPr lang="en-US" altLang="ja-JP"/>
              <a:t>Callback</a:t>
            </a:r>
            <a:r>
              <a:rPr lang="ja-JP" altLang="en-US"/>
              <a:t>と参照用</a:t>
            </a:r>
            <a:r>
              <a:rPr lang="en-US" altLang="ja-JP"/>
              <a:t>API</a:t>
            </a:r>
            <a:r>
              <a:rPr lang="ja-JP" altLang="en-US"/>
              <a:t>がある</a:t>
            </a:r>
            <a:endParaRPr kumimoji="1" lang="en-US" altLang="ja-JP"/>
          </a:p>
        </p:txBody>
      </p:sp>
    </p:spTree>
    <p:extLst>
      <p:ext uri="{BB962C8B-B14F-4D97-AF65-F5344CB8AC3E}">
        <p14:creationId xmlns:p14="http://schemas.microsoft.com/office/powerpoint/2010/main" val="39572011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6DCC036-6C66-4CF2-B5DF-5238DFEBB2D4}"/>
              </a:ext>
            </a:extLst>
          </p:cNvPr>
          <p:cNvSpPr>
            <a:spLocks noGrp="1"/>
          </p:cNvSpPr>
          <p:nvPr>
            <p:ph type="title"/>
          </p:nvPr>
        </p:nvSpPr>
        <p:spPr/>
        <p:txBody>
          <a:bodyPr/>
          <a:lstStyle/>
          <a:p>
            <a:r>
              <a:rPr kumimoji="1" lang="ja-JP" altLang="en-US"/>
              <a:t>クエリーによる検索</a:t>
            </a:r>
          </a:p>
        </p:txBody>
      </p:sp>
      <p:sp>
        <p:nvSpPr>
          <p:cNvPr id="3" name="スライド番号プレースホルダー 2">
            <a:extLst>
              <a:ext uri="{FF2B5EF4-FFF2-40B4-BE49-F238E27FC236}">
                <a16:creationId xmlns="" xmlns:a16="http://schemas.microsoft.com/office/drawing/2014/main" id="{17B47A1E-ACA8-4799-9CBD-837656B4EB5D}"/>
              </a:ext>
            </a:extLst>
          </p:cNvPr>
          <p:cNvSpPr>
            <a:spLocks noGrp="1"/>
          </p:cNvSpPr>
          <p:nvPr>
            <p:ph type="sldNum" sz="quarter" idx="12"/>
          </p:nvPr>
        </p:nvSpPr>
        <p:spPr/>
        <p:txBody>
          <a:bodyPr/>
          <a:lstStyle/>
          <a:p>
            <a:fld id="{6F84F5BE-853B-463E-BD2A-CF66A7E28F35}" type="slidenum">
              <a:rPr kumimoji="1" lang="ja-JP" altLang="en-US" smtClean="0"/>
              <a:t>155</a:t>
            </a:fld>
            <a:endParaRPr kumimoji="1" lang="ja-JP" altLang="en-US"/>
          </a:p>
        </p:txBody>
      </p:sp>
      <p:pic>
        <p:nvPicPr>
          <p:cNvPr id="4" name="図 3">
            <a:extLst>
              <a:ext uri="{FF2B5EF4-FFF2-40B4-BE49-F238E27FC236}">
                <a16:creationId xmlns="" xmlns:a16="http://schemas.microsoft.com/office/drawing/2014/main" id="{E8B3DAF5-8F33-4E38-BCC9-B60527EE71D9}"/>
              </a:ext>
            </a:extLst>
          </p:cNvPr>
          <p:cNvPicPr>
            <a:picLocks noChangeAspect="1"/>
          </p:cNvPicPr>
          <p:nvPr/>
        </p:nvPicPr>
        <p:blipFill>
          <a:blip r:embed="rId3"/>
          <a:stretch>
            <a:fillRect/>
          </a:stretch>
        </p:blipFill>
        <p:spPr>
          <a:xfrm>
            <a:off x="241529" y="914400"/>
            <a:ext cx="5057765" cy="5791200"/>
          </a:xfrm>
          <a:prstGeom prst="rect">
            <a:avLst/>
          </a:prstGeom>
          <a:ln>
            <a:solidFill>
              <a:schemeClr val="tx1"/>
            </a:solidFill>
          </a:ln>
        </p:spPr>
      </p:pic>
      <p:sp>
        <p:nvSpPr>
          <p:cNvPr id="5" name="テキスト ボックス 4">
            <a:extLst>
              <a:ext uri="{FF2B5EF4-FFF2-40B4-BE49-F238E27FC236}">
                <a16:creationId xmlns="" xmlns:a16="http://schemas.microsoft.com/office/drawing/2014/main" id="{B7A77198-4B40-416A-8ABC-C6875A436DB5}"/>
              </a:ext>
            </a:extLst>
          </p:cNvPr>
          <p:cNvSpPr txBox="1"/>
          <p:nvPr/>
        </p:nvSpPr>
        <p:spPr>
          <a:xfrm>
            <a:off x="5544457" y="1262743"/>
            <a:ext cx="6083717" cy="3693319"/>
          </a:xfrm>
          <a:prstGeom prst="rect">
            <a:avLst/>
          </a:prstGeom>
          <a:noFill/>
        </p:spPr>
        <p:txBody>
          <a:bodyPr wrap="none" rtlCol="0">
            <a:spAutoFit/>
          </a:bodyPr>
          <a:lstStyle/>
          <a:p>
            <a:r>
              <a:rPr kumimoji="1" lang="en-US" altLang="ja-JP"/>
              <a:t>WHERE</a:t>
            </a:r>
            <a:r>
              <a:rPr kumimoji="1" lang="ja-JP" altLang="en-US"/>
              <a:t>直下の窓に、</a:t>
            </a:r>
            <a:r>
              <a:rPr kumimoji="1" lang="en-US" altLang="ja-JP"/>
              <a:t>SQL</a:t>
            </a:r>
            <a:r>
              <a:rPr kumimoji="1" lang="ja-JP" altLang="en-US"/>
              <a:t>ライクなクエリーを書き、</a:t>
            </a:r>
            <a:endParaRPr kumimoji="1" lang="en-US" altLang="ja-JP"/>
          </a:p>
          <a:p>
            <a:r>
              <a:rPr kumimoji="1" lang="ja-JP" altLang="en-US"/>
              <a:t>“実行”をクリック</a:t>
            </a:r>
            <a:endParaRPr kumimoji="1" lang="en-US" altLang="ja-JP"/>
          </a:p>
          <a:p>
            <a:r>
              <a:rPr kumimoji="1" lang="ja-JP" altLang="en-US"/>
              <a:t>→条件に当てはまる</a:t>
            </a:r>
            <a:r>
              <a:rPr lang="ja-JP" altLang="en-US"/>
              <a:t>デバイスの</a:t>
            </a:r>
            <a:r>
              <a:rPr lang="en-US" altLang="ja-JP" err="1"/>
              <a:t>DeviceID</a:t>
            </a:r>
            <a:r>
              <a:rPr lang="ja-JP" altLang="en-US"/>
              <a:t>だけが表示される</a:t>
            </a:r>
            <a:endParaRPr lang="en-US" altLang="ja-JP"/>
          </a:p>
          <a:p>
            <a:endParaRPr kumimoji="1" lang="en-US" altLang="ja-JP"/>
          </a:p>
          <a:p>
            <a:pPr marL="285750" indent="-285750">
              <a:buFont typeface="Arial" panose="020B0604020202020204" pitchFamily="34" charset="0"/>
              <a:buChar char="•"/>
            </a:pPr>
            <a:r>
              <a:rPr kumimoji="1" lang="ja-JP" altLang="en-US"/>
              <a:t>タグの場合</a:t>
            </a:r>
            <a:endParaRPr kumimoji="1" lang="en-US" altLang="ja-JP"/>
          </a:p>
          <a:p>
            <a:pPr marL="742950" lvl="1" indent="-285750">
              <a:buFont typeface="Arial" panose="020B0604020202020204" pitchFamily="34" charset="0"/>
              <a:buChar char="•"/>
            </a:pPr>
            <a:r>
              <a:rPr lang="en-US" altLang="ja-JP" err="1"/>
              <a:t>tags.</a:t>
            </a:r>
            <a:r>
              <a:rPr lang="en-US" altLang="ja-JP" i="1" err="1"/>
              <a:t>XXXX</a:t>
            </a:r>
            <a:r>
              <a:rPr lang="en-US" altLang="ja-JP"/>
              <a:t> = …</a:t>
            </a:r>
          </a:p>
          <a:p>
            <a:pPr marL="285750" indent="-285750">
              <a:buFont typeface="Arial" panose="020B0604020202020204" pitchFamily="34" charset="0"/>
              <a:buChar char="•"/>
            </a:pPr>
            <a:r>
              <a:rPr kumimoji="1" lang="en-US" altLang="ja-JP"/>
              <a:t>Device Twin</a:t>
            </a:r>
            <a:r>
              <a:rPr kumimoji="1" lang="ja-JP" altLang="en-US"/>
              <a:t>の場合</a:t>
            </a:r>
            <a:endParaRPr kumimoji="1" lang="en-US" altLang="ja-JP"/>
          </a:p>
          <a:p>
            <a:pPr marL="742950" lvl="1" indent="-285750">
              <a:buFont typeface="Arial" panose="020B0604020202020204" pitchFamily="34" charset="0"/>
              <a:buChar char="•"/>
            </a:pPr>
            <a:r>
              <a:rPr kumimoji="1" lang="en-US" altLang="ja-JP" err="1"/>
              <a:t>properties.desired.</a:t>
            </a:r>
            <a:r>
              <a:rPr kumimoji="1" lang="en-US" altLang="ja-JP" i="1" err="1"/>
              <a:t>XXXXX</a:t>
            </a:r>
            <a:r>
              <a:rPr kumimoji="1" lang="en-US" altLang="ja-JP"/>
              <a:t> …</a:t>
            </a:r>
          </a:p>
          <a:p>
            <a:pPr marL="742950" lvl="1" indent="-285750">
              <a:buFont typeface="Arial" panose="020B0604020202020204" pitchFamily="34" charset="0"/>
              <a:buChar char="•"/>
            </a:pPr>
            <a:endParaRPr lang="en-US" altLang="ja-JP"/>
          </a:p>
          <a:p>
            <a:r>
              <a:rPr lang="en-US" altLang="ja-JP"/>
              <a:t>※</a:t>
            </a:r>
            <a:r>
              <a:rPr lang="ja-JP" altLang="en-US"/>
              <a:t>条件に合致するデバイスに対する群操作が可能</a:t>
            </a:r>
            <a:endParaRPr lang="en-US" altLang="ja-JP"/>
          </a:p>
          <a:p>
            <a:pPr marL="285750" indent="-285750">
              <a:buFont typeface="Arial" panose="020B0604020202020204" pitchFamily="34" charset="0"/>
              <a:buChar char="•"/>
            </a:pPr>
            <a:r>
              <a:rPr kumimoji="1" lang="en-US" altLang="ja-JP"/>
              <a:t>Direct</a:t>
            </a:r>
            <a:r>
              <a:rPr kumimoji="1" lang="ja-JP" altLang="en-US"/>
              <a:t> </a:t>
            </a:r>
            <a:r>
              <a:rPr kumimoji="1" lang="en-US" altLang="ja-JP"/>
              <a:t>Method</a:t>
            </a:r>
            <a:r>
              <a:rPr kumimoji="1" lang="ja-JP" altLang="en-US"/>
              <a:t>コール</a:t>
            </a:r>
            <a:endParaRPr kumimoji="1" lang="en-US" altLang="ja-JP"/>
          </a:p>
          <a:p>
            <a:pPr marL="285750" indent="-285750">
              <a:buFont typeface="Arial" panose="020B0604020202020204" pitchFamily="34" charset="0"/>
              <a:buChar char="•"/>
            </a:pPr>
            <a:r>
              <a:rPr lang="en-US" altLang="ja-JP"/>
              <a:t>Device</a:t>
            </a:r>
            <a:r>
              <a:rPr lang="ja-JP" altLang="en-US"/>
              <a:t> </a:t>
            </a:r>
            <a:r>
              <a:rPr lang="en-US" altLang="ja-JP"/>
              <a:t>Twin</a:t>
            </a:r>
            <a:r>
              <a:rPr lang="ja-JP" altLang="en-US"/>
              <a:t>アップデート</a:t>
            </a:r>
            <a:endParaRPr lang="en-US" altLang="ja-JP"/>
          </a:p>
          <a:p>
            <a:r>
              <a:rPr kumimoji="1" lang="en-US" altLang="ja-JP"/>
              <a:t>Azure</a:t>
            </a:r>
            <a:r>
              <a:rPr kumimoji="1" lang="ja-JP" altLang="en-US"/>
              <a:t> </a:t>
            </a:r>
            <a:r>
              <a:rPr kumimoji="1" lang="en-US" altLang="ja-JP"/>
              <a:t>IoT</a:t>
            </a:r>
            <a:r>
              <a:rPr kumimoji="1" lang="ja-JP" altLang="en-US"/>
              <a:t> </a:t>
            </a:r>
            <a:r>
              <a:rPr kumimoji="1" lang="en-US" altLang="ja-JP"/>
              <a:t>Device</a:t>
            </a:r>
            <a:r>
              <a:rPr kumimoji="1" lang="ja-JP" altLang="en-US"/>
              <a:t> </a:t>
            </a:r>
            <a:r>
              <a:rPr kumimoji="1" lang="en-US" altLang="ja-JP"/>
              <a:t>SDK</a:t>
            </a:r>
            <a:r>
              <a:rPr kumimoji="1" lang="ja-JP" altLang="en-US"/>
              <a:t>のサーバー向けに</a:t>
            </a:r>
            <a:r>
              <a:rPr lang="ja-JP" altLang="en-US"/>
              <a:t>ライブラリ提供</a:t>
            </a:r>
            <a:endParaRPr kumimoji="1" lang="ja-JP" altLang="en-US"/>
          </a:p>
        </p:txBody>
      </p:sp>
    </p:spTree>
    <p:extLst>
      <p:ext uri="{BB962C8B-B14F-4D97-AF65-F5344CB8AC3E}">
        <p14:creationId xmlns:p14="http://schemas.microsoft.com/office/powerpoint/2010/main" val="30470217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FC9292F-11FB-4A4F-AF34-0C85380EE41D}"/>
              </a:ext>
            </a:extLst>
          </p:cNvPr>
          <p:cNvSpPr>
            <a:spLocks noGrp="1"/>
          </p:cNvSpPr>
          <p:nvPr>
            <p:ph type="title"/>
          </p:nvPr>
        </p:nvSpPr>
        <p:spPr/>
        <p:txBody>
          <a:bodyPr/>
          <a:lstStyle/>
          <a:p>
            <a:r>
              <a:rPr kumimoji="1" lang="ja-JP" altLang="en-US"/>
              <a:t>チャレンジ</a:t>
            </a:r>
          </a:p>
        </p:txBody>
      </p:sp>
      <p:sp>
        <p:nvSpPr>
          <p:cNvPr id="3" name="コンテンツ プレースホルダー 2">
            <a:extLst>
              <a:ext uri="{FF2B5EF4-FFF2-40B4-BE49-F238E27FC236}">
                <a16:creationId xmlns="" xmlns:a16="http://schemas.microsoft.com/office/drawing/2014/main" id="{F8DC3DF4-9810-4741-8817-EE78EA6FAE64}"/>
              </a:ext>
            </a:extLst>
          </p:cNvPr>
          <p:cNvSpPr>
            <a:spLocks noGrp="1"/>
          </p:cNvSpPr>
          <p:nvPr>
            <p:ph idx="1"/>
          </p:nvPr>
        </p:nvSpPr>
        <p:spPr/>
        <p:txBody>
          <a:bodyPr/>
          <a:lstStyle/>
          <a:p>
            <a:r>
              <a:rPr kumimoji="1" lang="ja-JP" altLang="en-US"/>
              <a:t>デバイスを複数種類、複数台用意して、タグ、</a:t>
            </a:r>
            <a:r>
              <a:rPr kumimoji="1" lang="en-US" altLang="ja-JP"/>
              <a:t>Device</a:t>
            </a:r>
            <a:r>
              <a:rPr kumimoji="1" lang="ja-JP" altLang="en-US"/>
              <a:t> </a:t>
            </a:r>
            <a:r>
              <a:rPr kumimoji="1" lang="en-US" altLang="ja-JP"/>
              <a:t>Twin</a:t>
            </a:r>
            <a:r>
              <a:rPr lang="ja-JP" altLang="en-US"/>
              <a:t> プロパティを設定</a:t>
            </a:r>
            <a:endParaRPr lang="en-US" altLang="ja-JP"/>
          </a:p>
          <a:p>
            <a:pPr lvl="1"/>
            <a:r>
              <a:rPr kumimoji="1" lang="ja-JP" altLang="en-US"/>
              <a:t>管理シナリオを考えて、必要なタグ、プロパティを定義</a:t>
            </a:r>
            <a:endParaRPr kumimoji="1" lang="en-US" altLang="ja-JP"/>
          </a:p>
          <a:p>
            <a:pPr lvl="1"/>
            <a:r>
              <a:rPr lang="ja-JP" altLang="en-US"/>
              <a:t>サーバー側で、タグ、プロパティを操作する機能を実装</a:t>
            </a:r>
            <a:endParaRPr lang="en-US" altLang="ja-JP"/>
          </a:p>
          <a:p>
            <a:pPr lvl="1"/>
            <a:r>
              <a:rPr kumimoji="1" lang="en-US" altLang="ja-JP"/>
              <a:t>Edge</a:t>
            </a:r>
            <a:r>
              <a:rPr kumimoji="1" lang="ja-JP" altLang="en-US"/>
              <a:t>側で、</a:t>
            </a:r>
            <a:r>
              <a:rPr kumimoji="1" lang="en-US" altLang="ja-JP"/>
              <a:t>Reported</a:t>
            </a:r>
            <a:r>
              <a:rPr kumimoji="1" lang="ja-JP" altLang="en-US"/>
              <a:t> プロパティを操作する機能を実装</a:t>
            </a:r>
            <a:endParaRPr kumimoji="1" lang="en-US" altLang="ja-JP"/>
          </a:p>
          <a:p>
            <a:pPr lvl="1"/>
            <a:endParaRPr lang="en-US" altLang="ja-JP"/>
          </a:p>
          <a:p>
            <a:r>
              <a:rPr kumimoji="1" lang="ja-JP" altLang="en-US"/>
              <a:t>参考</a:t>
            </a:r>
            <a:endParaRPr kumimoji="1" lang="en-US" altLang="ja-JP"/>
          </a:p>
          <a:p>
            <a:pPr lvl="1"/>
            <a:r>
              <a:rPr lang="en-US" altLang="ja-JP">
                <a:hlinkClick r:id="rId3"/>
              </a:rPr>
              <a:t>https://docs.microsoft.com/ja-jp/azure/iot-hub/iot-hub-devguide-query-language</a:t>
            </a:r>
            <a:r>
              <a:rPr lang="ja-JP" altLang="en-US"/>
              <a:t> </a:t>
            </a:r>
            <a:endParaRPr lang="en-US" altLang="ja-JP"/>
          </a:p>
          <a:p>
            <a:pPr lvl="1"/>
            <a:r>
              <a:rPr lang="en-US" altLang="ja-JP">
                <a:hlinkClick r:id="rId4"/>
              </a:rPr>
              <a:t>https://docs.microsoft.com/ja-jp/azure/iot-hub/iot-hub-csharp-node-schedule-jobs</a:t>
            </a:r>
            <a:r>
              <a:rPr lang="ja-JP" altLang="en-US"/>
              <a:t>　</a:t>
            </a:r>
            <a:endParaRPr kumimoji="1" lang="ja-JP" altLang="en-US"/>
          </a:p>
        </p:txBody>
      </p:sp>
      <p:sp>
        <p:nvSpPr>
          <p:cNvPr id="4" name="スライド番号プレースホルダー 3">
            <a:extLst>
              <a:ext uri="{FF2B5EF4-FFF2-40B4-BE49-F238E27FC236}">
                <a16:creationId xmlns="" xmlns:a16="http://schemas.microsoft.com/office/drawing/2014/main" id="{A9879CA9-AE12-4DDD-BED4-EAAECBDA4A1D}"/>
              </a:ext>
            </a:extLst>
          </p:cNvPr>
          <p:cNvSpPr>
            <a:spLocks noGrp="1"/>
          </p:cNvSpPr>
          <p:nvPr>
            <p:ph type="sldNum" sz="quarter" idx="12"/>
          </p:nvPr>
        </p:nvSpPr>
        <p:spPr/>
        <p:txBody>
          <a:bodyPr/>
          <a:lstStyle/>
          <a:p>
            <a:fld id="{6F84F5BE-853B-463E-BD2A-CF66A7E28F35}" type="slidenum">
              <a:rPr kumimoji="1" lang="ja-JP" altLang="en-US" smtClean="0"/>
              <a:t>156</a:t>
            </a:fld>
            <a:endParaRPr kumimoji="1" lang="ja-JP" altLang="en-US"/>
          </a:p>
        </p:txBody>
      </p:sp>
    </p:spTree>
    <p:extLst>
      <p:ext uri="{BB962C8B-B14F-4D97-AF65-F5344CB8AC3E}">
        <p14:creationId xmlns:p14="http://schemas.microsoft.com/office/powerpoint/2010/main" val="3079074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71F4A91-650B-4575-93A7-BAC27C98EE84}"/>
              </a:ext>
            </a:extLst>
          </p:cNvPr>
          <p:cNvSpPr>
            <a:spLocks noGrp="1"/>
          </p:cNvSpPr>
          <p:nvPr>
            <p:ph type="title"/>
          </p:nvPr>
        </p:nvSpPr>
        <p:spPr/>
        <p:txBody>
          <a:bodyPr/>
          <a:lstStyle/>
          <a:p>
            <a:r>
              <a:rPr lang="ja-JP" altLang="en-US" dirty="0">
                <a:solidFill>
                  <a:srgbClr val="FFFFFF"/>
                </a:solidFill>
                <a:latin typeface="メイリオ"/>
              </a:rPr>
              <a:t>更におまけ</a:t>
            </a:r>
            <a:r>
              <a:rPr lang="en-US" altLang="ja-JP" dirty="0">
                <a:solidFill>
                  <a:srgbClr val="FFFFFF"/>
                </a:solidFill>
                <a:latin typeface="メイリオ"/>
              </a:rPr>
              <a:t/>
            </a:r>
            <a:br>
              <a:rPr lang="en-US" altLang="ja-JP" dirty="0">
                <a:solidFill>
                  <a:srgbClr val="FFFFFF"/>
                </a:solidFill>
                <a:latin typeface="メイリオ"/>
              </a:rPr>
            </a:br>
            <a:r>
              <a:rPr lang="en-US" altLang="ja-JP" dirty="0">
                <a:solidFill>
                  <a:srgbClr val="FFFFFF"/>
                </a:solidFill>
                <a:latin typeface="メイリオ"/>
              </a:rPr>
              <a:t>IoT</a:t>
            </a:r>
            <a:r>
              <a:rPr lang="ja-JP" altLang="en-US" dirty="0">
                <a:solidFill>
                  <a:srgbClr val="FFFFFF"/>
                </a:solidFill>
                <a:latin typeface="メイリオ"/>
              </a:rPr>
              <a:t> </a:t>
            </a:r>
            <a:r>
              <a:rPr lang="en-US" altLang="ja-JP" dirty="0">
                <a:solidFill>
                  <a:srgbClr val="FFFFFF"/>
                </a:solidFill>
                <a:latin typeface="メイリオ"/>
              </a:rPr>
              <a:t>Hub</a:t>
            </a:r>
            <a:r>
              <a:rPr lang="ja-JP" altLang="en-US" dirty="0">
                <a:solidFill>
                  <a:srgbClr val="FFFFFF"/>
                </a:solidFill>
                <a:latin typeface="メイリオ"/>
              </a:rPr>
              <a:t>で受信したデータを一番シンプルに処理する</a:t>
            </a:r>
          </a:p>
        </p:txBody>
      </p:sp>
      <p:sp>
        <p:nvSpPr>
          <p:cNvPr id="3" name="テキスト プレースホルダー 2">
            <a:extLst>
              <a:ext uri="{FF2B5EF4-FFF2-40B4-BE49-F238E27FC236}">
                <a16:creationId xmlns=""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157</a:t>
            </a:fld>
            <a:endParaRPr kumimoji="1" lang="ja-JP" altLang="en-US"/>
          </a:p>
        </p:txBody>
      </p:sp>
    </p:spTree>
    <p:extLst>
      <p:ext uri="{BB962C8B-B14F-4D97-AF65-F5344CB8AC3E}">
        <p14:creationId xmlns:p14="http://schemas.microsoft.com/office/powerpoint/2010/main" val="42475687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726C830-3401-4D9E-8D7B-CB506922FAD0}"/>
              </a:ext>
            </a:extLst>
          </p:cNvPr>
          <p:cNvSpPr>
            <a:spLocks noGrp="1"/>
          </p:cNvSpPr>
          <p:nvPr>
            <p:ph type="title"/>
          </p:nvPr>
        </p:nvSpPr>
        <p:spPr/>
        <p:txBody>
          <a:bodyPr>
            <a:normAutofit fontScale="90000"/>
          </a:bodyPr>
          <a:lstStyle/>
          <a:p>
            <a:r>
              <a:rPr kumimoji="1" lang="en-US" altLang="ja-JP" dirty="0"/>
              <a:t>IoT</a:t>
            </a:r>
            <a:r>
              <a:rPr kumimoji="1" lang="ja-JP" altLang="en-US" dirty="0"/>
              <a:t> </a:t>
            </a:r>
            <a:r>
              <a:rPr kumimoji="1" lang="en-US" altLang="ja-JP" dirty="0"/>
              <a:t>Hub</a:t>
            </a:r>
            <a:r>
              <a:rPr kumimoji="1" lang="ja-JP" altLang="en-US" dirty="0"/>
              <a:t>で受信したデータを</a:t>
            </a:r>
            <a:r>
              <a:rPr kumimoji="1" lang="en-US" altLang="ja-JP" dirty="0"/>
              <a:t>Functions</a:t>
            </a:r>
            <a:r>
              <a:rPr kumimoji="1" lang="ja-JP" altLang="en-US" dirty="0"/>
              <a:t>で処理する</a:t>
            </a:r>
          </a:p>
        </p:txBody>
      </p:sp>
      <p:sp>
        <p:nvSpPr>
          <p:cNvPr id="4" name="スライド番号プレースホルダー 3">
            <a:extLst>
              <a:ext uri="{FF2B5EF4-FFF2-40B4-BE49-F238E27FC236}">
                <a16:creationId xmlns="" xmlns:a16="http://schemas.microsoft.com/office/drawing/2014/main" id="{452D63EE-C74F-4B2A-B571-81EA33C3E513}"/>
              </a:ext>
            </a:extLst>
          </p:cNvPr>
          <p:cNvSpPr>
            <a:spLocks noGrp="1"/>
          </p:cNvSpPr>
          <p:nvPr>
            <p:ph type="sldNum" sz="quarter" idx="12"/>
          </p:nvPr>
        </p:nvSpPr>
        <p:spPr/>
        <p:txBody>
          <a:bodyPr/>
          <a:lstStyle/>
          <a:p>
            <a:fld id="{6F84F5BE-853B-463E-BD2A-CF66A7E28F35}" type="slidenum">
              <a:rPr kumimoji="1" lang="ja-JP" altLang="en-US" smtClean="0"/>
              <a:t>158</a:t>
            </a:fld>
            <a:endParaRPr kumimoji="1" lang="ja-JP" altLang="en-US"/>
          </a:p>
        </p:txBody>
      </p:sp>
      <p:sp>
        <p:nvSpPr>
          <p:cNvPr id="5" name="Oval 209">
            <a:extLst>
              <a:ext uri="{FF2B5EF4-FFF2-40B4-BE49-F238E27FC236}">
                <a16:creationId xmlns="" xmlns:a16="http://schemas.microsoft.com/office/drawing/2014/main" id="{B054C6E6-2D4D-4596-A316-3FA82EBFE1D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 xmlns:a16="http://schemas.microsoft.com/office/drawing/2014/main" id="{662811A0-86A7-4692-815E-E978C2DBF61D}"/>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テキスト ボックス 6">
            <a:extLst>
              <a:ext uri="{FF2B5EF4-FFF2-40B4-BE49-F238E27FC236}">
                <a16:creationId xmlns="" xmlns:a16="http://schemas.microsoft.com/office/drawing/2014/main" id="{BCAD72AF-0A60-4CD4-86B3-91800ADBE36B}"/>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9" name="Picture 1">
            <a:extLst>
              <a:ext uri="{FF2B5EF4-FFF2-40B4-BE49-F238E27FC236}">
                <a16:creationId xmlns="" xmlns:a16="http://schemas.microsoft.com/office/drawing/2014/main" id="{1D47E97B-9499-4865-B7CD-73B74D3E1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11" name="直線矢印コネクタ 164">
            <a:extLst>
              <a:ext uri="{FF2B5EF4-FFF2-40B4-BE49-F238E27FC236}">
                <a16:creationId xmlns="" xmlns:a16="http://schemas.microsoft.com/office/drawing/2014/main" id="{846D75B8-8FA5-476B-9259-07DB94A660F7}"/>
              </a:ext>
            </a:extLst>
          </p:cNvPr>
          <p:cNvCxnSpPr>
            <a:cxnSpLocks/>
            <a:endCxn id="9"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16" name="テキスト ボックス 15">
            <a:extLst>
              <a:ext uri="{FF2B5EF4-FFF2-40B4-BE49-F238E27FC236}">
                <a16:creationId xmlns="" xmlns:a16="http://schemas.microsoft.com/office/drawing/2014/main" id="{39EF9718-DE9C-4940-96FB-0DDB26CEC7A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17" name="図 16" descr="屋外, 標識, 空, 停止 が含まれている画像&#10;&#10;自動的に生成された説明">
            <a:extLst>
              <a:ext uri="{FF2B5EF4-FFF2-40B4-BE49-F238E27FC236}">
                <a16:creationId xmlns="" xmlns:a16="http://schemas.microsoft.com/office/drawing/2014/main" id="{10AB47B8-8348-4AA2-8B03-FDFD6BD04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8" name="直線矢印コネクタ 164">
            <a:extLst>
              <a:ext uri="{FF2B5EF4-FFF2-40B4-BE49-F238E27FC236}">
                <a16:creationId xmlns="" xmlns:a16="http://schemas.microsoft.com/office/drawing/2014/main" id="{7BA54AE9-A2B9-4681-8AFC-1D06AF11BA1C}"/>
              </a:ext>
            </a:extLst>
          </p:cNvPr>
          <p:cNvCxnSpPr>
            <a:cxnSpLocks/>
            <a:stCxn id="9" idx="2"/>
            <a:endCxn id="17"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 xmlns:a16="http://schemas.microsoft.com/office/drawing/2014/main" id="{DF77EFD8-2D02-4258-9B17-75CD7C6C7E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1591" y="4560840"/>
            <a:ext cx="780290" cy="780290"/>
          </a:xfrm>
          <a:prstGeom prst="rect">
            <a:avLst/>
          </a:prstGeom>
        </p:spPr>
      </p:pic>
      <p:cxnSp>
        <p:nvCxnSpPr>
          <p:cNvPr id="20" name="直線矢印コネクタ 164">
            <a:extLst>
              <a:ext uri="{FF2B5EF4-FFF2-40B4-BE49-F238E27FC236}">
                <a16:creationId xmlns="" xmlns:a16="http://schemas.microsoft.com/office/drawing/2014/main" id="{A03A1FAE-91C3-4F7E-9A5D-D0E111882232}"/>
              </a:ext>
            </a:extLst>
          </p:cNvPr>
          <p:cNvCxnSpPr>
            <a:cxnSpLocks/>
            <a:stCxn id="9" idx="3"/>
            <a:endCxn id="19" idx="1"/>
          </p:cNvCxnSpPr>
          <p:nvPr/>
        </p:nvCxnSpPr>
        <p:spPr>
          <a:xfrm>
            <a:off x="5041814" y="4940746"/>
            <a:ext cx="549777" cy="102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テキスト ボックス 22">
            <a:extLst>
              <a:ext uri="{FF2B5EF4-FFF2-40B4-BE49-F238E27FC236}">
                <a16:creationId xmlns="" xmlns:a16="http://schemas.microsoft.com/office/drawing/2014/main" id="{C8397D76-05D7-41DE-8539-B0A15D1E3A2F}"/>
              </a:ext>
            </a:extLst>
          </p:cNvPr>
          <p:cNvSpPr txBox="1"/>
          <p:nvPr/>
        </p:nvSpPr>
        <p:spPr>
          <a:xfrm>
            <a:off x="5300796" y="4256723"/>
            <a:ext cx="2545890" cy="276999"/>
          </a:xfrm>
          <a:prstGeom prst="rect">
            <a:avLst/>
          </a:prstGeom>
          <a:noFill/>
        </p:spPr>
        <p:txBody>
          <a:bodyPr wrap="none" rtlCol="0">
            <a:spAutoFit/>
          </a:bodyPr>
          <a:lstStyle/>
          <a:p>
            <a:r>
              <a:rPr kumimoji="1" lang="en-US" altLang="ja-JP" sz="1200" dirty="0"/>
              <a:t>IoT</a:t>
            </a:r>
            <a:r>
              <a:rPr kumimoji="1" lang="ja-JP" altLang="en-US" sz="1200" dirty="0"/>
              <a:t> </a:t>
            </a:r>
            <a:r>
              <a:rPr kumimoji="1" lang="en-US" altLang="ja-JP" sz="1200" dirty="0"/>
              <a:t>Hub</a:t>
            </a:r>
            <a:r>
              <a:rPr kumimoji="1" lang="ja-JP" altLang="en-US" sz="1200" dirty="0"/>
              <a:t>が受信したイベントの処理</a:t>
            </a:r>
          </a:p>
        </p:txBody>
      </p:sp>
      <p:sp>
        <p:nvSpPr>
          <p:cNvPr id="3" name="コンテンツ プレースホルダー 2">
            <a:extLst>
              <a:ext uri="{FF2B5EF4-FFF2-40B4-BE49-F238E27FC236}">
                <a16:creationId xmlns="" xmlns:a16="http://schemas.microsoft.com/office/drawing/2014/main" id="{911B1625-3430-4CFA-9B53-98C198E98BE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Functions</a:t>
            </a:r>
            <a:r>
              <a:rPr kumimoji="1" lang="ja-JP" altLang="en-US" dirty="0"/>
              <a:t>で</a:t>
            </a:r>
            <a:r>
              <a:rPr kumimoji="1" lang="en-US" altLang="ja-JP" dirty="0"/>
              <a:t>IoT</a:t>
            </a:r>
            <a:r>
              <a:rPr kumimoji="1" lang="ja-JP" altLang="en-US" dirty="0"/>
              <a:t> </a:t>
            </a:r>
            <a:r>
              <a:rPr kumimoji="1" lang="en-US" altLang="ja-JP" dirty="0"/>
              <a:t>Hub</a:t>
            </a:r>
            <a:r>
              <a:rPr lang="ja-JP" altLang="en-US" dirty="0"/>
              <a:t>からデータを受信する</a:t>
            </a:r>
            <a:endParaRPr lang="en-US" altLang="ja-JP" dirty="0"/>
          </a:p>
          <a:p>
            <a:pPr lvl="1"/>
            <a:r>
              <a:rPr lang="en-US" altLang="ja-JP" dirty="0"/>
              <a:t>Functions</a:t>
            </a:r>
            <a:r>
              <a:rPr lang="ja-JP" altLang="en-US" dirty="0"/>
              <a:t>を</a:t>
            </a:r>
            <a:r>
              <a:rPr lang="en-US" altLang="ja-JP" dirty="0"/>
              <a:t>IoT</a:t>
            </a:r>
            <a:r>
              <a:rPr lang="ja-JP" altLang="en-US" dirty="0"/>
              <a:t> </a:t>
            </a:r>
            <a:r>
              <a:rPr lang="en-US" altLang="ja-JP" dirty="0"/>
              <a:t>Hub</a:t>
            </a:r>
            <a:r>
              <a:rPr lang="ja-JP" altLang="en-US" dirty="0"/>
              <a:t>に直つなぎします</a:t>
            </a:r>
            <a:endParaRPr lang="en-US" altLang="ja-JP" dirty="0"/>
          </a:p>
          <a:p>
            <a:pPr lvl="1"/>
            <a:r>
              <a:rPr lang="ja-JP" altLang="en-US" dirty="0"/>
              <a:t>まぁ、接続デバイスが数個なら、問題はないでしょう</a:t>
            </a:r>
            <a:endParaRPr lang="en-US" altLang="ja-JP" dirty="0"/>
          </a:p>
          <a:p>
            <a:pPr lvl="1"/>
            <a:endParaRPr lang="en-US" altLang="ja-JP" dirty="0"/>
          </a:p>
          <a:p>
            <a:pPr lvl="1"/>
            <a:endParaRPr kumimoji="1" lang="ja-JP" altLang="en-US" dirty="0"/>
          </a:p>
        </p:txBody>
      </p:sp>
    </p:spTree>
    <p:extLst>
      <p:ext uri="{BB962C8B-B14F-4D97-AF65-F5344CB8AC3E}">
        <p14:creationId xmlns:p14="http://schemas.microsoft.com/office/powerpoint/2010/main" val="117310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2019448-8182-452A-BB31-CEADA9E5B79D}"/>
              </a:ext>
            </a:extLst>
          </p:cNvPr>
          <p:cNvSpPr>
            <a:spLocks noGrp="1"/>
          </p:cNvSpPr>
          <p:nvPr>
            <p:ph type="title"/>
          </p:nvPr>
        </p:nvSpPr>
        <p:spPr/>
        <p:txBody>
          <a:bodyPr/>
          <a:lstStyle/>
          <a:p>
            <a:r>
              <a:rPr kumimoji="1" lang="en-US" altLang="ja-JP" dirty="0"/>
              <a:t>Functions</a:t>
            </a:r>
            <a:r>
              <a:rPr kumimoji="1" lang="ja-JP" altLang="en-US" dirty="0"/>
              <a:t>の作成</a:t>
            </a:r>
          </a:p>
        </p:txBody>
      </p:sp>
      <p:sp>
        <p:nvSpPr>
          <p:cNvPr id="3" name="スライド番号プレースホルダー 2">
            <a:extLst>
              <a:ext uri="{FF2B5EF4-FFF2-40B4-BE49-F238E27FC236}">
                <a16:creationId xmlns="" xmlns:a16="http://schemas.microsoft.com/office/drawing/2014/main" id="{D89936E7-3DE9-424B-9B9A-03A8A4D8E4C6}"/>
              </a:ext>
            </a:extLst>
          </p:cNvPr>
          <p:cNvSpPr>
            <a:spLocks noGrp="1"/>
          </p:cNvSpPr>
          <p:nvPr>
            <p:ph type="sldNum" sz="quarter" idx="12"/>
          </p:nvPr>
        </p:nvSpPr>
        <p:spPr/>
        <p:txBody>
          <a:bodyPr/>
          <a:lstStyle/>
          <a:p>
            <a:fld id="{6F84F5BE-853B-463E-BD2A-CF66A7E28F35}" type="slidenum">
              <a:rPr kumimoji="1" lang="ja-JP" altLang="en-US" smtClean="0"/>
              <a:t>159</a:t>
            </a:fld>
            <a:endParaRPr kumimoji="1" lang="ja-JP" altLang="en-US"/>
          </a:p>
        </p:txBody>
      </p:sp>
      <p:sp>
        <p:nvSpPr>
          <p:cNvPr id="4" name="テキスト ボックス 3">
            <a:extLst>
              <a:ext uri="{FF2B5EF4-FFF2-40B4-BE49-F238E27FC236}">
                <a16:creationId xmlns="" xmlns:a16="http://schemas.microsoft.com/office/drawing/2014/main" id="{F51813F2-8370-4134-B4D2-71B7A9613FB2}"/>
              </a:ext>
            </a:extLst>
          </p:cNvPr>
          <p:cNvSpPr txBox="1"/>
          <p:nvPr/>
        </p:nvSpPr>
        <p:spPr>
          <a:xfrm>
            <a:off x="291776" y="1182029"/>
            <a:ext cx="10766089" cy="830997"/>
          </a:xfrm>
          <a:prstGeom prst="rect">
            <a:avLst/>
          </a:prstGeom>
          <a:noFill/>
        </p:spPr>
        <p:txBody>
          <a:bodyPr wrap="none" rtlCol="0">
            <a:spAutoFit/>
          </a:bodyPr>
          <a:lstStyle/>
          <a:p>
            <a:pPr marL="342900" indent="-342900">
              <a:buFont typeface="+mj-lt"/>
              <a:buAutoNum type="arabicPeriod"/>
            </a:pPr>
            <a:r>
              <a:rPr kumimoji="1" lang="ja-JP" altLang="en-US" sz="1600" dirty="0"/>
              <a:t>“</a:t>
            </a:r>
            <a:r>
              <a:rPr kumimoji="1" lang="en-US" altLang="ja-JP" sz="1600" dirty="0"/>
              <a:t>6.</a:t>
            </a:r>
            <a:r>
              <a:rPr kumimoji="1" lang="ja-JP" altLang="en-US" sz="1600" dirty="0"/>
              <a:t> 抽出イベントの処理”で作成した</a:t>
            </a:r>
            <a:r>
              <a:rPr kumimoji="1" lang="en-US" altLang="ja-JP" sz="1600" dirty="0"/>
              <a:t>Functions</a:t>
            </a:r>
            <a:r>
              <a:rPr kumimoji="1" lang="ja-JP" altLang="en-US" sz="1600" dirty="0"/>
              <a:t>を再利用するか、もしくは、説明に従って</a:t>
            </a:r>
            <a:r>
              <a:rPr kumimoji="1" lang="en-US" altLang="ja-JP" sz="1600" dirty="0"/>
              <a:t>Functions</a:t>
            </a:r>
            <a:r>
              <a:rPr kumimoji="1" lang="ja-JP" altLang="en-US" sz="1600" dirty="0"/>
              <a:t>を作成します。</a:t>
            </a:r>
            <a:endParaRPr kumimoji="1" lang="en-US" altLang="ja-JP" sz="1600" dirty="0"/>
          </a:p>
          <a:p>
            <a:pPr marL="342900" indent="-342900">
              <a:buFont typeface="+mj-lt"/>
              <a:buAutoNum type="arabicPeriod"/>
            </a:pPr>
            <a:r>
              <a:rPr lang="ja-JP" altLang="en-US" sz="1600" dirty="0"/>
              <a:t>“関数”の右の“＋”をクリックし、“</a:t>
            </a:r>
            <a:r>
              <a:rPr lang="en-US" altLang="ja-JP" sz="1600" dirty="0"/>
              <a:t>Azure</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trigger</a:t>
            </a:r>
            <a:r>
              <a:rPr lang="ja-JP" altLang="en-US" sz="1600" dirty="0"/>
              <a:t>“を選択します。</a:t>
            </a:r>
            <a:endParaRPr lang="en-US" altLang="ja-JP" sz="1600" dirty="0"/>
          </a:p>
          <a:p>
            <a:pPr marL="342900" indent="-342900">
              <a:buFont typeface="+mj-lt"/>
              <a:buAutoNum type="arabicPeriod"/>
            </a:pPr>
            <a:r>
              <a:rPr lang="ja-JP" altLang="en-US" sz="1600" dirty="0"/>
              <a:t>“名前”に“</a:t>
            </a:r>
            <a:r>
              <a:rPr lang="en-US" altLang="ja-JP" sz="1600" dirty="0" err="1"/>
              <a:t>ReceiveIoTHubMessage</a:t>
            </a:r>
            <a:r>
              <a:rPr lang="ja-JP" altLang="en-US" sz="1600" dirty="0"/>
              <a:t>”と入力します</a:t>
            </a:r>
            <a:endParaRPr lang="en-US" altLang="ja-JP" sz="1600" dirty="0"/>
          </a:p>
        </p:txBody>
      </p:sp>
      <p:pic>
        <p:nvPicPr>
          <p:cNvPr id="6" name="図 5">
            <a:extLst>
              <a:ext uri="{FF2B5EF4-FFF2-40B4-BE49-F238E27FC236}">
                <a16:creationId xmlns="" xmlns:a16="http://schemas.microsoft.com/office/drawing/2014/main" id="{F6441E17-4F92-4EF3-B564-C2AD770BCA56}"/>
              </a:ext>
            </a:extLst>
          </p:cNvPr>
          <p:cNvPicPr>
            <a:picLocks noChangeAspect="1"/>
          </p:cNvPicPr>
          <p:nvPr/>
        </p:nvPicPr>
        <p:blipFill>
          <a:blip r:embed="rId2"/>
          <a:stretch>
            <a:fillRect/>
          </a:stretch>
        </p:blipFill>
        <p:spPr>
          <a:xfrm>
            <a:off x="466608" y="2334321"/>
            <a:ext cx="6779557" cy="340460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63F663E9-1F50-40F6-95CF-CE223448C23E}"/>
              </a:ext>
            </a:extLst>
          </p:cNvPr>
          <p:cNvPicPr>
            <a:picLocks noChangeAspect="1"/>
          </p:cNvPicPr>
          <p:nvPr/>
        </p:nvPicPr>
        <p:blipFill>
          <a:blip r:embed="rId3"/>
          <a:stretch>
            <a:fillRect/>
          </a:stretch>
        </p:blipFill>
        <p:spPr>
          <a:xfrm>
            <a:off x="8118937" y="1614561"/>
            <a:ext cx="2778532" cy="5029200"/>
          </a:xfrm>
          <a:prstGeom prst="rect">
            <a:avLst/>
          </a:prstGeom>
          <a:ln>
            <a:noFill/>
          </a:ln>
          <a:effectLst>
            <a:outerShdw blurRad="292100" dist="139700" dir="2700000" algn="tl" rotWithShape="0">
              <a:srgbClr val="333333">
                <a:alpha val="65000"/>
              </a:srgbClr>
            </a:outerShdw>
          </a:effectLst>
        </p:spPr>
      </p:pic>
      <p:sp>
        <p:nvSpPr>
          <p:cNvPr id="11" name="四角形: 角を丸くする 10">
            <a:extLst>
              <a:ext uri="{FF2B5EF4-FFF2-40B4-BE49-F238E27FC236}">
                <a16:creationId xmlns="" xmlns:a16="http://schemas.microsoft.com/office/drawing/2014/main" id="{85C67B27-B0D9-4611-A5C3-9A0696FB6453}"/>
              </a:ext>
            </a:extLst>
          </p:cNvPr>
          <p:cNvSpPr/>
          <p:nvPr/>
        </p:nvSpPr>
        <p:spPr>
          <a:xfrm>
            <a:off x="2254194" y="3896604"/>
            <a:ext cx="526177" cy="3334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 xmlns:a16="http://schemas.microsoft.com/office/drawing/2014/main" id="{F17D7E02-4E23-45EC-B15D-5AC07489DFB0}"/>
              </a:ext>
            </a:extLst>
          </p:cNvPr>
          <p:cNvCxnSpPr>
            <a:cxnSpLocks/>
            <a:stCxn id="11" idx="3"/>
            <a:endCxn id="16" idx="1"/>
          </p:cNvCxnSpPr>
          <p:nvPr/>
        </p:nvCxnSpPr>
        <p:spPr>
          <a:xfrm flipV="1">
            <a:off x="2780371" y="2939796"/>
            <a:ext cx="549396" cy="1123521"/>
          </a:xfrm>
          <a:prstGeom prst="bentConnector4">
            <a:avLst>
              <a:gd name="adj1" fmla="val 5478"/>
              <a:gd name="adj2" fmla="val 983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 xmlns:a16="http://schemas.microsoft.com/office/drawing/2014/main" id="{4535DB86-9DD6-423B-A7A1-9492A1A4F9B4}"/>
              </a:ext>
            </a:extLst>
          </p:cNvPr>
          <p:cNvSpPr/>
          <p:nvPr/>
        </p:nvSpPr>
        <p:spPr>
          <a:xfrm>
            <a:off x="3809975" y="3262286"/>
            <a:ext cx="2531352" cy="13439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287D03FD-D9BC-4559-B720-86C022292CC4}"/>
              </a:ext>
            </a:extLst>
          </p:cNvPr>
          <p:cNvCxnSpPr>
            <a:cxnSpLocks/>
            <a:stCxn id="13" idx="3"/>
            <a:endCxn id="7" idx="1"/>
          </p:cNvCxnSpPr>
          <p:nvPr/>
        </p:nvCxnSpPr>
        <p:spPr>
          <a:xfrm>
            <a:off x="6341327" y="3934252"/>
            <a:ext cx="1777610" cy="19490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矢印: ストライプ 15">
            <a:extLst>
              <a:ext uri="{FF2B5EF4-FFF2-40B4-BE49-F238E27FC236}">
                <a16:creationId xmlns="" xmlns:a16="http://schemas.microsoft.com/office/drawing/2014/main" id="{D3D68298-A525-4F54-B721-7294AAF4805B}"/>
              </a:ext>
            </a:extLst>
          </p:cNvPr>
          <p:cNvSpPr/>
          <p:nvPr/>
        </p:nvSpPr>
        <p:spPr>
          <a:xfrm rot="5400000">
            <a:off x="2840563" y="3186684"/>
            <a:ext cx="978408" cy="484632"/>
          </a:xfrm>
          <a:prstGeom prst="stripedRightArrow">
            <a:avLst/>
          </a:prstGeom>
          <a:solidFill>
            <a:schemeClr val="accent1">
              <a:alpha val="34000"/>
            </a:schemeClr>
          </a:solidFill>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BDAC4D97-862F-4CFB-9F9A-3191B6B5CC7E}"/>
              </a:ext>
            </a:extLst>
          </p:cNvPr>
          <p:cNvSpPr/>
          <p:nvPr/>
        </p:nvSpPr>
        <p:spPr>
          <a:xfrm>
            <a:off x="8347511" y="2659406"/>
            <a:ext cx="1584509" cy="6028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691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243508B-660A-446D-A450-2BDF28D4B099}"/>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 xmlns:a16="http://schemas.microsoft.com/office/drawing/2014/main" id="{7889A8FA-8C52-42BD-8DDE-CE0C3A851D51}"/>
              </a:ext>
            </a:extLst>
          </p:cNvPr>
          <p:cNvSpPr>
            <a:spLocks noGrp="1"/>
          </p:cNvSpPr>
          <p:nvPr>
            <p:ph type="sldNum" sz="quarter" idx="12"/>
          </p:nvPr>
        </p:nvSpPr>
        <p:spPr/>
        <p:txBody>
          <a:bodyPr/>
          <a:lstStyle/>
          <a:p>
            <a:fld id="{6F84F5BE-853B-463E-BD2A-CF66A7E28F35}" type="slidenum">
              <a:rPr kumimoji="1" lang="ja-JP" altLang="en-US" smtClean="0"/>
              <a:t>16</a:t>
            </a:fld>
            <a:endParaRPr kumimoji="1" lang="ja-JP" altLang="en-US"/>
          </a:p>
        </p:txBody>
      </p:sp>
      <p:pic>
        <p:nvPicPr>
          <p:cNvPr id="5" name="図 4">
            <a:extLst>
              <a:ext uri="{FF2B5EF4-FFF2-40B4-BE49-F238E27FC236}">
                <a16:creationId xmlns="" xmlns:a16="http://schemas.microsoft.com/office/drawing/2014/main" id="{42A56362-7238-4D9D-9641-DAE3295E7BA2}"/>
              </a:ext>
            </a:extLst>
          </p:cNvPr>
          <p:cNvPicPr>
            <a:picLocks noChangeAspect="1"/>
          </p:cNvPicPr>
          <p:nvPr/>
        </p:nvPicPr>
        <p:blipFill>
          <a:blip r:embed="rId2"/>
          <a:stretch>
            <a:fillRect/>
          </a:stretch>
        </p:blipFill>
        <p:spPr>
          <a:xfrm>
            <a:off x="451468" y="2353070"/>
            <a:ext cx="6229251" cy="370460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A096AB91-0270-42B5-9420-ACD9EB1AD934}"/>
              </a:ext>
            </a:extLst>
          </p:cNvPr>
          <p:cNvPicPr>
            <a:picLocks noChangeAspect="1"/>
          </p:cNvPicPr>
          <p:nvPr/>
        </p:nvPicPr>
        <p:blipFill>
          <a:blip r:embed="rId3"/>
          <a:stretch>
            <a:fillRect/>
          </a:stretch>
        </p:blipFill>
        <p:spPr>
          <a:xfrm>
            <a:off x="5733661" y="1219402"/>
            <a:ext cx="5753878" cy="3495192"/>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F0A2859F-91BC-4B89-9E4D-F1323C713639}"/>
              </a:ext>
            </a:extLst>
          </p:cNvPr>
          <p:cNvSpPr/>
          <p:nvPr/>
        </p:nvSpPr>
        <p:spPr>
          <a:xfrm>
            <a:off x="2465607" y="4506685"/>
            <a:ext cx="2143715" cy="979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A7B51913-2642-4316-9989-7926492FF431}"/>
              </a:ext>
            </a:extLst>
          </p:cNvPr>
          <p:cNvCxnSpPr>
            <a:cxnSpLocks/>
            <a:stCxn id="7" idx="0"/>
            <a:endCxn id="12" idx="0"/>
          </p:cNvCxnSpPr>
          <p:nvPr/>
        </p:nvCxnSpPr>
        <p:spPr>
          <a:xfrm rot="16200000" flipH="1" flipV="1">
            <a:off x="2343190" y="4497947"/>
            <a:ext cx="1185537" cy="1203012"/>
          </a:xfrm>
          <a:prstGeom prst="bentConnector3">
            <a:avLst>
              <a:gd name="adj1" fmla="val -1928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 xmlns:a16="http://schemas.microsoft.com/office/drawing/2014/main" id="{7B38BA85-A37B-44C5-AD39-F5AC7ECB4F53}"/>
              </a:ext>
            </a:extLst>
          </p:cNvPr>
          <p:cNvSpPr/>
          <p:nvPr/>
        </p:nvSpPr>
        <p:spPr>
          <a:xfrm>
            <a:off x="1701770" y="5692222"/>
            <a:ext cx="1265366"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C9076052-AE07-4D2A-8A13-A7725378299F}"/>
              </a:ext>
            </a:extLst>
          </p:cNvPr>
          <p:cNvSpPr/>
          <p:nvPr/>
        </p:nvSpPr>
        <p:spPr>
          <a:xfrm>
            <a:off x="7538742" y="2654000"/>
            <a:ext cx="3815058"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 xmlns:a16="http://schemas.microsoft.com/office/drawing/2014/main" id="{77EE62B2-79F9-4FF6-89B6-4E6C006251B8}"/>
              </a:ext>
            </a:extLst>
          </p:cNvPr>
          <p:cNvCxnSpPr>
            <a:cxnSpLocks/>
            <a:stCxn id="19" idx="0"/>
            <a:endCxn id="21" idx="0"/>
          </p:cNvCxnSpPr>
          <p:nvPr/>
        </p:nvCxnSpPr>
        <p:spPr>
          <a:xfrm rot="16200000" flipH="1" flipV="1">
            <a:off x="7113681" y="1991369"/>
            <a:ext cx="1669959" cy="2995220"/>
          </a:xfrm>
          <a:prstGeom prst="bentConnector3">
            <a:avLst>
              <a:gd name="adj1" fmla="val -1368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 xmlns:a16="http://schemas.microsoft.com/office/drawing/2014/main" id="{1465AE3F-C2E0-4AB1-8F6E-0C21353C2DA4}"/>
              </a:ext>
            </a:extLst>
          </p:cNvPr>
          <p:cNvSpPr/>
          <p:nvPr/>
        </p:nvSpPr>
        <p:spPr>
          <a:xfrm>
            <a:off x="5818368" y="4323959"/>
            <a:ext cx="1265366"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 xmlns:a16="http://schemas.microsoft.com/office/drawing/2014/main" id="{F480E416-0034-4C16-B4ED-5F5573D17391}"/>
              </a:ext>
            </a:extLst>
          </p:cNvPr>
          <p:cNvSpPr txBox="1"/>
          <p:nvPr/>
        </p:nvSpPr>
        <p:spPr>
          <a:xfrm>
            <a:off x="169200" y="1123351"/>
            <a:ext cx="5820440" cy="1077218"/>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Resource</a:t>
            </a:r>
            <a:r>
              <a:rPr kumimoji="1" lang="ja-JP" altLang="en-US" sz="1600" dirty="0"/>
              <a:t> </a:t>
            </a:r>
            <a:r>
              <a:rPr kumimoji="1" lang="en-US" altLang="ja-JP" sz="1600" dirty="0"/>
              <a:t>Group</a:t>
            </a:r>
            <a:r>
              <a:rPr kumimoji="1" lang="ja-JP" altLang="en-US" sz="1600" dirty="0"/>
              <a:t>” → 先ほど作成した</a:t>
            </a:r>
            <a:r>
              <a:rPr kumimoji="1" lang="en-US" altLang="ja-JP" sz="1600" dirty="0"/>
              <a:t>Resource</a:t>
            </a:r>
            <a:r>
              <a:rPr kumimoji="1" lang="ja-JP" altLang="en-US" sz="1600" dirty="0"/>
              <a:t> </a:t>
            </a:r>
            <a:r>
              <a:rPr kumimoji="1" lang="en-US" altLang="ja-JP" sz="1600" dirty="0"/>
              <a:t>Group</a:t>
            </a:r>
            <a:r>
              <a:rPr kumimoji="1" lang="ja-JP" altLang="en-US" sz="1600" dirty="0"/>
              <a:t>を選択</a:t>
            </a:r>
            <a:endParaRPr kumimoji="1" lang="en-US" altLang="ja-JP" sz="1600" dirty="0"/>
          </a:p>
          <a:p>
            <a:pPr marL="342900" indent="-342900">
              <a:buAutoNum type="arabicPeriod"/>
            </a:pPr>
            <a:r>
              <a:rPr kumimoji="1" lang="ja-JP" altLang="en-US" sz="1600" dirty="0"/>
              <a:t>“</a:t>
            </a:r>
            <a:r>
              <a:rPr lang="en-US" altLang="ja-JP" sz="1600" dirty="0"/>
              <a:t>Region</a:t>
            </a:r>
            <a:r>
              <a:rPr lang="ja-JP" altLang="en-US" sz="1600" dirty="0"/>
              <a:t>”は好きな場所を選択</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 </a:t>
            </a:r>
            <a:r>
              <a:rPr lang="en-US" altLang="ja-JP" sz="1600" dirty="0"/>
              <a:t>Name</a:t>
            </a:r>
            <a:r>
              <a:rPr lang="ja-JP" altLang="en-US" sz="1600" dirty="0"/>
              <a:t>”にインターネット上の一意の名前を入力</a:t>
            </a:r>
            <a:endParaRPr lang="en-US" altLang="ja-JP" sz="1600" dirty="0"/>
          </a:p>
          <a:p>
            <a:pPr marL="342900" indent="-342900">
              <a:buAutoNum type="arabicPeriod"/>
            </a:pPr>
            <a:r>
              <a:rPr kumimoji="1" lang="ja-JP" altLang="en-US" sz="1600" dirty="0"/>
              <a:t>“</a:t>
            </a:r>
            <a:r>
              <a:rPr kumimoji="1" lang="en-US" altLang="ja-JP" sz="1600" dirty="0"/>
              <a:t>Next</a:t>
            </a:r>
            <a:r>
              <a:rPr kumimoji="1" lang="ja-JP" altLang="en-US" sz="1600" dirty="0"/>
              <a:t>： </a:t>
            </a:r>
            <a:r>
              <a:rPr kumimoji="1" lang="en-US" altLang="ja-JP" sz="1600" dirty="0"/>
              <a:t>Size</a:t>
            </a:r>
            <a:r>
              <a:rPr kumimoji="1" lang="ja-JP" altLang="en-US" sz="1600" dirty="0"/>
              <a:t> </a:t>
            </a:r>
            <a:r>
              <a:rPr kumimoji="1" lang="en-US" altLang="ja-JP" sz="1600" dirty="0"/>
              <a:t>and scale</a:t>
            </a:r>
            <a:r>
              <a:rPr kumimoji="1" lang="ja-JP" altLang="en-US" sz="1600" dirty="0"/>
              <a:t>”をクリック</a:t>
            </a:r>
          </a:p>
        </p:txBody>
      </p:sp>
      <p:sp>
        <p:nvSpPr>
          <p:cNvPr id="25" name="テキスト ボックス 24">
            <a:extLst>
              <a:ext uri="{FF2B5EF4-FFF2-40B4-BE49-F238E27FC236}">
                <a16:creationId xmlns="" xmlns:a16="http://schemas.microsoft.com/office/drawing/2014/main" id="{69A3730A-FE63-4988-8062-7F2A5C5B8EC9}"/>
              </a:ext>
            </a:extLst>
          </p:cNvPr>
          <p:cNvSpPr txBox="1"/>
          <p:nvPr/>
        </p:nvSpPr>
        <p:spPr>
          <a:xfrm>
            <a:off x="6947328" y="4716349"/>
            <a:ext cx="5090561" cy="830997"/>
          </a:xfrm>
          <a:prstGeom prst="rect">
            <a:avLst/>
          </a:prstGeom>
          <a:noFill/>
        </p:spPr>
        <p:txBody>
          <a:bodyPr wrap="none" rtlCol="0">
            <a:spAutoFit/>
          </a:bodyPr>
          <a:lstStyle/>
          <a:p>
            <a:r>
              <a:rPr kumimoji="1" lang="en-US" altLang="ja-JP" sz="1600" dirty="0"/>
              <a:t>5.</a:t>
            </a:r>
            <a:r>
              <a:rPr kumimoji="1" lang="ja-JP" altLang="en-US" sz="1600" dirty="0"/>
              <a:t> “</a:t>
            </a:r>
            <a:r>
              <a:rPr kumimoji="1" lang="en-US" altLang="ja-JP" sz="1600" dirty="0"/>
              <a:t>Pricing</a:t>
            </a:r>
            <a:r>
              <a:rPr kumimoji="1" lang="ja-JP" altLang="en-US" sz="1600" dirty="0"/>
              <a:t> </a:t>
            </a:r>
            <a:r>
              <a:rPr kumimoji="1" lang="en-US" altLang="ja-JP" sz="1600" dirty="0"/>
              <a:t>and</a:t>
            </a:r>
            <a:r>
              <a:rPr kumimoji="1" lang="ja-JP" altLang="en-US" sz="1600" dirty="0"/>
              <a:t> </a:t>
            </a:r>
            <a:r>
              <a:rPr kumimoji="1" lang="en-US" altLang="ja-JP" sz="1600" dirty="0"/>
              <a:t>scale</a:t>
            </a:r>
            <a:r>
              <a:rPr kumimoji="1" lang="ja-JP" altLang="en-US" sz="1600" dirty="0"/>
              <a:t> </a:t>
            </a:r>
            <a:r>
              <a:rPr kumimoji="1" lang="en-US" altLang="ja-JP" sz="1600" dirty="0"/>
              <a:t>tier</a:t>
            </a:r>
            <a:r>
              <a:rPr kumimoji="1" lang="ja-JP" altLang="en-US" sz="1600" dirty="0"/>
              <a:t>”で、</a:t>
            </a:r>
            <a:r>
              <a:rPr kumimoji="1" lang="en-US" altLang="ja-JP" sz="1600" dirty="0"/>
              <a:t>F1</a:t>
            </a:r>
            <a:r>
              <a:rPr lang="ja-JP" altLang="en-US" sz="1600" dirty="0"/>
              <a:t>または</a:t>
            </a:r>
            <a:r>
              <a:rPr lang="en-US" altLang="ja-JP" sz="1600" dirty="0"/>
              <a:t>S1</a:t>
            </a:r>
            <a:r>
              <a:rPr lang="ja-JP" altLang="en-US" sz="1600" dirty="0"/>
              <a:t>を選択</a:t>
            </a:r>
            <a:endParaRPr lang="en-US" altLang="ja-JP" sz="1600" dirty="0"/>
          </a:p>
          <a:p>
            <a:r>
              <a:rPr kumimoji="1" lang="en-US" altLang="ja-JP" sz="1600" dirty="0"/>
              <a:t>6.</a:t>
            </a:r>
            <a:r>
              <a:rPr kumimoji="1" lang="ja-JP" altLang="en-US" sz="1600" dirty="0"/>
              <a:t> “</a:t>
            </a:r>
            <a:r>
              <a:rPr kumimoji="1" lang="en-US" altLang="ja-JP" sz="1600" dirty="0" err="1"/>
              <a:t>Review+create</a:t>
            </a:r>
            <a:r>
              <a:rPr kumimoji="1" lang="en-US" altLang="ja-JP" sz="1600" dirty="0"/>
              <a:t>”</a:t>
            </a:r>
            <a:r>
              <a:rPr lang="ja-JP" altLang="en-US" sz="1600" dirty="0"/>
              <a:t>をクリックし、その後に表示される</a:t>
            </a:r>
            <a:r>
              <a:rPr lang="en-US" altLang="ja-JP" sz="1600" dirty="0"/>
              <a:t/>
            </a:r>
            <a:br>
              <a:rPr lang="en-US" altLang="ja-JP" sz="1600" dirty="0"/>
            </a:br>
            <a:r>
              <a:rPr lang="ja-JP" altLang="en-US" sz="1600" dirty="0"/>
              <a:t>　“</a:t>
            </a:r>
            <a:r>
              <a:rPr lang="en-US" altLang="ja-JP" sz="1600" dirty="0"/>
              <a:t>Create</a:t>
            </a:r>
            <a:r>
              <a:rPr lang="ja-JP" altLang="en-US" sz="1600" dirty="0"/>
              <a:t>”をクリック</a:t>
            </a:r>
            <a:endParaRPr kumimoji="1" lang="en-US" altLang="ja-JP" sz="1600" dirty="0"/>
          </a:p>
        </p:txBody>
      </p:sp>
    </p:spTree>
    <p:extLst>
      <p:ext uri="{BB962C8B-B14F-4D97-AF65-F5344CB8AC3E}">
        <p14:creationId xmlns:p14="http://schemas.microsoft.com/office/powerpoint/2010/main" val="264689137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EC37CF0-C007-4D0A-9322-790AA66EED7F}"/>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を指定して</a:t>
            </a:r>
            <a:r>
              <a:rPr kumimoji="1" lang="en-US" altLang="ja-JP" dirty="0"/>
              <a:t>Function</a:t>
            </a:r>
            <a:r>
              <a:rPr kumimoji="1" lang="ja-JP" altLang="en-US" dirty="0"/>
              <a:t>を作成</a:t>
            </a:r>
          </a:p>
        </p:txBody>
      </p:sp>
      <p:sp>
        <p:nvSpPr>
          <p:cNvPr id="3" name="スライド番号プレースホルダー 2">
            <a:extLst>
              <a:ext uri="{FF2B5EF4-FFF2-40B4-BE49-F238E27FC236}">
                <a16:creationId xmlns="" xmlns:a16="http://schemas.microsoft.com/office/drawing/2014/main" id="{1BD0EE94-1F5E-40FE-8F68-C480ECC40D96}"/>
              </a:ext>
            </a:extLst>
          </p:cNvPr>
          <p:cNvSpPr>
            <a:spLocks noGrp="1"/>
          </p:cNvSpPr>
          <p:nvPr>
            <p:ph type="sldNum" sz="quarter" idx="12"/>
          </p:nvPr>
        </p:nvSpPr>
        <p:spPr/>
        <p:txBody>
          <a:bodyPr/>
          <a:lstStyle/>
          <a:p>
            <a:fld id="{6F84F5BE-853B-463E-BD2A-CF66A7E28F35}" type="slidenum">
              <a:rPr kumimoji="1" lang="ja-JP" altLang="en-US" smtClean="0"/>
              <a:t>160</a:t>
            </a:fld>
            <a:endParaRPr kumimoji="1" lang="ja-JP" altLang="en-US"/>
          </a:p>
        </p:txBody>
      </p:sp>
      <p:pic>
        <p:nvPicPr>
          <p:cNvPr id="4" name="図 3">
            <a:extLst>
              <a:ext uri="{FF2B5EF4-FFF2-40B4-BE49-F238E27FC236}">
                <a16:creationId xmlns="" xmlns:a16="http://schemas.microsoft.com/office/drawing/2014/main" id="{C4B6A95C-1882-4791-8F3F-0C830B53F22D}"/>
              </a:ext>
            </a:extLst>
          </p:cNvPr>
          <p:cNvPicPr>
            <a:picLocks noChangeAspect="1"/>
          </p:cNvPicPr>
          <p:nvPr/>
        </p:nvPicPr>
        <p:blipFill>
          <a:blip r:embed="rId2"/>
          <a:stretch>
            <a:fillRect/>
          </a:stretch>
        </p:blipFill>
        <p:spPr>
          <a:xfrm>
            <a:off x="298215" y="2581000"/>
            <a:ext cx="2778532" cy="5029200"/>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 xmlns:a16="http://schemas.microsoft.com/office/drawing/2014/main" id="{710EC3EC-F872-4F7D-90FD-3A55B439054E}"/>
              </a:ext>
            </a:extLst>
          </p:cNvPr>
          <p:cNvPicPr>
            <a:picLocks noChangeAspect="1"/>
          </p:cNvPicPr>
          <p:nvPr/>
        </p:nvPicPr>
        <p:blipFill>
          <a:blip r:embed="rId3"/>
          <a:stretch>
            <a:fillRect/>
          </a:stretch>
        </p:blipFill>
        <p:spPr>
          <a:xfrm>
            <a:off x="2658868" y="3627862"/>
            <a:ext cx="4048785" cy="1767933"/>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27975C12-6C2D-4E96-B45B-7A521AE53548}"/>
              </a:ext>
            </a:extLst>
          </p:cNvPr>
          <p:cNvPicPr>
            <a:picLocks noChangeAspect="1"/>
          </p:cNvPicPr>
          <p:nvPr/>
        </p:nvPicPr>
        <p:blipFill>
          <a:blip r:embed="rId4"/>
          <a:stretch>
            <a:fillRect/>
          </a:stretch>
        </p:blipFill>
        <p:spPr>
          <a:xfrm>
            <a:off x="7343340" y="996175"/>
            <a:ext cx="3320024" cy="6047678"/>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4E630137-1806-4846-B62F-A8AEE326A2D0}"/>
              </a:ext>
            </a:extLst>
          </p:cNvPr>
          <p:cNvSpPr/>
          <p:nvPr/>
        </p:nvSpPr>
        <p:spPr>
          <a:xfrm>
            <a:off x="1639114" y="4766222"/>
            <a:ext cx="384068" cy="407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C08BFB6A-AB98-4147-BA72-9BBA1AD38E52}"/>
              </a:ext>
            </a:extLst>
          </p:cNvPr>
          <p:cNvCxnSpPr>
            <a:cxnSpLocks/>
            <a:stCxn id="7" idx="3"/>
            <a:endCxn id="5" idx="1"/>
          </p:cNvCxnSpPr>
          <p:nvPr/>
        </p:nvCxnSpPr>
        <p:spPr>
          <a:xfrm flipV="1">
            <a:off x="2023182" y="4511829"/>
            <a:ext cx="635686" cy="45836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 xmlns:a16="http://schemas.microsoft.com/office/drawing/2014/main" id="{40810C35-9CEC-477F-8E3E-AF023F69581E}"/>
              </a:ext>
            </a:extLst>
          </p:cNvPr>
          <p:cNvSpPr txBox="1"/>
          <p:nvPr/>
        </p:nvSpPr>
        <p:spPr>
          <a:xfrm>
            <a:off x="395570" y="1091408"/>
            <a:ext cx="6534161" cy="1323439"/>
          </a:xfrm>
          <a:prstGeom prst="rect">
            <a:avLst/>
          </a:prstGeom>
          <a:noFill/>
        </p:spPr>
        <p:txBody>
          <a:bodyPr wrap="none" rtlCol="0">
            <a:spAutoFit/>
          </a:bodyPr>
          <a:lstStyle/>
          <a:p>
            <a:pPr marL="342900" indent="-342900">
              <a:buAutoNum type="arabicPeriod"/>
            </a:pPr>
            <a:r>
              <a:rPr kumimoji="1" lang="ja-JP" altLang="en-US" sz="1600" dirty="0"/>
              <a:t>“</a:t>
            </a:r>
            <a:r>
              <a:rPr lang="ja-JP" altLang="en-US" sz="1600" dirty="0"/>
              <a:t>新規</a:t>
            </a:r>
            <a:r>
              <a:rPr kumimoji="1" lang="ja-JP" altLang="en-US" sz="1600" dirty="0"/>
              <a:t>”をクリック</a:t>
            </a:r>
            <a:endParaRPr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”を選択し、各自が作成した</a:t>
            </a:r>
            <a:r>
              <a:rPr lang="en-US" altLang="ja-JP" sz="1600" dirty="0"/>
              <a:t>IoT</a:t>
            </a:r>
            <a:r>
              <a:rPr lang="ja-JP" altLang="en-US" sz="1600" dirty="0"/>
              <a:t> </a:t>
            </a:r>
            <a:r>
              <a:rPr lang="en-US" altLang="ja-JP" sz="1600" dirty="0"/>
              <a:t>Hub</a:t>
            </a:r>
            <a:r>
              <a:rPr lang="ja-JP" altLang="en-US" sz="1600" dirty="0"/>
              <a:t>を選択</a:t>
            </a:r>
            <a:endParaRPr lang="en-US" altLang="ja-JP" sz="1600" dirty="0"/>
          </a:p>
          <a:p>
            <a:pPr marL="342900" indent="-342900">
              <a:buAutoNum type="arabicPeriod"/>
            </a:pPr>
            <a:r>
              <a:rPr lang="ja-JP" altLang="en-US" sz="1600" dirty="0"/>
              <a:t>“選択”をクリック</a:t>
            </a:r>
            <a:endParaRPr lang="en-US" altLang="ja-JP" sz="1600" dirty="0"/>
          </a:p>
          <a:p>
            <a:pPr marL="342900" indent="-342900">
              <a:buAutoNum type="arabicPeriod"/>
            </a:pPr>
            <a:r>
              <a:rPr kumimoji="1" lang="ja-JP" altLang="en-US" sz="1600" dirty="0"/>
              <a:t>画面が戻って、“イベントハブ名”に選択した</a:t>
            </a:r>
            <a:r>
              <a:rPr kumimoji="1" lang="en-US" altLang="ja-JP" sz="1600" dirty="0"/>
              <a:t>IoT</a:t>
            </a:r>
            <a:r>
              <a:rPr kumimoji="1" lang="ja-JP" altLang="en-US" sz="1600" dirty="0"/>
              <a:t> </a:t>
            </a:r>
            <a:r>
              <a:rPr kumimoji="1" lang="en-US" altLang="ja-JP" sz="1600" dirty="0"/>
              <a:t>Hub</a:t>
            </a:r>
            <a:r>
              <a:rPr kumimoji="1" lang="ja-JP" altLang="en-US" sz="1600" dirty="0"/>
              <a:t>の名前を入力</a:t>
            </a:r>
            <a:endParaRPr kumimoji="1" lang="en-US" altLang="ja-JP" sz="1600" dirty="0"/>
          </a:p>
          <a:p>
            <a:pPr marL="342900" indent="-342900">
              <a:buAutoNum type="arabicPeriod"/>
            </a:pPr>
            <a:r>
              <a:rPr lang="ja-JP" altLang="en-US" sz="1600" dirty="0"/>
              <a:t>“作成”をクリック→</a:t>
            </a:r>
            <a:r>
              <a:rPr lang="en-US" altLang="ja-JP" sz="1600" dirty="0"/>
              <a:t>Done</a:t>
            </a:r>
            <a:endParaRPr kumimoji="1" lang="ja-JP" altLang="en-US" sz="1600" dirty="0"/>
          </a:p>
        </p:txBody>
      </p:sp>
      <p:sp>
        <p:nvSpPr>
          <p:cNvPr id="12" name="四角形: 角を丸くする 11">
            <a:extLst>
              <a:ext uri="{FF2B5EF4-FFF2-40B4-BE49-F238E27FC236}">
                <a16:creationId xmlns="" xmlns:a16="http://schemas.microsoft.com/office/drawing/2014/main" id="{BD613F84-1C7F-4081-A006-4435739A0B4E}"/>
              </a:ext>
            </a:extLst>
          </p:cNvPr>
          <p:cNvSpPr/>
          <p:nvPr/>
        </p:nvSpPr>
        <p:spPr>
          <a:xfrm>
            <a:off x="3607031" y="4092733"/>
            <a:ext cx="823719" cy="407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 xmlns:a16="http://schemas.microsoft.com/office/drawing/2014/main" id="{1429C125-01BF-451D-9C25-3F889993F847}"/>
              </a:ext>
            </a:extLst>
          </p:cNvPr>
          <p:cNvSpPr/>
          <p:nvPr/>
        </p:nvSpPr>
        <p:spPr>
          <a:xfrm>
            <a:off x="2681169" y="4511828"/>
            <a:ext cx="1563729" cy="4583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 xmlns:a16="http://schemas.microsoft.com/office/drawing/2014/main" id="{D1340ACE-8939-44AF-8E9C-0511FC9ABE4E}"/>
              </a:ext>
            </a:extLst>
          </p:cNvPr>
          <p:cNvSpPr/>
          <p:nvPr/>
        </p:nvSpPr>
        <p:spPr>
          <a:xfrm>
            <a:off x="2688602" y="4996679"/>
            <a:ext cx="1177154" cy="387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2A7227D4-C189-4B73-AB50-84CA1EDD01FB}"/>
              </a:ext>
            </a:extLst>
          </p:cNvPr>
          <p:cNvSpPr/>
          <p:nvPr/>
        </p:nvSpPr>
        <p:spPr>
          <a:xfrm>
            <a:off x="7543771" y="5196699"/>
            <a:ext cx="2708155" cy="6651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 xmlns:a16="http://schemas.microsoft.com/office/drawing/2014/main" id="{79FB5B4D-D1FF-4265-9E35-247D342743E6}"/>
              </a:ext>
            </a:extLst>
          </p:cNvPr>
          <p:cNvSpPr/>
          <p:nvPr/>
        </p:nvSpPr>
        <p:spPr>
          <a:xfrm>
            <a:off x="7543770" y="5957072"/>
            <a:ext cx="1399507" cy="387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 xmlns:a16="http://schemas.microsoft.com/office/drawing/2014/main" id="{1CA6FBF1-36DD-4C02-85AE-AE096EE8713C}"/>
              </a:ext>
            </a:extLst>
          </p:cNvPr>
          <p:cNvCxnSpPr>
            <a:cxnSpLocks/>
            <a:stCxn id="12" idx="3"/>
            <a:endCxn id="14" idx="3"/>
          </p:cNvCxnSpPr>
          <p:nvPr/>
        </p:nvCxnSpPr>
        <p:spPr>
          <a:xfrm flipH="1">
            <a:off x="4244898" y="4296705"/>
            <a:ext cx="185852" cy="444306"/>
          </a:xfrm>
          <a:prstGeom prst="bentConnector3">
            <a:avLst>
              <a:gd name="adj1" fmla="val -12300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 xmlns:a16="http://schemas.microsoft.com/office/drawing/2014/main" id="{C48EEC00-2939-4422-8045-D3B0FAF4A3FA}"/>
              </a:ext>
            </a:extLst>
          </p:cNvPr>
          <p:cNvCxnSpPr>
            <a:cxnSpLocks/>
            <a:stCxn id="14" idx="1"/>
            <a:endCxn id="17" idx="1"/>
          </p:cNvCxnSpPr>
          <p:nvPr/>
        </p:nvCxnSpPr>
        <p:spPr>
          <a:xfrm rot="10800000" flipH="1" flipV="1">
            <a:off x="2681168" y="4741011"/>
            <a:ext cx="7433" cy="449650"/>
          </a:xfrm>
          <a:prstGeom prst="bentConnector3">
            <a:avLst>
              <a:gd name="adj1" fmla="val -307547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 xmlns:a16="http://schemas.microsoft.com/office/drawing/2014/main" id="{C6181F44-389B-473E-A288-3383D3752DC1}"/>
              </a:ext>
            </a:extLst>
          </p:cNvPr>
          <p:cNvCxnSpPr>
            <a:cxnSpLocks/>
            <a:stCxn id="17" idx="3"/>
            <a:endCxn id="6" idx="1"/>
          </p:cNvCxnSpPr>
          <p:nvPr/>
        </p:nvCxnSpPr>
        <p:spPr>
          <a:xfrm flipV="1">
            <a:off x="3865756" y="4020014"/>
            <a:ext cx="3477584" cy="11706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 xmlns:a16="http://schemas.microsoft.com/office/drawing/2014/main" id="{10B4D372-1E47-407A-B73E-2DDB3AADE9D6}"/>
              </a:ext>
            </a:extLst>
          </p:cNvPr>
          <p:cNvCxnSpPr>
            <a:cxnSpLocks/>
            <a:stCxn id="18" idx="3"/>
            <a:endCxn id="19" idx="3"/>
          </p:cNvCxnSpPr>
          <p:nvPr/>
        </p:nvCxnSpPr>
        <p:spPr>
          <a:xfrm flipH="1">
            <a:off x="8943277" y="5529262"/>
            <a:ext cx="1308649" cy="621792"/>
          </a:xfrm>
          <a:prstGeom prst="bentConnector3">
            <a:avLst>
              <a:gd name="adj1" fmla="val -1746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642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5A4205E7-1D02-482F-8AE6-B2F57366C123}"/>
              </a:ext>
            </a:extLst>
          </p:cNvPr>
          <p:cNvSpPr>
            <a:spLocks noGrp="1"/>
          </p:cNvSpPr>
          <p:nvPr>
            <p:ph type="title"/>
          </p:nvPr>
        </p:nvSpPr>
        <p:spPr/>
        <p:txBody>
          <a:bodyPr/>
          <a:lstStyle/>
          <a:p>
            <a:r>
              <a:rPr kumimoji="1" lang="ja-JP" altLang="en-US" dirty="0"/>
              <a:t>各自のロジックを追加</a:t>
            </a:r>
          </a:p>
        </p:txBody>
      </p:sp>
      <p:sp>
        <p:nvSpPr>
          <p:cNvPr id="3" name="スライド番号プレースホルダー 2">
            <a:extLst>
              <a:ext uri="{FF2B5EF4-FFF2-40B4-BE49-F238E27FC236}">
                <a16:creationId xmlns="" xmlns:a16="http://schemas.microsoft.com/office/drawing/2014/main" id="{E09F2289-F84B-49D4-92C1-784C0A701253}"/>
              </a:ext>
            </a:extLst>
          </p:cNvPr>
          <p:cNvSpPr>
            <a:spLocks noGrp="1"/>
          </p:cNvSpPr>
          <p:nvPr>
            <p:ph type="sldNum" sz="quarter" idx="12"/>
          </p:nvPr>
        </p:nvSpPr>
        <p:spPr/>
        <p:txBody>
          <a:bodyPr/>
          <a:lstStyle/>
          <a:p>
            <a:fld id="{6F84F5BE-853B-463E-BD2A-CF66A7E28F35}" type="slidenum">
              <a:rPr kumimoji="1" lang="ja-JP" altLang="en-US" smtClean="0"/>
              <a:t>161</a:t>
            </a:fld>
            <a:endParaRPr kumimoji="1" lang="ja-JP" altLang="en-US"/>
          </a:p>
        </p:txBody>
      </p:sp>
      <p:pic>
        <p:nvPicPr>
          <p:cNvPr id="4" name="図 3">
            <a:extLst>
              <a:ext uri="{FF2B5EF4-FFF2-40B4-BE49-F238E27FC236}">
                <a16:creationId xmlns="" xmlns:a16="http://schemas.microsoft.com/office/drawing/2014/main" id="{21E1F7D1-9FB5-46D0-919A-EBEE7BC9847C}"/>
              </a:ext>
            </a:extLst>
          </p:cNvPr>
          <p:cNvPicPr>
            <a:picLocks noChangeAspect="1"/>
          </p:cNvPicPr>
          <p:nvPr/>
        </p:nvPicPr>
        <p:blipFill>
          <a:blip r:embed="rId2"/>
          <a:stretch>
            <a:fillRect/>
          </a:stretch>
        </p:blipFill>
        <p:spPr>
          <a:xfrm>
            <a:off x="966439" y="2037575"/>
            <a:ext cx="9372679" cy="4811157"/>
          </a:xfrm>
          <a:prstGeom prst="rect">
            <a:avLst/>
          </a:prstGeom>
          <a:ln>
            <a:noFill/>
          </a:ln>
          <a:effectLst>
            <a:outerShdw blurRad="292100" dist="139700" dir="2700000" algn="tl" rotWithShape="0">
              <a:srgbClr val="333333">
                <a:alpha val="65000"/>
              </a:srgbClr>
            </a:outerShdw>
          </a:effectLst>
        </p:spPr>
      </p:pic>
      <p:sp>
        <p:nvSpPr>
          <p:cNvPr id="5" name="四角形: 角を丸くする 4">
            <a:extLst>
              <a:ext uri="{FF2B5EF4-FFF2-40B4-BE49-F238E27FC236}">
                <a16:creationId xmlns="" xmlns:a16="http://schemas.microsoft.com/office/drawing/2014/main" id="{B0A2892A-DF42-48A1-860A-83E622BA73D6}"/>
              </a:ext>
            </a:extLst>
          </p:cNvPr>
          <p:cNvSpPr/>
          <p:nvPr/>
        </p:nvSpPr>
        <p:spPr>
          <a:xfrm>
            <a:off x="3453135" y="2697912"/>
            <a:ext cx="6568093" cy="1317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 xmlns:a16="http://schemas.microsoft.com/office/drawing/2014/main" id="{E08FF2EB-173D-411C-9341-B536E8C59E09}"/>
              </a:ext>
            </a:extLst>
          </p:cNvPr>
          <p:cNvSpPr txBox="1"/>
          <p:nvPr/>
        </p:nvSpPr>
        <p:spPr>
          <a:xfrm>
            <a:off x="395570" y="1091408"/>
            <a:ext cx="7834196" cy="830997"/>
          </a:xfrm>
          <a:prstGeom prst="rect">
            <a:avLst/>
          </a:prstGeom>
          <a:noFill/>
        </p:spPr>
        <p:txBody>
          <a:bodyPr wrap="none" rtlCol="0">
            <a:spAutoFit/>
          </a:bodyPr>
          <a:lstStyle/>
          <a:p>
            <a:pPr marL="342900" indent="-342900">
              <a:buAutoNum type="arabicPeriod"/>
            </a:pPr>
            <a:r>
              <a:rPr kumimoji="1" lang="ja-JP" altLang="en-US" sz="1600" dirty="0"/>
              <a:t>ロジックを編集</a:t>
            </a:r>
            <a:endParaRPr kumimoji="1" lang="en-US" altLang="ja-JP" sz="1600" dirty="0"/>
          </a:p>
          <a:p>
            <a:pPr marL="342900" indent="-342900">
              <a:buAutoNum type="arabicPeriod"/>
            </a:pPr>
            <a:r>
              <a:rPr lang="ja-JP" altLang="en-US" sz="1600" dirty="0"/>
              <a:t>“保存”をクリックして、</a:t>
            </a:r>
            <a:r>
              <a:rPr lang="en-US" altLang="ja-JP" sz="1600" dirty="0"/>
              <a:t>IoT</a:t>
            </a:r>
            <a:r>
              <a:rPr lang="ja-JP" altLang="en-US" sz="1600" dirty="0"/>
              <a:t> </a:t>
            </a:r>
            <a:r>
              <a:rPr lang="en-US" altLang="ja-JP" sz="1600" dirty="0"/>
              <a:t>Hub</a:t>
            </a:r>
            <a:r>
              <a:rPr lang="ja-JP" altLang="en-US" sz="1600" dirty="0"/>
              <a:t>からのメッセージ待ち</a:t>
            </a:r>
            <a:endParaRPr lang="en-US" altLang="ja-JP" sz="1600" dirty="0"/>
          </a:p>
          <a:p>
            <a:r>
              <a:rPr kumimoji="1" lang="en-US" altLang="ja-JP" sz="1600" dirty="0"/>
              <a:t>※</a:t>
            </a:r>
            <a:r>
              <a:rPr kumimoji="1" lang="ja-JP" altLang="en-US" sz="1600" dirty="0"/>
              <a:t>メッセージが来ないときは、</a:t>
            </a:r>
            <a:r>
              <a:rPr kumimoji="1" lang="en-US" altLang="ja-JP" sz="1600" dirty="0"/>
              <a:t>Custom</a:t>
            </a:r>
            <a:r>
              <a:rPr kumimoji="1" lang="ja-JP" altLang="en-US" sz="1600" dirty="0"/>
              <a:t> </a:t>
            </a:r>
            <a:r>
              <a:rPr kumimoji="1" lang="en-US" altLang="ja-JP" sz="1600" dirty="0"/>
              <a:t>endpoint</a:t>
            </a:r>
            <a:r>
              <a:rPr kumimoji="1" lang="ja-JP" altLang="en-US" sz="1600" dirty="0"/>
              <a:t>にデータがとられていなかチェック</a:t>
            </a:r>
          </a:p>
        </p:txBody>
      </p:sp>
      <p:sp>
        <p:nvSpPr>
          <p:cNvPr id="7" name="正方形/長方形 6">
            <a:extLst>
              <a:ext uri="{FF2B5EF4-FFF2-40B4-BE49-F238E27FC236}">
                <a16:creationId xmlns="" xmlns:a16="http://schemas.microsoft.com/office/drawing/2014/main" id="{7BAFCAAB-2E8B-4ADC-B104-A1E47F766779}"/>
              </a:ext>
            </a:extLst>
          </p:cNvPr>
          <p:cNvSpPr/>
          <p:nvPr/>
        </p:nvSpPr>
        <p:spPr>
          <a:xfrm>
            <a:off x="3256155" y="4119987"/>
            <a:ext cx="7783551" cy="584775"/>
          </a:xfrm>
          <a:prstGeom prst="rect">
            <a:avLst/>
          </a:prstGeom>
        </p:spPr>
        <p:txBody>
          <a:bodyPr wrap="square">
            <a:spAutoFit/>
          </a:bodyPr>
          <a:lstStyle/>
          <a:p>
            <a:r>
              <a:rPr lang="ja-JP" altLang="en-US" sz="1600" dirty="0"/>
              <a:t>参考</a:t>
            </a:r>
            <a:endParaRPr lang="en-US" altLang="ja-JP" sz="1600" dirty="0"/>
          </a:p>
          <a:p>
            <a:r>
              <a:rPr lang="ja-JP" altLang="en-US" sz="1600" dirty="0">
                <a:hlinkClick r:id="rId3"/>
              </a:rPr>
              <a:t>https://docs.microsoft.com/ja-jp/azure/azure-functions/functions-overview</a:t>
            </a:r>
            <a:r>
              <a:rPr lang="ja-JP" altLang="en-US" sz="1600" dirty="0"/>
              <a:t> </a:t>
            </a:r>
          </a:p>
        </p:txBody>
      </p:sp>
    </p:spTree>
    <p:extLst>
      <p:ext uri="{BB962C8B-B14F-4D97-AF65-F5344CB8AC3E}">
        <p14:creationId xmlns:p14="http://schemas.microsoft.com/office/powerpoint/2010/main" val="2096700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01D0AF59-99C3-4251-AB9A-C966C6AD4400}"/>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1855405F-37A2-4869-9154-F8BE3BECE6C3}"/>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 xmlns:a16="http://schemas.microsoft.com/office/drawing/2014/main" id="{2BF805F4-47F2-44A6-88BE-AB336A48FC4B}"/>
              </a:ext>
            </a:extLst>
          </p:cNvPr>
          <p:cNvPicPr>
            <a:picLocks noChangeAspect="1"/>
          </p:cNvPicPr>
          <p:nvPr/>
        </p:nvPicPr>
        <p:blipFill>
          <a:blip r:embed="rId3"/>
          <a:stretch>
            <a:fillRect/>
          </a:stretch>
        </p:blipFill>
        <p:spPr>
          <a:xfrm>
            <a:off x="2158850" y="643467"/>
            <a:ext cx="7874299" cy="5571066"/>
          </a:xfrm>
          <a:prstGeom prst="rect">
            <a:avLst/>
          </a:prstGeom>
        </p:spPr>
      </p:pic>
      <p:sp>
        <p:nvSpPr>
          <p:cNvPr id="2" name="Slide Number Placeholder 1">
            <a:extLst>
              <a:ext uri="{FF2B5EF4-FFF2-40B4-BE49-F238E27FC236}">
                <a16:creationId xmlns="" xmlns:a16="http://schemas.microsoft.com/office/drawing/2014/main" id="{39F62DFD-145C-42D8-B905-33EC901BDEFC}"/>
              </a:ext>
            </a:extLst>
          </p:cNvPr>
          <p:cNvSpPr>
            <a:spLocks noGrp="1"/>
          </p:cNvSpPr>
          <p:nvPr>
            <p:ph type="sldNum" sz="quarter" idx="12"/>
          </p:nvPr>
        </p:nvSpPr>
        <p:spPr>
          <a:xfrm>
            <a:off x="8610600" y="6356350"/>
            <a:ext cx="2743200" cy="365125"/>
          </a:xfrm>
        </p:spPr>
        <p:txBody>
          <a:bodyPr>
            <a:normAutofit/>
          </a:bodyPr>
          <a:lstStyle/>
          <a:p>
            <a:pPr>
              <a:spcAft>
                <a:spcPts val="600"/>
              </a:spcAft>
            </a:pPr>
            <a:fld id="{6F84F5BE-853B-463E-BD2A-CF66A7E28F35}" type="slidenum">
              <a:rPr kumimoji="1" lang="ja-JP" altLang="en-US" smtClean="0"/>
              <a:pPr>
                <a:spcAft>
                  <a:spcPts val="600"/>
                </a:spcAft>
              </a:pPr>
              <a:t>162</a:t>
            </a:fld>
            <a:endParaRPr kumimoji="1" lang="ja-JP" altLang="en-US"/>
          </a:p>
        </p:txBody>
      </p:sp>
      <p:sp>
        <p:nvSpPr>
          <p:cNvPr id="5" name="TextBox 4">
            <a:extLst>
              <a:ext uri="{FF2B5EF4-FFF2-40B4-BE49-F238E27FC236}">
                <a16:creationId xmlns="" xmlns:a16="http://schemas.microsoft.com/office/drawing/2014/main" id="{1645B44E-FD9B-414F-909B-EB5DAE697F96}"/>
              </a:ext>
            </a:extLst>
          </p:cNvPr>
          <p:cNvSpPr txBox="1"/>
          <p:nvPr/>
        </p:nvSpPr>
        <p:spPr>
          <a:xfrm>
            <a:off x="4448662" y="2822778"/>
            <a:ext cx="3531192"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Arial Black"/>
                <a:cs typeface="Segoe UI Light"/>
              </a:rPr>
              <a:t>Goal！</a:t>
            </a:r>
          </a:p>
        </p:txBody>
      </p:sp>
      <p:sp>
        <p:nvSpPr>
          <p:cNvPr id="13" name="TextBox 12">
            <a:extLst>
              <a:ext uri="{FF2B5EF4-FFF2-40B4-BE49-F238E27FC236}">
                <a16:creationId xmlns="" xmlns:a16="http://schemas.microsoft.com/office/drawing/2014/main" id="{113BD3E9-4477-4EB0-A6EA-D8642EA09453}"/>
              </a:ext>
            </a:extLst>
          </p:cNvPr>
          <p:cNvSpPr txBox="1"/>
          <p:nvPr/>
        </p:nvSpPr>
        <p:spPr>
          <a:xfrm>
            <a:off x="164670" y="6330176"/>
            <a:ext cx="1155929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 2018 Microsoft Corporation. All rights reserved. </a:t>
            </a:r>
          </a:p>
          <a:p>
            <a:r>
              <a:rPr lang="ja-JP" altLang="en-US" sz="1200">
                <a:cs typeface="Segoe UI Light"/>
              </a:rPr>
              <a:t>本情報の内容（添付文書、リンク先などを含む）は、作成日時点でのものであり、予告なく変更される場合があります</a:t>
            </a:r>
            <a:r>
              <a:rPr lang="en-US" sz="1200">
                <a:cs typeface="Segoe UI Light"/>
              </a:rPr>
              <a:t>。</a:t>
            </a:r>
            <a:endParaRPr lang="en-US" sz="1200"/>
          </a:p>
        </p:txBody>
      </p:sp>
    </p:spTree>
    <p:extLst>
      <p:ext uri="{BB962C8B-B14F-4D97-AF65-F5344CB8AC3E}">
        <p14:creationId xmlns:p14="http://schemas.microsoft.com/office/powerpoint/2010/main" val="112775201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636B9FF-DD33-4A80-BA1F-EC8B03055BB9}"/>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完成</a:t>
            </a:r>
          </a:p>
        </p:txBody>
      </p:sp>
      <p:sp>
        <p:nvSpPr>
          <p:cNvPr id="4" name="スライド番号プレースホルダー 3">
            <a:extLst>
              <a:ext uri="{FF2B5EF4-FFF2-40B4-BE49-F238E27FC236}">
                <a16:creationId xmlns="" xmlns:a16="http://schemas.microsoft.com/office/drawing/2014/main" id="{DA0FC654-0482-4E46-908A-E6B4588A212A}"/>
              </a:ext>
            </a:extLst>
          </p:cNvPr>
          <p:cNvSpPr>
            <a:spLocks noGrp="1"/>
          </p:cNvSpPr>
          <p:nvPr>
            <p:ph type="sldNum" sz="quarter" idx="12"/>
          </p:nvPr>
        </p:nvSpPr>
        <p:spPr/>
        <p:txBody>
          <a:bodyPr/>
          <a:lstStyle/>
          <a:p>
            <a:fld id="{6F84F5BE-853B-463E-BD2A-CF66A7E28F35}" type="slidenum">
              <a:rPr kumimoji="1" lang="ja-JP" altLang="en-US" smtClean="0"/>
              <a:t>17</a:t>
            </a:fld>
            <a:endParaRPr kumimoji="1" lang="ja-JP" altLang="en-US"/>
          </a:p>
        </p:txBody>
      </p:sp>
      <p:pic>
        <p:nvPicPr>
          <p:cNvPr id="5" name="図 4">
            <a:extLst>
              <a:ext uri="{FF2B5EF4-FFF2-40B4-BE49-F238E27FC236}">
                <a16:creationId xmlns="" xmlns:a16="http://schemas.microsoft.com/office/drawing/2014/main" id="{107623CD-4EB8-42E2-BD5B-F5414C0434F1}"/>
              </a:ext>
            </a:extLst>
          </p:cNvPr>
          <p:cNvPicPr>
            <a:picLocks noChangeAspect="1"/>
          </p:cNvPicPr>
          <p:nvPr/>
        </p:nvPicPr>
        <p:blipFill rotWithShape="1">
          <a:blip r:embed="rId2"/>
          <a:srcRect t="16780" r="5501" b="9686"/>
          <a:stretch/>
        </p:blipFill>
        <p:spPr>
          <a:xfrm>
            <a:off x="793839" y="2118049"/>
            <a:ext cx="8014259" cy="3508310"/>
          </a:xfrm>
          <a:prstGeom prst="rect">
            <a:avLst/>
          </a:prstGeom>
        </p:spPr>
      </p:pic>
      <p:cxnSp>
        <p:nvCxnSpPr>
          <p:cNvPr id="8" name="コネクタ: カギ線 7">
            <a:extLst>
              <a:ext uri="{FF2B5EF4-FFF2-40B4-BE49-F238E27FC236}">
                <a16:creationId xmlns="" xmlns:a16="http://schemas.microsoft.com/office/drawing/2014/main" id="{DD6CD3F1-2D59-4041-947C-BEDA455EB784}"/>
              </a:ext>
            </a:extLst>
          </p:cNvPr>
          <p:cNvCxnSpPr>
            <a:cxnSpLocks/>
            <a:stCxn id="9" idx="2"/>
            <a:endCxn id="10" idx="1"/>
          </p:cNvCxnSpPr>
          <p:nvPr/>
        </p:nvCxnSpPr>
        <p:spPr>
          <a:xfrm rot="16200000" flipH="1">
            <a:off x="7568518" y="3256790"/>
            <a:ext cx="624166" cy="49272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 xmlns:a16="http://schemas.microsoft.com/office/drawing/2014/main" id="{98690CA9-4AA4-4A14-9357-4C2B21B0ABDA}"/>
              </a:ext>
            </a:extLst>
          </p:cNvPr>
          <p:cNvSpPr/>
          <p:nvPr/>
        </p:nvSpPr>
        <p:spPr>
          <a:xfrm>
            <a:off x="7048211" y="2650442"/>
            <a:ext cx="1172058" cy="5406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 xmlns:a16="http://schemas.microsoft.com/office/drawing/2014/main" id="{B2C12CED-B274-4B1F-A6C9-67E9417142E8}"/>
              </a:ext>
            </a:extLst>
          </p:cNvPr>
          <p:cNvSpPr txBox="1"/>
          <p:nvPr/>
        </p:nvSpPr>
        <p:spPr>
          <a:xfrm>
            <a:off x="8126963" y="3492069"/>
            <a:ext cx="3496470" cy="646331"/>
          </a:xfrm>
          <a:prstGeom prst="rect">
            <a:avLst/>
          </a:prstGeom>
          <a:noFill/>
        </p:spPr>
        <p:txBody>
          <a:bodyPr wrap="none" rtlCol="0">
            <a:spAutoFit/>
          </a:bodyPr>
          <a:lstStyle/>
          <a:p>
            <a:r>
              <a:rPr kumimoji="1" lang="en-US" altLang="ja-JP" dirty="0"/>
              <a:t>IoT</a:t>
            </a:r>
            <a:r>
              <a:rPr kumimoji="1" lang="ja-JP" altLang="en-US" dirty="0"/>
              <a:t> </a:t>
            </a:r>
            <a:r>
              <a:rPr kumimoji="1" lang="en-US" altLang="ja-JP" dirty="0"/>
              <a:t>Hub</a:t>
            </a:r>
            <a:r>
              <a:rPr kumimoji="1" lang="ja-JP" altLang="en-US" dirty="0"/>
              <a:t>のタイルをクリックして</a:t>
            </a:r>
            <a:endParaRPr kumimoji="1" lang="en-US" altLang="ja-JP" dirty="0"/>
          </a:p>
          <a:p>
            <a:r>
              <a:rPr kumimoji="1" lang="ja-JP" altLang="en-US" dirty="0"/>
              <a:t>設定開始</a:t>
            </a:r>
          </a:p>
        </p:txBody>
      </p:sp>
    </p:spTree>
    <p:extLst>
      <p:ext uri="{BB962C8B-B14F-4D97-AF65-F5344CB8AC3E}">
        <p14:creationId xmlns:p14="http://schemas.microsoft.com/office/powerpoint/2010/main" val="3522176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18</a:t>
            </a:fld>
            <a:endParaRPr kumimoji="1" lang="ja-JP" altLang="en-US"/>
          </a:p>
        </p:txBody>
      </p:sp>
      <p:grpSp>
        <p:nvGrpSpPr>
          <p:cNvPr id="13" name="グループ化 12"/>
          <p:cNvGrpSpPr/>
          <p:nvPr/>
        </p:nvGrpSpPr>
        <p:grpSpPr>
          <a:xfrm>
            <a:off x="347565" y="1015979"/>
            <a:ext cx="11458470" cy="5373958"/>
            <a:chOff x="347565" y="1015979"/>
            <a:chExt cx="11458470" cy="5373958"/>
          </a:xfrm>
        </p:grpSpPr>
        <p:pic>
          <p:nvPicPr>
            <p:cNvPr id="6" name="図 5"/>
            <p:cNvPicPr>
              <a:picLocks noChangeAspect="1"/>
            </p:cNvPicPr>
            <p:nvPr/>
          </p:nvPicPr>
          <p:blipFill>
            <a:blip r:embed="rId2"/>
            <a:stretch>
              <a:fillRect/>
            </a:stretch>
          </p:blipFill>
          <p:spPr>
            <a:xfrm>
              <a:off x="347565" y="1015980"/>
              <a:ext cx="11458470" cy="5373957"/>
            </a:xfrm>
            <a:prstGeom prst="rect">
              <a:avLst/>
            </a:prstGeom>
          </p:spPr>
        </p:pic>
        <p:grpSp>
          <p:nvGrpSpPr>
            <p:cNvPr id="10" name="グループ化 9"/>
            <p:cNvGrpSpPr/>
            <p:nvPr/>
          </p:nvGrpSpPr>
          <p:grpSpPr>
            <a:xfrm>
              <a:off x="347565" y="1015979"/>
              <a:ext cx="1471186" cy="639541"/>
              <a:chOff x="347565" y="1015979"/>
              <a:chExt cx="1471186" cy="639541"/>
            </a:xfrm>
          </p:grpSpPr>
          <p:sp>
            <p:nvSpPr>
              <p:cNvPr id="8" name="角丸四角形 7"/>
              <p:cNvSpPr/>
              <p:nvPr/>
            </p:nvSpPr>
            <p:spPr>
              <a:xfrm>
                <a:off x="347565" y="1015979"/>
                <a:ext cx="1019011" cy="2702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366576" y="1286188"/>
                <a:ext cx="452175" cy="369332"/>
              </a:xfrm>
              <a:prstGeom prst="rect">
                <a:avLst/>
              </a:prstGeom>
              <a:solidFill>
                <a:schemeClr val="bg1"/>
              </a:solidFill>
            </p:spPr>
            <p:txBody>
              <a:bodyPr wrap="square" rtlCol="0">
                <a:spAutoFit/>
              </a:bodyPr>
              <a:lstStyle/>
              <a:p>
                <a:r>
                  <a:rPr kumimoji="1" lang="ja-JP" altLang="en-US" dirty="0" smtClean="0"/>
                  <a:t>１</a:t>
                </a:r>
                <a:endParaRPr kumimoji="1" lang="ja-JP" altLang="en-US" dirty="0"/>
              </a:p>
            </p:txBody>
          </p:sp>
        </p:grpSp>
        <p:grpSp>
          <p:nvGrpSpPr>
            <p:cNvPr id="12" name="グループ化 11"/>
            <p:cNvGrpSpPr/>
            <p:nvPr/>
          </p:nvGrpSpPr>
          <p:grpSpPr>
            <a:xfrm>
              <a:off x="3878664" y="3004457"/>
              <a:ext cx="1356526" cy="590396"/>
              <a:chOff x="3878664" y="3004457"/>
              <a:chExt cx="1356526" cy="590396"/>
            </a:xfrm>
          </p:grpSpPr>
          <p:sp>
            <p:nvSpPr>
              <p:cNvPr id="7" name="角丸四角形 6"/>
              <p:cNvSpPr/>
              <p:nvPr/>
            </p:nvSpPr>
            <p:spPr>
              <a:xfrm>
                <a:off x="3878664" y="3004457"/>
                <a:ext cx="904351"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783015" y="3225521"/>
                <a:ext cx="452175"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grpSp>
    </p:spTree>
    <p:extLst>
      <p:ext uri="{BB962C8B-B14F-4D97-AF65-F5344CB8AC3E}">
        <p14:creationId xmlns:p14="http://schemas.microsoft.com/office/powerpoint/2010/main" val="1997413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19</a:t>
            </a:fld>
            <a:endParaRPr kumimoji="1" lang="ja-JP" altLang="en-US"/>
          </a:p>
        </p:txBody>
      </p:sp>
      <p:grpSp>
        <p:nvGrpSpPr>
          <p:cNvPr id="8" name="グループ化 7"/>
          <p:cNvGrpSpPr/>
          <p:nvPr/>
        </p:nvGrpSpPr>
        <p:grpSpPr>
          <a:xfrm>
            <a:off x="558580" y="1112070"/>
            <a:ext cx="11036440" cy="5181778"/>
            <a:chOff x="558580" y="1112070"/>
            <a:chExt cx="11036440" cy="5181778"/>
          </a:xfrm>
        </p:grpSpPr>
        <p:pic>
          <p:nvPicPr>
            <p:cNvPr id="5" name="図 4"/>
            <p:cNvPicPr>
              <a:picLocks noChangeAspect="1"/>
            </p:cNvPicPr>
            <p:nvPr/>
          </p:nvPicPr>
          <p:blipFill>
            <a:blip r:embed="rId2"/>
            <a:stretch>
              <a:fillRect/>
            </a:stretch>
          </p:blipFill>
          <p:spPr>
            <a:xfrm>
              <a:off x="558580" y="1112070"/>
              <a:ext cx="11036440" cy="5181778"/>
            </a:xfrm>
            <a:prstGeom prst="rect">
              <a:avLst/>
            </a:prstGeom>
          </p:spPr>
        </p:pic>
        <p:sp>
          <p:nvSpPr>
            <p:cNvPr id="6" name="角丸四角形 5"/>
            <p:cNvSpPr/>
            <p:nvPr/>
          </p:nvSpPr>
          <p:spPr>
            <a:xfrm>
              <a:off x="2532185" y="2059912"/>
              <a:ext cx="462223"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994408" y="2280976"/>
              <a:ext cx="452175"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sp>
          <p:nvSpPr>
            <p:cNvPr id="9" name="角丸四角形 8"/>
            <p:cNvSpPr/>
            <p:nvPr/>
          </p:nvSpPr>
          <p:spPr>
            <a:xfrm>
              <a:off x="2381459" y="3228818"/>
              <a:ext cx="653143" cy="21776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34602" y="3446585"/>
              <a:ext cx="452175" cy="369332"/>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grpSp>
    </p:spTree>
    <p:extLst>
      <p:ext uri="{BB962C8B-B14F-4D97-AF65-F5344CB8AC3E}">
        <p14:creationId xmlns:p14="http://schemas.microsoft.com/office/powerpoint/2010/main" val="3967117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作業用ダッシュボードの作成</a:t>
            </a:r>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2</a:t>
            </a:fld>
            <a:endParaRPr kumimoji="1" lang="ja-JP" altLang="en-US"/>
          </a:p>
        </p:txBody>
      </p:sp>
      <p:pic>
        <p:nvPicPr>
          <p:cNvPr id="5" name="図 4"/>
          <p:cNvPicPr>
            <a:picLocks noChangeAspect="1"/>
          </p:cNvPicPr>
          <p:nvPr/>
        </p:nvPicPr>
        <p:blipFill>
          <a:blip r:embed="rId3"/>
          <a:stretch>
            <a:fillRect/>
          </a:stretch>
        </p:blipFill>
        <p:spPr>
          <a:xfrm>
            <a:off x="111414" y="1645095"/>
            <a:ext cx="6704933" cy="3375446"/>
          </a:xfrm>
          <a:prstGeom prst="rect">
            <a:avLst/>
          </a:prstGeom>
        </p:spPr>
      </p:pic>
      <p:sp>
        <p:nvSpPr>
          <p:cNvPr id="6" name="テキスト ボックス 5"/>
          <p:cNvSpPr txBox="1"/>
          <p:nvPr/>
        </p:nvSpPr>
        <p:spPr>
          <a:xfrm>
            <a:off x="1650677" y="3465441"/>
            <a:ext cx="4628190" cy="1200329"/>
          </a:xfrm>
          <a:prstGeom prst="rect">
            <a:avLst/>
          </a:prstGeom>
          <a:noFill/>
        </p:spPr>
        <p:txBody>
          <a:bodyPr wrap="none" rtlCol="0">
            <a:spAutoFit/>
          </a:bodyPr>
          <a:lstStyle/>
          <a:p>
            <a:r>
              <a:rPr kumimoji="1" lang="ja-JP" altLang="en-US" dirty="0">
                <a:effectLst>
                  <a:outerShdw blurRad="38100" dist="38100" dir="2700000" algn="tl">
                    <a:srgbClr val="000000">
                      <a:alpha val="43137"/>
                    </a:srgbClr>
                  </a:outerShdw>
                </a:effectLst>
              </a:rPr>
              <a:t>作成していくサービスは、</a:t>
            </a:r>
            <a:endParaRPr kumimoji="1" lang="en-US" altLang="ja-JP" dirty="0">
              <a:effectLst>
                <a:outerShdw blurRad="38100" dist="38100" dir="2700000" algn="tl">
                  <a:srgbClr val="000000">
                    <a:alpha val="43137"/>
                  </a:srgbClr>
                </a:outerShdw>
              </a:effectLst>
            </a:endParaRPr>
          </a:p>
          <a:p>
            <a:r>
              <a:rPr lang="ja-JP" altLang="en-US" dirty="0">
                <a:effectLst>
                  <a:outerShdw blurRad="38100" dist="38100" dir="2700000" algn="tl">
                    <a:srgbClr val="000000">
                      <a:alpha val="43137"/>
                    </a:srgbClr>
                  </a:outerShdw>
                </a:effectLst>
              </a:rPr>
              <a:t>この場所にタイルとして表示される</a:t>
            </a:r>
            <a:endParaRPr lang="en-US" altLang="ja-JP"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kumimoji="1" lang="ja-JP" altLang="en-US" dirty="0">
                <a:effectLst>
                  <a:outerShdw blurRad="38100" dist="38100" dir="2700000" algn="tl">
                    <a:srgbClr val="000000">
                      <a:alpha val="43137"/>
                    </a:srgbClr>
                  </a:outerShdw>
                </a:effectLst>
              </a:rPr>
              <a:t>作業単位をダッシュボードで分割・整理</a:t>
            </a:r>
            <a:endParaRPr kumimoji="1" lang="en-US" altLang="ja-JP"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kumimoji="1" lang="ja-JP" altLang="en-US" dirty="0">
                <a:effectLst>
                  <a:outerShdw blurRad="38100" dist="38100" dir="2700000" algn="tl">
                    <a:srgbClr val="000000">
                      <a:alpha val="43137"/>
                    </a:srgbClr>
                  </a:outerShdw>
                </a:effectLst>
              </a:rPr>
              <a:t>共有でチーム作業が可能</a:t>
            </a:r>
          </a:p>
        </p:txBody>
      </p:sp>
      <p:sp>
        <p:nvSpPr>
          <p:cNvPr id="7" name="角丸四角形 6"/>
          <p:cNvSpPr/>
          <p:nvPr/>
        </p:nvSpPr>
        <p:spPr>
          <a:xfrm>
            <a:off x="3054511" y="1895901"/>
            <a:ext cx="910261" cy="37395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8" name="カギ線コネクタ 7"/>
          <p:cNvCxnSpPr>
            <a:stCxn id="7" idx="2"/>
            <a:endCxn id="9" idx="1"/>
          </p:cNvCxnSpPr>
          <p:nvPr/>
        </p:nvCxnSpPr>
        <p:spPr>
          <a:xfrm rot="16200000" flipH="1">
            <a:off x="4767421" y="1012079"/>
            <a:ext cx="949494" cy="346505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9" name="図 8"/>
          <p:cNvPicPr>
            <a:picLocks noChangeAspect="1"/>
          </p:cNvPicPr>
          <p:nvPr/>
        </p:nvPicPr>
        <p:blipFill>
          <a:blip r:embed="rId4"/>
          <a:stretch>
            <a:fillRect/>
          </a:stretch>
        </p:blipFill>
        <p:spPr>
          <a:xfrm>
            <a:off x="6974695" y="2646465"/>
            <a:ext cx="4928812" cy="1145776"/>
          </a:xfrm>
          <a:prstGeom prst="rect">
            <a:avLst/>
          </a:prstGeom>
        </p:spPr>
      </p:pic>
      <p:sp>
        <p:nvSpPr>
          <p:cNvPr id="11" name="角丸四角形 10"/>
          <p:cNvSpPr/>
          <p:nvPr/>
        </p:nvSpPr>
        <p:spPr>
          <a:xfrm>
            <a:off x="8465803" y="2901471"/>
            <a:ext cx="1902556" cy="37395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2" name="角丸四角形 11"/>
          <p:cNvSpPr/>
          <p:nvPr/>
        </p:nvSpPr>
        <p:spPr>
          <a:xfrm>
            <a:off x="10761770" y="2599054"/>
            <a:ext cx="1015030" cy="360070"/>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4" name="テキスト ボックス 13"/>
          <p:cNvSpPr txBox="1"/>
          <p:nvPr/>
        </p:nvSpPr>
        <p:spPr>
          <a:xfrm>
            <a:off x="6974695" y="1652539"/>
            <a:ext cx="5009705" cy="646331"/>
          </a:xfrm>
          <a:prstGeom prst="rect">
            <a:avLst/>
          </a:prstGeom>
          <a:noFill/>
        </p:spPr>
        <p:txBody>
          <a:bodyPr wrap="none" rtlCol="0">
            <a:spAutoFit/>
          </a:bodyPr>
          <a:lstStyle/>
          <a:p>
            <a:r>
              <a:rPr lang="ja-JP" altLang="en-US" dirty="0"/>
              <a:t>“</a:t>
            </a:r>
            <a:r>
              <a:rPr lang="en-US" altLang="ja-JP" dirty="0"/>
              <a:t>+</a:t>
            </a:r>
            <a:r>
              <a:rPr lang="ja-JP" altLang="en-US" dirty="0"/>
              <a:t>新しいダッシュボード”をクリックし</a:t>
            </a:r>
            <a:endParaRPr lang="en-US" altLang="ja-JP" dirty="0"/>
          </a:p>
          <a:p>
            <a:r>
              <a:rPr kumimoji="1" lang="ja-JP" altLang="en-US" dirty="0"/>
              <a:t>名前を入力後、“カスタマイズ完了”をクリック</a:t>
            </a:r>
          </a:p>
        </p:txBody>
      </p:sp>
      <p:pic>
        <p:nvPicPr>
          <p:cNvPr id="19" name="図 18"/>
          <p:cNvPicPr>
            <a:picLocks noChangeAspect="1"/>
          </p:cNvPicPr>
          <p:nvPr/>
        </p:nvPicPr>
        <p:blipFill>
          <a:blip r:embed="rId5"/>
          <a:stretch>
            <a:fillRect/>
          </a:stretch>
        </p:blipFill>
        <p:spPr>
          <a:xfrm>
            <a:off x="6950059" y="4230990"/>
            <a:ext cx="4934044" cy="1413036"/>
          </a:xfrm>
          <a:prstGeom prst="rect">
            <a:avLst/>
          </a:prstGeom>
        </p:spPr>
      </p:pic>
      <p:sp>
        <p:nvSpPr>
          <p:cNvPr id="20" name="山形 19"/>
          <p:cNvSpPr/>
          <p:nvPr/>
        </p:nvSpPr>
        <p:spPr>
          <a:xfrm rot="5400000">
            <a:off x="9360769" y="3112859"/>
            <a:ext cx="213472" cy="1801707"/>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61439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20</a:t>
            </a:fld>
            <a:endParaRPr kumimoji="1" lang="ja-JP" altLang="en-US"/>
          </a:p>
        </p:txBody>
      </p:sp>
      <p:pic>
        <p:nvPicPr>
          <p:cNvPr id="5" name="図 4"/>
          <p:cNvPicPr>
            <a:picLocks noChangeAspect="1"/>
          </p:cNvPicPr>
          <p:nvPr/>
        </p:nvPicPr>
        <p:blipFill>
          <a:blip r:embed="rId2"/>
          <a:stretch>
            <a:fillRect/>
          </a:stretch>
        </p:blipFill>
        <p:spPr>
          <a:xfrm>
            <a:off x="322444" y="1073885"/>
            <a:ext cx="11508712" cy="5417633"/>
          </a:xfrm>
          <a:prstGeom prst="rect">
            <a:avLst/>
          </a:prstGeom>
        </p:spPr>
      </p:pic>
      <p:sp>
        <p:nvSpPr>
          <p:cNvPr id="6" name="角丸四角形 5"/>
          <p:cNvSpPr/>
          <p:nvPr/>
        </p:nvSpPr>
        <p:spPr>
          <a:xfrm>
            <a:off x="7727182" y="6229978"/>
            <a:ext cx="653143" cy="2573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380325" y="6487311"/>
            <a:ext cx="452175" cy="369332"/>
          </a:xfrm>
          <a:prstGeom prst="rect">
            <a:avLst/>
          </a:prstGeom>
          <a:solidFill>
            <a:schemeClr val="bg1"/>
          </a:solidFill>
        </p:spPr>
        <p:txBody>
          <a:bodyPr wrap="square" rtlCol="0">
            <a:spAutoFit/>
          </a:bodyPr>
          <a:lstStyle/>
          <a:p>
            <a:r>
              <a:rPr kumimoji="1" lang="ja-JP" altLang="en-US" dirty="0" smtClean="0"/>
              <a:t>５</a:t>
            </a:r>
            <a:endParaRPr kumimoji="1" lang="ja-JP" altLang="en-US" dirty="0"/>
          </a:p>
        </p:txBody>
      </p:sp>
    </p:spTree>
    <p:extLst>
      <p:ext uri="{BB962C8B-B14F-4D97-AF65-F5344CB8AC3E}">
        <p14:creationId xmlns:p14="http://schemas.microsoft.com/office/powerpoint/2010/main" val="1012225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21</a:t>
            </a:fld>
            <a:endParaRPr kumimoji="1" lang="ja-JP" altLang="en-US"/>
          </a:p>
        </p:txBody>
      </p:sp>
      <p:pic>
        <p:nvPicPr>
          <p:cNvPr id="5" name="図 4"/>
          <p:cNvPicPr>
            <a:picLocks noChangeAspect="1"/>
          </p:cNvPicPr>
          <p:nvPr/>
        </p:nvPicPr>
        <p:blipFill>
          <a:blip r:embed="rId2"/>
          <a:stretch>
            <a:fillRect/>
          </a:stretch>
        </p:blipFill>
        <p:spPr>
          <a:xfrm>
            <a:off x="357613" y="1109104"/>
            <a:ext cx="11438374" cy="5382414"/>
          </a:xfrm>
          <a:prstGeom prst="rect">
            <a:avLst/>
          </a:prstGeom>
        </p:spPr>
      </p:pic>
      <p:sp>
        <p:nvSpPr>
          <p:cNvPr id="6" name="角丸四角形 5"/>
          <p:cNvSpPr/>
          <p:nvPr/>
        </p:nvSpPr>
        <p:spPr>
          <a:xfrm>
            <a:off x="3748036" y="3697792"/>
            <a:ext cx="3717890" cy="25733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536264" y="3651830"/>
            <a:ext cx="452175" cy="369332"/>
          </a:xfrm>
          <a:prstGeom prst="rect">
            <a:avLst/>
          </a:prstGeom>
          <a:solidFill>
            <a:schemeClr val="bg1"/>
          </a:solidFill>
        </p:spPr>
        <p:txBody>
          <a:bodyPr wrap="square" rtlCol="0">
            <a:spAutoFit/>
          </a:bodyPr>
          <a:lstStyle/>
          <a:p>
            <a:r>
              <a:rPr kumimoji="1" lang="ja-JP" altLang="en-US" dirty="0" smtClean="0"/>
              <a:t>６</a:t>
            </a:r>
            <a:endParaRPr kumimoji="1" lang="ja-JP" altLang="en-US" dirty="0"/>
          </a:p>
        </p:txBody>
      </p:sp>
      <p:sp>
        <p:nvSpPr>
          <p:cNvPr id="8" name="角丸四角形 7"/>
          <p:cNvSpPr/>
          <p:nvPr/>
        </p:nvSpPr>
        <p:spPr>
          <a:xfrm>
            <a:off x="3748034" y="3970922"/>
            <a:ext cx="3717890" cy="25733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536263" y="3968819"/>
            <a:ext cx="452175" cy="369332"/>
          </a:xfrm>
          <a:prstGeom prst="rect">
            <a:avLst/>
          </a:prstGeom>
          <a:solidFill>
            <a:schemeClr val="bg1"/>
          </a:solidFill>
        </p:spPr>
        <p:txBody>
          <a:bodyPr wrap="square" rtlCol="0">
            <a:spAutoFit/>
          </a:bodyPr>
          <a:lstStyle/>
          <a:p>
            <a:r>
              <a:rPr kumimoji="1" lang="ja-JP" altLang="en-US" dirty="0" smtClean="0"/>
              <a:t>７</a:t>
            </a:r>
            <a:endParaRPr kumimoji="1" lang="ja-JP" altLang="en-US" dirty="0"/>
          </a:p>
        </p:txBody>
      </p:sp>
      <p:sp>
        <p:nvSpPr>
          <p:cNvPr id="10" name="角丸四角形 9"/>
          <p:cNvSpPr/>
          <p:nvPr/>
        </p:nvSpPr>
        <p:spPr>
          <a:xfrm>
            <a:off x="2994408" y="5947522"/>
            <a:ext cx="1266093" cy="2824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314870" y="5578190"/>
            <a:ext cx="452175" cy="369332"/>
          </a:xfrm>
          <a:prstGeom prst="rect">
            <a:avLst/>
          </a:prstGeom>
          <a:solidFill>
            <a:schemeClr val="bg1"/>
          </a:solidFill>
        </p:spPr>
        <p:txBody>
          <a:bodyPr wrap="square" rtlCol="0">
            <a:spAutoFit/>
          </a:bodyPr>
          <a:lstStyle/>
          <a:p>
            <a:r>
              <a:rPr kumimoji="1" lang="ja-JP" altLang="en-US" dirty="0" smtClean="0"/>
              <a:t>８</a:t>
            </a:r>
            <a:endParaRPr kumimoji="1" lang="ja-JP" altLang="en-US" dirty="0"/>
          </a:p>
        </p:txBody>
      </p:sp>
    </p:spTree>
    <p:extLst>
      <p:ext uri="{BB962C8B-B14F-4D97-AF65-F5344CB8AC3E}">
        <p14:creationId xmlns:p14="http://schemas.microsoft.com/office/powerpoint/2010/main" val="3035870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22</a:t>
            </a:fld>
            <a:endParaRPr kumimoji="1" lang="ja-JP" altLang="en-US"/>
          </a:p>
        </p:txBody>
      </p:sp>
      <p:grpSp>
        <p:nvGrpSpPr>
          <p:cNvPr id="12" name="グループ化 11"/>
          <p:cNvGrpSpPr/>
          <p:nvPr/>
        </p:nvGrpSpPr>
        <p:grpSpPr>
          <a:xfrm>
            <a:off x="382734" y="1025144"/>
            <a:ext cx="11388132" cy="5466373"/>
            <a:chOff x="382734" y="1025144"/>
            <a:chExt cx="11388132" cy="5466373"/>
          </a:xfrm>
        </p:grpSpPr>
        <p:pic>
          <p:nvPicPr>
            <p:cNvPr id="5" name="図 4"/>
            <p:cNvPicPr>
              <a:picLocks noChangeAspect="1"/>
            </p:cNvPicPr>
            <p:nvPr/>
          </p:nvPicPr>
          <p:blipFill>
            <a:blip r:embed="rId2"/>
            <a:stretch>
              <a:fillRect/>
            </a:stretch>
          </p:blipFill>
          <p:spPr>
            <a:xfrm>
              <a:off x="382734" y="1025144"/>
              <a:ext cx="11388132" cy="5355629"/>
            </a:xfrm>
            <a:prstGeom prst="rect">
              <a:avLst/>
            </a:prstGeom>
          </p:spPr>
        </p:pic>
        <p:grpSp>
          <p:nvGrpSpPr>
            <p:cNvPr id="11" name="グループ化 10"/>
            <p:cNvGrpSpPr/>
            <p:nvPr/>
          </p:nvGrpSpPr>
          <p:grpSpPr>
            <a:xfrm>
              <a:off x="3707842" y="2753248"/>
              <a:ext cx="4154095" cy="590396"/>
              <a:chOff x="3707842" y="2753248"/>
              <a:chExt cx="4154095" cy="590396"/>
            </a:xfrm>
          </p:grpSpPr>
          <p:sp>
            <p:nvSpPr>
              <p:cNvPr id="6" name="角丸四角形 5"/>
              <p:cNvSpPr/>
              <p:nvPr/>
            </p:nvSpPr>
            <p:spPr>
              <a:xfrm>
                <a:off x="3707842" y="2753248"/>
                <a:ext cx="3717889"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425731" y="2974312"/>
                <a:ext cx="436206" cy="369332"/>
              </a:xfrm>
              <a:prstGeom prst="rect">
                <a:avLst/>
              </a:prstGeom>
              <a:solidFill>
                <a:schemeClr val="bg1"/>
              </a:solidFill>
            </p:spPr>
            <p:txBody>
              <a:bodyPr wrap="square" rtlCol="0">
                <a:spAutoFit/>
              </a:bodyPr>
              <a:lstStyle/>
              <a:p>
                <a:r>
                  <a:rPr kumimoji="1" lang="ja-JP" altLang="en-US" dirty="0" smtClean="0"/>
                  <a:t>９</a:t>
                </a:r>
                <a:endParaRPr kumimoji="1" lang="ja-JP" altLang="en-US" dirty="0"/>
              </a:p>
            </p:txBody>
          </p:sp>
        </p:grpSp>
        <p:grpSp>
          <p:nvGrpSpPr>
            <p:cNvPr id="10" name="グループ化 9"/>
            <p:cNvGrpSpPr/>
            <p:nvPr/>
          </p:nvGrpSpPr>
          <p:grpSpPr>
            <a:xfrm>
              <a:off x="1989575" y="5868237"/>
              <a:ext cx="1718266" cy="623280"/>
              <a:chOff x="1989575" y="5868237"/>
              <a:chExt cx="1718266" cy="623280"/>
            </a:xfrm>
          </p:grpSpPr>
          <p:sp>
            <p:nvSpPr>
              <p:cNvPr id="8" name="角丸四角形 7"/>
              <p:cNvSpPr/>
              <p:nvPr/>
            </p:nvSpPr>
            <p:spPr>
              <a:xfrm>
                <a:off x="1989575" y="5868237"/>
                <a:ext cx="1045028" cy="2727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034602" y="6122185"/>
                <a:ext cx="673239" cy="369332"/>
              </a:xfrm>
              <a:prstGeom prst="rect">
                <a:avLst/>
              </a:prstGeom>
              <a:solidFill>
                <a:schemeClr val="bg1"/>
              </a:solidFill>
            </p:spPr>
            <p:txBody>
              <a:bodyPr wrap="square" rtlCol="0">
                <a:spAutoFit/>
              </a:bodyPr>
              <a:lstStyle/>
              <a:p>
                <a:r>
                  <a:rPr kumimoji="1" lang="ja-JP" altLang="en-US" dirty="0" smtClean="0"/>
                  <a:t>１０</a:t>
                </a:r>
                <a:endParaRPr kumimoji="1" lang="ja-JP" altLang="en-US" dirty="0"/>
              </a:p>
            </p:txBody>
          </p:sp>
        </p:grpSp>
      </p:grpSp>
    </p:spTree>
    <p:extLst>
      <p:ext uri="{BB962C8B-B14F-4D97-AF65-F5344CB8AC3E}">
        <p14:creationId xmlns:p14="http://schemas.microsoft.com/office/powerpoint/2010/main" val="3340331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23</a:t>
            </a:fld>
            <a:endParaRPr kumimoji="1" lang="ja-JP" altLang="en-US"/>
          </a:p>
        </p:txBody>
      </p:sp>
      <p:pic>
        <p:nvPicPr>
          <p:cNvPr id="5" name="図 4"/>
          <p:cNvPicPr>
            <a:picLocks noChangeAspect="1"/>
          </p:cNvPicPr>
          <p:nvPr/>
        </p:nvPicPr>
        <p:blipFill>
          <a:blip r:embed="rId2"/>
          <a:stretch>
            <a:fillRect/>
          </a:stretch>
        </p:blipFill>
        <p:spPr>
          <a:xfrm>
            <a:off x="473169" y="1137469"/>
            <a:ext cx="11207262" cy="5273662"/>
          </a:xfrm>
          <a:prstGeom prst="rect">
            <a:avLst/>
          </a:prstGeom>
        </p:spPr>
      </p:pic>
    </p:spTree>
    <p:extLst>
      <p:ext uri="{BB962C8B-B14F-4D97-AF65-F5344CB8AC3E}">
        <p14:creationId xmlns:p14="http://schemas.microsoft.com/office/powerpoint/2010/main" val="978391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24</a:t>
            </a:fld>
            <a:endParaRPr kumimoji="1" lang="ja-JP" altLang="en-US"/>
          </a:p>
        </p:txBody>
      </p:sp>
      <p:pic>
        <p:nvPicPr>
          <p:cNvPr id="5" name="図 4"/>
          <p:cNvPicPr>
            <a:picLocks noChangeAspect="1"/>
          </p:cNvPicPr>
          <p:nvPr/>
        </p:nvPicPr>
        <p:blipFill>
          <a:blip r:embed="rId2"/>
          <a:stretch>
            <a:fillRect/>
          </a:stretch>
        </p:blipFill>
        <p:spPr>
          <a:xfrm>
            <a:off x="322444" y="1088001"/>
            <a:ext cx="11508712" cy="5403517"/>
          </a:xfrm>
          <a:prstGeom prst="rect">
            <a:avLst/>
          </a:prstGeom>
        </p:spPr>
      </p:pic>
      <p:sp>
        <p:nvSpPr>
          <p:cNvPr id="6" name="角丸四角形 5"/>
          <p:cNvSpPr/>
          <p:nvPr/>
        </p:nvSpPr>
        <p:spPr>
          <a:xfrm>
            <a:off x="3848520" y="2451797"/>
            <a:ext cx="1045028" cy="2727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893547" y="2705745"/>
            <a:ext cx="673239" cy="369332"/>
          </a:xfrm>
          <a:prstGeom prst="rect">
            <a:avLst/>
          </a:prstGeom>
          <a:solidFill>
            <a:schemeClr val="bg1"/>
          </a:solidFill>
        </p:spPr>
        <p:txBody>
          <a:bodyPr wrap="square" rtlCol="0">
            <a:spAutoFit/>
          </a:bodyPr>
          <a:lstStyle/>
          <a:p>
            <a:r>
              <a:rPr kumimoji="1" lang="ja-JP" altLang="en-US" dirty="0" smtClean="0"/>
              <a:t>１１</a:t>
            </a:r>
            <a:endParaRPr kumimoji="1" lang="ja-JP" altLang="en-US" dirty="0"/>
          </a:p>
        </p:txBody>
      </p:sp>
    </p:spTree>
    <p:extLst>
      <p:ext uri="{BB962C8B-B14F-4D97-AF65-F5344CB8AC3E}">
        <p14:creationId xmlns:p14="http://schemas.microsoft.com/office/powerpoint/2010/main" val="3963160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25</a:t>
            </a:fld>
            <a:endParaRPr kumimoji="1" lang="ja-JP" altLang="en-US"/>
          </a:p>
        </p:txBody>
      </p:sp>
      <p:grpSp>
        <p:nvGrpSpPr>
          <p:cNvPr id="8" name="グループ化 7"/>
          <p:cNvGrpSpPr/>
          <p:nvPr/>
        </p:nvGrpSpPr>
        <p:grpSpPr>
          <a:xfrm>
            <a:off x="2562329" y="1015846"/>
            <a:ext cx="7536264" cy="5314616"/>
            <a:chOff x="2562329" y="1015846"/>
            <a:chExt cx="6992609" cy="4912241"/>
          </a:xfrm>
        </p:grpSpPr>
        <p:pic>
          <p:nvPicPr>
            <p:cNvPr id="5" name="図 4"/>
            <p:cNvPicPr>
              <a:picLocks noChangeAspect="1"/>
            </p:cNvPicPr>
            <p:nvPr/>
          </p:nvPicPr>
          <p:blipFill>
            <a:blip r:embed="rId2"/>
            <a:stretch>
              <a:fillRect/>
            </a:stretch>
          </p:blipFill>
          <p:spPr>
            <a:xfrm>
              <a:off x="2562329" y="1015846"/>
              <a:ext cx="6645310" cy="3057743"/>
            </a:xfrm>
            <a:prstGeom prst="rect">
              <a:avLst/>
            </a:prstGeom>
          </p:spPr>
        </p:pic>
        <p:pic>
          <p:nvPicPr>
            <p:cNvPr id="6" name="図 5"/>
            <p:cNvPicPr>
              <a:picLocks noChangeAspect="1"/>
            </p:cNvPicPr>
            <p:nvPr/>
          </p:nvPicPr>
          <p:blipFill>
            <a:blip r:embed="rId3"/>
            <a:stretch>
              <a:fillRect/>
            </a:stretch>
          </p:blipFill>
          <p:spPr>
            <a:xfrm>
              <a:off x="4521758" y="4073589"/>
              <a:ext cx="4545205" cy="1854498"/>
            </a:xfrm>
            <a:prstGeom prst="rect">
              <a:avLst/>
            </a:prstGeom>
          </p:spPr>
        </p:pic>
        <p:pic>
          <p:nvPicPr>
            <p:cNvPr id="7" name="図 6"/>
            <p:cNvPicPr>
              <a:picLocks noChangeAspect="1"/>
            </p:cNvPicPr>
            <p:nvPr/>
          </p:nvPicPr>
          <p:blipFill rotWithShape="1">
            <a:blip r:embed="rId4"/>
            <a:srcRect l="3253" r="55989"/>
            <a:stretch/>
          </p:blipFill>
          <p:spPr>
            <a:xfrm>
              <a:off x="7666261" y="4371033"/>
              <a:ext cx="1888677" cy="1557054"/>
            </a:xfrm>
            <a:prstGeom prst="rect">
              <a:avLst/>
            </a:prstGeom>
          </p:spPr>
        </p:pic>
      </p:grpSp>
      <p:sp>
        <p:nvSpPr>
          <p:cNvPr id="9" name="角丸四角形 8"/>
          <p:cNvSpPr/>
          <p:nvPr/>
        </p:nvSpPr>
        <p:spPr>
          <a:xfrm>
            <a:off x="2441748" y="982683"/>
            <a:ext cx="763675" cy="2539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205423" y="1236630"/>
            <a:ext cx="673239" cy="369332"/>
          </a:xfrm>
          <a:prstGeom prst="rect">
            <a:avLst/>
          </a:prstGeom>
          <a:solidFill>
            <a:schemeClr val="bg1"/>
          </a:solidFill>
        </p:spPr>
        <p:txBody>
          <a:bodyPr wrap="square" rtlCol="0">
            <a:spAutoFit/>
          </a:bodyPr>
          <a:lstStyle/>
          <a:p>
            <a:r>
              <a:rPr kumimoji="1" lang="ja-JP" altLang="en-US" dirty="0" smtClean="0"/>
              <a:t>１２</a:t>
            </a:r>
            <a:endParaRPr kumimoji="1" lang="ja-JP" altLang="en-US" dirty="0"/>
          </a:p>
        </p:txBody>
      </p:sp>
    </p:spTree>
    <p:extLst>
      <p:ext uri="{BB962C8B-B14F-4D97-AF65-F5344CB8AC3E}">
        <p14:creationId xmlns:p14="http://schemas.microsoft.com/office/powerpoint/2010/main" val="4132795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800" dirty="0" smtClean="0"/>
              <a:t>リソースグループの中にリソース</a:t>
            </a:r>
            <a:r>
              <a:rPr kumimoji="1" lang="en-US" altLang="ja-JP" sz="2800" dirty="0" smtClean="0"/>
              <a:t>(</a:t>
            </a:r>
            <a:r>
              <a:rPr kumimoji="1" lang="en-US" altLang="ja-JP" sz="2800" dirty="0" err="1" smtClean="0"/>
              <a:t>IoTHub</a:t>
            </a:r>
            <a:r>
              <a:rPr kumimoji="1" lang="en-US" altLang="ja-JP" sz="2800" dirty="0" smtClean="0"/>
              <a:t>)</a:t>
            </a:r>
            <a:r>
              <a:rPr kumimoji="1" lang="ja-JP" altLang="en-US" sz="2800" dirty="0" smtClean="0"/>
              <a:t>ができたことを確認する</a:t>
            </a:r>
            <a:endParaRPr kumimoji="1" lang="ja-JP" altLang="en-US" sz="2800"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26</a:t>
            </a:fld>
            <a:endParaRPr kumimoji="1" lang="ja-JP" altLang="en-US"/>
          </a:p>
        </p:txBody>
      </p:sp>
      <p:pic>
        <p:nvPicPr>
          <p:cNvPr id="7" name="図 6"/>
          <p:cNvPicPr>
            <a:picLocks noChangeAspect="1"/>
          </p:cNvPicPr>
          <p:nvPr/>
        </p:nvPicPr>
        <p:blipFill>
          <a:blip r:embed="rId2"/>
          <a:stretch>
            <a:fillRect/>
          </a:stretch>
        </p:blipFill>
        <p:spPr>
          <a:xfrm>
            <a:off x="673239" y="1131861"/>
            <a:ext cx="11026391" cy="5159822"/>
          </a:xfrm>
          <a:prstGeom prst="rect">
            <a:avLst/>
          </a:prstGeom>
        </p:spPr>
      </p:pic>
    </p:spTree>
    <p:extLst>
      <p:ext uri="{BB962C8B-B14F-4D97-AF65-F5344CB8AC3E}">
        <p14:creationId xmlns:p14="http://schemas.microsoft.com/office/powerpoint/2010/main" val="27141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 xmlns:a16="http://schemas.microsoft.com/office/drawing/2014/main" id="{11C3F02C-427A-4909-AF47-AFA332A7D5FA}"/>
              </a:ext>
            </a:extLst>
          </p:cNvPr>
          <p:cNvPicPr>
            <a:picLocks noChangeAspect="1"/>
          </p:cNvPicPr>
          <p:nvPr/>
        </p:nvPicPr>
        <p:blipFill>
          <a:blip r:embed="rId2"/>
          <a:stretch>
            <a:fillRect/>
          </a:stretch>
        </p:blipFill>
        <p:spPr>
          <a:xfrm>
            <a:off x="419877" y="2361965"/>
            <a:ext cx="7074015" cy="3876306"/>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 xmlns:a16="http://schemas.microsoft.com/office/drawing/2014/main" id="{3A6E391F-5CF8-4C69-BA98-9A724A5D5836}"/>
              </a:ext>
            </a:extLst>
          </p:cNvPr>
          <p:cNvSpPr>
            <a:spLocks noGrp="1"/>
          </p:cNvSpPr>
          <p:nvPr>
            <p:ph type="title"/>
          </p:nvPr>
        </p:nvSpPr>
        <p:spPr/>
        <p:txBody>
          <a:bodyPr/>
          <a:lstStyle/>
          <a:p>
            <a:r>
              <a:rPr kumimoji="1" lang="ja-JP" altLang="en-US" dirty="0"/>
              <a:t>デバイスの登録</a:t>
            </a:r>
          </a:p>
        </p:txBody>
      </p:sp>
      <p:sp>
        <p:nvSpPr>
          <p:cNvPr id="4" name="スライド番号プレースホルダー 3">
            <a:extLst>
              <a:ext uri="{FF2B5EF4-FFF2-40B4-BE49-F238E27FC236}">
                <a16:creationId xmlns="" xmlns:a16="http://schemas.microsoft.com/office/drawing/2014/main" id="{FCCEC71F-00FF-48A3-950C-5A0F13C506E8}"/>
              </a:ext>
            </a:extLst>
          </p:cNvPr>
          <p:cNvSpPr>
            <a:spLocks noGrp="1"/>
          </p:cNvSpPr>
          <p:nvPr>
            <p:ph type="sldNum" sz="quarter" idx="12"/>
          </p:nvPr>
        </p:nvSpPr>
        <p:spPr/>
        <p:txBody>
          <a:bodyPr/>
          <a:lstStyle/>
          <a:p>
            <a:fld id="{6F84F5BE-853B-463E-BD2A-CF66A7E28F35}" type="slidenum">
              <a:rPr kumimoji="1" lang="ja-JP" altLang="en-US" smtClean="0"/>
              <a:t>27</a:t>
            </a:fld>
            <a:endParaRPr kumimoji="1" lang="ja-JP" altLang="en-US"/>
          </a:p>
        </p:txBody>
      </p:sp>
      <p:cxnSp>
        <p:nvCxnSpPr>
          <p:cNvPr id="6" name="コネクタ: カギ線 5">
            <a:extLst>
              <a:ext uri="{FF2B5EF4-FFF2-40B4-BE49-F238E27FC236}">
                <a16:creationId xmlns="" xmlns:a16="http://schemas.microsoft.com/office/drawing/2014/main" id="{2DDFBDCB-8E63-465D-974E-A3D9EB60261A}"/>
              </a:ext>
            </a:extLst>
          </p:cNvPr>
          <p:cNvCxnSpPr>
            <a:cxnSpLocks/>
            <a:stCxn id="7" idx="3"/>
            <a:endCxn id="10" idx="1"/>
          </p:cNvCxnSpPr>
          <p:nvPr/>
        </p:nvCxnSpPr>
        <p:spPr>
          <a:xfrm flipV="1">
            <a:off x="1520890" y="3073155"/>
            <a:ext cx="1061067" cy="21242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 xmlns:a16="http://schemas.microsoft.com/office/drawing/2014/main" id="{F5AC428E-2739-4C2C-ADF8-50DEFA56BD9F}"/>
              </a:ext>
            </a:extLst>
          </p:cNvPr>
          <p:cNvSpPr/>
          <p:nvPr/>
        </p:nvSpPr>
        <p:spPr>
          <a:xfrm>
            <a:off x="526112" y="5020417"/>
            <a:ext cx="994778"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 xmlns:a16="http://schemas.microsoft.com/office/drawing/2014/main" id="{7CB9AFE7-D4E0-4B2E-86F1-75D6ADEF06F0}"/>
              </a:ext>
            </a:extLst>
          </p:cNvPr>
          <p:cNvSpPr/>
          <p:nvPr/>
        </p:nvSpPr>
        <p:spPr>
          <a:xfrm>
            <a:off x="2581957" y="2896147"/>
            <a:ext cx="786394"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 xmlns:a16="http://schemas.microsoft.com/office/drawing/2014/main" id="{46269DC1-F804-4A41-857A-E8A8BCB1D287}"/>
              </a:ext>
            </a:extLst>
          </p:cNvPr>
          <p:cNvPicPr>
            <a:picLocks noChangeAspect="1"/>
          </p:cNvPicPr>
          <p:nvPr/>
        </p:nvPicPr>
        <p:blipFill>
          <a:blip r:embed="rId3"/>
          <a:stretch>
            <a:fillRect/>
          </a:stretch>
        </p:blipFill>
        <p:spPr>
          <a:xfrm>
            <a:off x="5317782" y="1731937"/>
            <a:ext cx="4787271" cy="3923513"/>
          </a:xfrm>
          <a:prstGeom prst="rect">
            <a:avLst/>
          </a:prstGeom>
          <a:ln>
            <a:noFill/>
          </a:ln>
          <a:effectLst>
            <a:outerShdw blurRad="292100" dist="139700" dir="2700000" algn="tl" rotWithShape="0">
              <a:srgbClr val="333333">
                <a:alpha val="65000"/>
              </a:srgbClr>
            </a:outerShdw>
          </a:effectLst>
        </p:spPr>
      </p:pic>
      <p:cxnSp>
        <p:nvCxnSpPr>
          <p:cNvPr id="14" name="コネクタ: カギ線 13">
            <a:extLst>
              <a:ext uri="{FF2B5EF4-FFF2-40B4-BE49-F238E27FC236}">
                <a16:creationId xmlns="" xmlns:a16="http://schemas.microsoft.com/office/drawing/2014/main" id="{2A641780-A858-4330-A1E6-BC112F4ECD49}"/>
              </a:ext>
            </a:extLst>
          </p:cNvPr>
          <p:cNvCxnSpPr>
            <a:cxnSpLocks/>
            <a:stCxn id="10" idx="3"/>
            <a:endCxn id="13" idx="1"/>
          </p:cNvCxnSpPr>
          <p:nvPr/>
        </p:nvCxnSpPr>
        <p:spPr>
          <a:xfrm>
            <a:off x="3368351" y="3073155"/>
            <a:ext cx="1949431" cy="62053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3AC1CB41-D0C8-4EE0-BA0E-492497B32AD1}"/>
              </a:ext>
            </a:extLst>
          </p:cNvPr>
          <p:cNvSpPr/>
          <p:nvPr/>
        </p:nvSpPr>
        <p:spPr>
          <a:xfrm>
            <a:off x="5443771" y="3206416"/>
            <a:ext cx="1339584" cy="4872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055A9266-6693-4687-80C9-17389A849F8D}"/>
              </a:ext>
            </a:extLst>
          </p:cNvPr>
          <p:cNvSpPr txBox="1"/>
          <p:nvPr/>
        </p:nvSpPr>
        <p:spPr>
          <a:xfrm>
            <a:off x="419877" y="1785341"/>
            <a:ext cx="2064989" cy="523220"/>
          </a:xfrm>
          <a:prstGeom prst="rect">
            <a:avLst/>
          </a:prstGeom>
          <a:noFill/>
        </p:spPr>
        <p:txBody>
          <a:bodyPr wrap="none" rtlCol="0">
            <a:spAutoFit/>
          </a:bodyPr>
          <a:lstStyle/>
          <a:p>
            <a:pPr marL="342900" indent="-342900">
              <a:buAutoNum type="arabicPeriod"/>
            </a:pPr>
            <a:r>
              <a:rPr kumimoji="1" lang="ja-JP" altLang="en-US" sz="1400" dirty="0"/>
              <a:t>“</a:t>
            </a:r>
            <a:r>
              <a:rPr lang="en-US" altLang="ja-JP" sz="1400" dirty="0"/>
              <a:t>IoT</a:t>
            </a:r>
            <a:r>
              <a:rPr lang="ja-JP" altLang="en-US" sz="1400" dirty="0"/>
              <a:t> </a:t>
            </a:r>
            <a:r>
              <a:rPr lang="en-US" altLang="ja-JP" sz="1400" dirty="0"/>
              <a:t>devices</a:t>
            </a:r>
            <a:r>
              <a:rPr lang="ja-JP" altLang="en-US" sz="1400" dirty="0"/>
              <a:t>”を選択</a:t>
            </a:r>
            <a:endParaRPr lang="en-US" altLang="ja-JP" sz="1400" dirty="0"/>
          </a:p>
          <a:p>
            <a:pPr marL="342900" indent="-342900">
              <a:buAutoNum type="arabicPeriod"/>
            </a:pPr>
            <a:r>
              <a:rPr kumimoji="1" lang="ja-JP" altLang="en-US" sz="1400" dirty="0"/>
              <a:t>“＋</a:t>
            </a:r>
            <a:r>
              <a:rPr kumimoji="1" lang="en-US" altLang="ja-JP" sz="1400" dirty="0"/>
              <a:t>Add</a:t>
            </a:r>
            <a:r>
              <a:rPr kumimoji="1" lang="ja-JP" altLang="en-US" sz="1400" dirty="0"/>
              <a:t>”をクリック</a:t>
            </a:r>
          </a:p>
        </p:txBody>
      </p:sp>
      <p:sp>
        <p:nvSpPr>
          <p:cNvPr id="20" name="テキスト ボックス 19">
            <a:extLst>
              <a:ext uri="{FF2B5EF4-FFF2-40B4-BE49-F238E27FC236}">
                <a16:creationId xmlns="" xmlns:a16="http://schemas.microsoft.com/office/drawing/2014/main" id="{AEF9598D-AF17-4BE9-8AD4-8E9B48A0EAB6}"/>
              </a:ext>
            </a:extLst>
          </p:cNvPr>
          <p:cNvSpPr txBox="1"/>
          <p:nvPr/>
        </p:nvSpPr>
        <p:spPr>
          <a:xfrm>
            <a:off x="5394504" y="1202550"/>
            <a:ext cx="3575018" cy="523220"/>
          </a:xfrm>
          <a:prstGeom prst="rect">
            <a:avLst/>
          </a:prstGeom>
          <a:noFill/>
        </p:spPr>
        <p:txBody>
          <a:bodyPr wrap="none" rtlCol="0">
            <a:spAutoFit/>
          </a:bodyPr>
          <a:lstStyle/>
          <a:p>
            <a:r>
              <a:rPr kumimoji="1" lang="en-US" altLang="ja-JP" sz="1400" dirty="0"/>
              <a:t>3.</a:t>
            </a:r>
            <a:r>
              <a:rPr kumimoji="1" lang="ja-JP" altLang="en-US" sz="1400" dirty="0"/>
              <a:t> “</a:t>
            </a:r>
            <a:r>
              <a:rPr lang="en-US" altLang="ja-JP" sz="1400" dirty="0"/>
              <a:t>Device</a:t>
            </a:r>
            <a:r>
              <a:rPr lang="ja-JP" altLang="en-US" sz="1400" dirty="0"/>
              <a:t> </a:t>
            </a:r>
            <a:r>
              <a:rPr lang="en-US" altLang="ja-JP" sz="1400" dirty="0"/>
              <a:t>ID</a:t>
            </a:r>
            <a:r>
              <a:rPr lang="ja-JP" altLang="en-US" sz="1400" dirty="0"/>
              <a:t>”に、好きなデバイス名を入力</a:t>
            </a:r>
            <a:endParaRPr lang="en-US" altLang="ja-JP" sz="1400" dirty="0"/>
          </a:p>
          <a:p>
            <a:r>
              <a:rPr lang="en-US" altLang="ja-JP" sz="1400" dirty="0"/>
              <a:t>4.</a:t>
            </a:r>
            <a:r>
              <a:rPr lang="ja-JP" altLang="en-US" sz="1400" dirty="0"/>
              <a:t> “</a:t>
            </a:r>
            <a:r>
              <a:rPr lang="en-US" altLang="ja-JP" sz="1400" dirty="0"/>
              <a:t>Save</a:t>
            </a:r>
            <a:r>
              <a:rPr lang="ja-JP" altLang="en-US" sz="1400" dirty="0"/>
              <a:t>”をクリック</a:t>
            </a:r>
            <a:endParaRPr kumimoji="1" lang="ja-JP" altLang="en-US" sz="1400" dirty="0"/>
          </a:p>
        </p:txBody>
      </p:sp>
      <p:sp>
        <p:nvSpPr>
          <p:cNvPr id="21" name="四角形: 角を丸くする 20">
            <a:extLst>
              <a:ext uri="{FF2B5EF4-FFF2-40B4-BE49-F238E27FC236}">
                <a16:creationId xmlns="" xmlns:a16="http://schemas.microsoft.com/office/drawing/2014/main" id="{AAF48DA6-DEE1-4263-A33F-E353EB040253}"/>
              </a:ext>
            </a:extLst>
          </p:cNvPr>
          <p:cNvSpPr/>
          <p:nvPr/>
        </p:nvSpPr>
        <p:spPr>
          <a:xfrm>
            <a:off x="5426209" y="5215943"/>
            <a:ext cx="853294" cy="4872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 xmlns:a16="http://schemas.microsoft.com/office/drawing/2014/main" id="{D0D635A7-9D1E-4DC2-A365-80B926596C99}"/>
              </a:ext>
            </a:extLst>
          </p:cNvPr>
          <p:cNvCxnSpPr>
            <a:cxnSpLocks/>
            <a:stCxn id="18" idx="2"/>
            <a:endCxn id="21" idx="0"/>
          </p:cNvCxnSpPr>
          <p:nvPr/>
        </p:nvCxnSpPr>
        <p:spPr>
          <a:xfrm rot="5400000">
            <a:off x="5222086" y="4324465"/>
            <a:ext cx="1522249" cy="26070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98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9153F69-C80B-42D8-8DEA-845C21F4A40F}"/>
              </a:ext>
            </a:extLst>
          </p:cNvPr>
          <p:cNvSpPr>
            <a:spLocks noGrp="1"/>
          </p:cNvSpPr>
          <p:nvPr>
            <p:ph type="title"/>
          </p:nvPr>
        </p:nvSpPr>
        <p:spPr/>
        <p:txBody>
          <a:bodyPr/>
          <a:lstStyle/>
          <a:p>
            <a:r>
              <a:rPr kumimoji="1" lang="ja-JP" altLang="en-US" dirty="0"/>
              <a:t>デバイスセキュリティ情報の取得</a:t>
            </a:r>
          </a:p>
        </p:txBody>
      </p:sp>
      <p:sp>
        <p:nvSpPr>
          <p:cNvPr id="4" name="スライド番号プレースホルダー 3">
            <a:extLst>
              <a:ext uri="{FF2B5EF4-FFF2-40B4-BE49-F238E27FC236}">
                <a16:creationId xmlns="" xmlns:a16="http://schemas.microsoft.com/office/drawing/2014/main" id="{3277CB67-5887-41D6-A8C8-07CA19911DA9}"/>
              </a:ext>
            </a:extLst>
          </p:cNvPr>
          <p:cNvSpPr>
            <a:spLocks noGrp="1"/>
          </p:cNvSpPr>
          <p:nvPr>
            <p:ph type="sldNum" sz="quarter" idx="12"/>
          </p:nvPr>
        </p:nvSpPr>
        <p:spPr/>
        <p:txBody>
          <a:bodyPr/>
          <a:lstStyle/>
          <a:p>
            <a:fld id="{6F84F5BE-853B-463E-BD2A-CF66A7E28F35}" type="slidenum">
              <a:rPr kumimoji="1" lang="ja-JP" altLang="en-US" smtClean="0"/>
              <a:t>28</a:t>
            </a:fld>
            <a:endParaRPr kumimoji="1" lang="ja-JP" altLang="en-US"/>
          </a:p>
        </p:txBody>
      </p:sp>
      <p:pic>
        <p:nvPicPr>
          <p:cNvPr id="5" name="図 4">
            <a:extLst>
              <a:ext uri="{FF2B5EF4-FFF2-40B4-BE49-F238E27FC236}">
                <a16:creationId xmlns="" xmlns:a16="http://schemas.microsoft.com/office/drawing/2014/main" id="{145C468B-AEDA-42B5-929C-3625D57713DB}"/>
              </a:ext>
            </a:extLst>
          </p:cNvPr>
          <p:cNvPicPr>
            <a:picLocks noChangeAspect="1"/>
          </p:cNvPicPr>
          <p:nvPr/>
        </p:nvPicPr>
        <p:blipFill>
          <a:blip r:embed="rId2"/>
          <a:stretch>
            <a:fillRect/>
          </a:stretch>
        </p:blipFill>
        <p:spPr>
          <a:xfrm>
            <a:off x="503853" y="2222700"/>
            <a:ext cx="6867331" cy="3844940"/>
          </a:xfrm>
          <a:prstGeom prst="rect">
            <a:avLst/>
          </a:prstGeom>
          <a:ln>
            <a:noFill/>
          </a:ln>
          <a:effectLst>
            <a:outerShdw blurRad="292100" dist="139700" dir="2700000" algn="tl" rotWithShape="0">
              <a:srgbClr val="333333">
                <a:alpha val="65000"/>
              </a:srgbClr>
            </a:outerShdw>
          </a:effectLst>
        </p:spPr>
      </p:pic>
      <p:cxnSp>
        <p:nvCxnSpPr>
          <p:cNvPr id="6" name="コネクタ: カギ線 5">
            <a:extLst>
              <a:ext uri="{FF2B5EF4-FFF2-40B4-BE49-F238E27FC236}">
                <a16:creationId xmlns="" xmlns:a16="http://schemas.microsoft.com/office/drawing/2014/main" id="{8687D78B-2E7C-4804-9C07-FC2743F25E3E}"/>
              </a:ext>
            </a:extLst>
          </p:cNvPr>
          <p:cNvCxnSpPr>
            <a:cxnSpLocks/>
            <a:stCxn id="9" idx="3"/>
            <a:endCxn id="7" idx="1"/>
          </p:cNvCxnSpPr>
          <p:nvPr/>
        </p:nvCxnSpPr>
        <p:spPr>
          <a:xfrm>
            <a:off x="1950098" y="5513317"/>
            <a:ext cx="986421" cy="2311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 xmlns:a16="http://schemas.microsoft.com/office/drawing/2014/main" id="{4DC4A87B-FEDF-4F26-A649-E793B9F60097}"/>
              </a:ext>
            </a:extLst>
          </p:cNvPr>
          <p:cNvSpPr/>
          <p:nvPr/>
        </p:nvSpPr>
        <p:spPr>
          <a:xfrm>
            <a:off x="2936519" y="5359428"/>
            <a:ext cx="1103635"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 xmlns:a16="http://schemas.microsoft.com/office/drawing/2014/main" id="{34A76370-5217-4B95-B399-7FA83AD67D3D}"/>
              </a:ext>
            </a:extLst>
          </p:cNvPr>
          <p:cNvSpPr txBox="1"/>
          <p:nvPr/>
        </p:nvSpPr>
        <p:spPr>
          <a:xfrm>
            <a:off x="149605" y="5359428"/>
            <a:ext cx="1800493" cy="30777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400" dirty="0"/>
              <a:t>追加されたデバイス</a:t>
            </a:r>
          </a:p>
        </p:txBody>
      </p:sp>
      <p:pic>
        <p:nvPicPr>
          <p:cNvPr id="11" name="図 10">
            <a:extLst>
              <a:ext uri="{FF2B5EF4-FFF2-40B4-BE49-F238E27FC236}">
                <a16:creationId xmlns="" xmlns:a16="http://schemas.microsoft.com/office/drawing/2014/main" id="{3A02AED5-BEE0-4181-8079-2D00EEC293A8}"/>
              </a:ext>
            </a:extLst>
          </p:cNvPr>
          <p:cNvPicPr>
            <a:picLocks noChangeAspect="1"/>
          </p:cNvPicPr>
          <p:nvPr/>
        </p:nvPicPr>
        <p:blipFill>
          <a:blip r:embed="rId3"/>
          <a:stretch>
            <a:fillRect/>
          </a:stretch>
        </p:blipFill>
        <p:spPr>
          <a:xfrm>
            <a:off x="4710748" y="1482163"/>
            <a:ext cx="6430004" cy="3672357"/>
          </a:xfrm>
          <a:prstGeom prst="rect">
            <a:avLst/>
          </a:prstGeom>
          <a:ln>
            <a:noFill/>
          </a:ln>
          <a:effectLst>
            <a:outerShdw blurRad="292100" dist="139700" dir="2700000" algn="tl" rotWithShape="0">
              <a:srgbClr val="333333">
                <a:alpha val="65000"/>
              </a:srgbClr>
            </a:outerShdw>
          </a:effectLst>
        </p:spPr>
      </p:pic>
      <p:cxnSp>
        <p:nvCxnSpPr>
          <p:cNvPr id="12" name="コネクタ: カギ線 11">
            <a:extLst>
              <a:ext uri="{FF2B5EF4-FFF2-40B4-BE49-F238E27FC236}">
                <a16:creationId xmlns="" xmlns:a16="http://schemas.microsoft.com/office/drawing/2014/main" id="{4EFEA0A6-C6EF-4314-908F-B3C99EE2EAB0}"/>
              </a:ext>
            </a:extLst>
          </p:cNvPr>
          <p:cNvCxnSpPr>
            <a:cxnSpLocks/>
            <a:stCxn id="7" idx="0"/>
            <a:endCxn id="11" idx="1"/>
          </p:cNvCxnSpPr>
          <p:nvPr/>
        </p:nvCxnSpPr>
        <p:spPr>
          <a:xfrm rot="5400000" flipH="1" flipV="1">
            <a:off x="3078999" y="3727680"/>
            <a:ext cx="2041086" cy="122241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 xmlns:a16="http://schemas.microsoft.com/office/drawing/2014/main" id="{7F2A4942-E1A7-4A58-A9FD-D7CB45B6070B}"/>
              </a:ext>
            </a:extLst>
          </p:cNvPr>
          <p:cNvSpPr txBox="1"/>
          <p:nvPr/>
        </p:nvSpPr>
        <p:spPr>
          <a:xfrm>
            <a:off x="8089337" y="4718366"/>
            <a:ext cx="3552576" cy="132343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登録した</a:t>
            </a:r>
            <a:r>
              <a:rPr kumimoji="1" lang="en-US" altLang="ja-JP" sz="1600" dirty="0"/>
              <a:t>Device</a:t>
            </a:r>
            <a:r>
              <a:rPr kumimoji="1" lang="ja-JP" altLang="en-US" sz="1600" dirty="0"/>
              <a:t> </a:t>
            </a:r>
            <a:r>
              <a:rPr kumimoji="1" lang="en-US" altLang="ja-JP" sz="1600" dirty="0"/>
              <a:t>Id</a:t>
            </a:r>
            <a:r>
              <a:rPr kumimoji="1" lang="ja-JP" altLang="en-US" sz="1600" dirty="0"/>
              <a:t>に対する</a:t>
            </a:r>
            <a:r>
              <a:rPr kumimoji="1" lang="en-US" altLang="ja-JP" sz="1600" dirty="0"/>
              <a:t>SAS</a:t>
            </a:r>
            <a:r>
              <a:rPr kumimoji="1" lang="ja-JP" altLang="en-US" sz="1600" dirty="0"/>
              <a:t> </a:t>
            </a:r>
            <a:r>
              <a:rPr lang="en-US" altLang="ja-JP" sz="1600" dirty="0"/>
              <a:t>Token</a:t>
            </a:r>
          </a:p>
          <a:p>
            <a:r>
              <a:rPr kumimoji="1" lang="ja-JP" altLang="en-US" sz="1600" dirty="0"/>
              <a:t>右端のアイコンをクリックすると</a:t>
            </a:r>
            <a:r>
              <a:rPr kumimoji="1" lang="en-US" altLang="ja-JP" sz="1600" dirty="0"/>
              <a:t/>
            </a:r>
            <a:br>
              <a:rPr kumimoji="1" lang="en-US" altLang="ja-JP" sz="1600" dirty="0"/>
            </a:br>
            <a:r>
              <a:rPr kumimoji="1" lang="ja-JP" altLang="en-US" sz="1600" dirty="0"/>
              <a:t>クリップボードにコピーされる</a:t>
            </a:r>
            <a:endParaRPr kumimoji="1" lang="en-US" altLang="ja-JP" sz="1600" dirty="0"/>
          </a:p>
          <a:p>
            <a:r>
              <a:rPr lang="ja-JP" altLang="en-US" sz="1600" dirty="0"/>
              <a:t>デバイスで</a:t>
            </a:r>
            <a:r>
              <a:rPr lang="en-US" altLang="ja-JP" sz="1600" dirty="0"/>
              <a:t>Connection</a:t>
            </a:r>
            <a:r>
              <a:rPr lang="ja-JP" altLang="en-US" sz="1600" dirty="0"/>
              <a:t> </a:t>
            </a:r>
            <a:r>
              <a:rPr lang="en-US" altLang="ja-JP" sz="1600" dirty="0"/>
              <a:t>string</a:t>
            </a:r>
            <a:r>
              <a:rPr lang="ja-JP" altLang="en-US" sz="1600" dirty="0"/>
              <a:t>を使って</a:t>
            </a:r>
            <a:endParaRPr lang="en-US" altLang="ja-JP" sz="1600" dirty="0"/>
          </a:p>
          <a:p>
            <a:r>
              <a:rPr kumimoji="1" lang="en-US" altLang="ja-JP" sz="1600" dirty="0"/>
              <a:t>IoT</a:t>
            </a:r>
            <a:r>
              <a:rPr kumimoji="1" lang="ja-JP" altLang="en-US" sz="1600" dirty="0"/>
              <a:t> </a:t>
            </a:r>
            <a:r>
              <a:rPr kumimoji="1" lang="en-US" altLang="ja-JP" sz="1600" dirty="0"/>
              <a:t>Hub</a:t>
            </a:r>
            <a:r>
              <a:rPr kumimoji="1" lang="ja-JP" altLang="en-US" sz="1600" dirty="0"/>
              <a:t>に接続</a:t>
            </a:r>
          </a:p>
        </p:txBody>
      </p:sp>
      <p:sp>
        <p:nvSpPr>
          <p:cNvPr id="16" name="四角形: 角を丸くする 15">
            <a:extLst>
              <a:ext uri="{FF2B5EF4-FFF2-40B4-BE49-F238E27FC236}">
                <a16:creationId xmlns="" xmlns:a16="http://schemas.microsoft.com/office/drawing/2014/main" id="{BE351FD2-0699-49EB-AE2E-3DC5E9BC934E}"/>
              </a:ext>
            </a:extLst>
          </p:cNvPr>
          <p:cNvSpPr/>
          <p:nvPr/>
        </p:nvSpPr>
        <p:spPr>
          <a:xfrm>
            <a:off x="10699395" y="4145170"/>
            <a:ext cx="330556"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05366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9C8AD4F8-C705-4E6A-B0D4-CC554F39B8CE}"/>
              </a:ext>
            </a:extLst>
          </p:cNvPr>
          <p:cNvSpPr>
            <a:spLocks noGrp="1"/>
          </p:cNvSpPr>
          <p:nvPr>
            <p:ph type="title"/>
          </p:nvPr>
        </p:nvSpPr>
        <p:spPr/>
        <p:txBody>
          <a:bodyPr/>
          <a:lstStyle/>
          <a:p>
            <a:r>
              <a:rPr kumimoji="1" lang="ja-JP" altLang="en-US" dirty="0"/>
              <a:t>デバイスの</a:t>
            </a:r>
            <a:r>
              <a:rPr kumimoji="1" lang="en-US" altLang="ja-JP" dirty="0"/>
              <a:t>IoT</a:t>
            </a:r>
            <a:r>
              <a:rPr kumimoji="1" lang="ja-JP" altLang="en-US" dirty="0"/>
              <a:t> </a:t>
            </a:r>
            <a:r>
              <a:rPr kumimoji="1" lang="en-US" altLang="ja-JP" dirty="0"/>
              <a:t>Hub</a:t>
            </a:r>
            <a:r>
              <a:rPr kumimoji="1" lang="ja-JP" altLang="en-US" dirty="0" err="1"/>
              <a:t>への</a:t>
            </a:r>
            <a:r>
              <a:rPr kumimoji="1" lang="ja-JP" altLang="en-US" dirty="0"/>
              <a:t>接続</a:t>
            </a:r>
          </a:p>
        </p:txBody>
      </p:sp>
      <p:sp>
        <p:nvSpPr>
          <p:cNvPr id="4" name="スライド番号プレースホルダー 3">
            <a:extLst>
              <a:ext uri="{FF2B5EF4-FFF2-40B4-BE49-F238E27FC236}">
                <a16:creationId xmlns="" xmlns:a16="http://schemas.microsoft.com/office/drawing/2014/main" id="{F29A757C-544C-45BA-B0DE-128ED53F12EE}"/>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29</a:t>
            </a:fld>
            <a:endParaRPr kumimoji="1" lang="ja-JP" altLang="en-US"/>
          </a:p>
        </p:txBody>
      </p:sp>
      <p:sp>
        <p:nvSpPr>
          <p:cNvPr id="5" name="Rectangle 36">
            <a:extLst>
              <a:ext uri="{FF2B5EF4-FFF2-40B4-BE49-F238E27FC236}">
                <a16:creationId xmlns="" xmlns:a16="http://schemas.microsoft.com/office/drawing/2014/main" id="{FE33502E-2887-4DB4-89CB-6F42435D2544}"/>
              </a:ext>
            </a:extLst>
          </p:cNvPr>
          <p:cNvSpPr>
            <a:spLocks noChangeAspect="1"/>
          </p:cNvSpPr>
          <p:nvPr/>
        </p:nvSpPr>
        <p:spPr>
          <a:xfrm>
            <a:off x="3088064" y="2283510"/>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6" name="Picture 1">
            <a:extLst>
              <a:ext uri="{FF2B5EF4-FFF2-40B4-BE49-F238E27FC236}">
                <a16:creationId xmlns="" xmlns:a16="http://schemas.microsoft.com/office/drawing/2014/main" id="{D96B4C7C-8B1E-45E7-8A6A-E8F80DFB0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041" y="2238860"/>
            <a:ext cx="622339" cy="664892"/>
          </a:xfrm>
          <a:prstGeom prst="rect">
            <a:avLst/>
          </a:prstGeom>
        </p:spPr>
      </p:pic>
      <p:cxnSp>
        <p:nvCxnSpPr>
          <p:cNvPr id="7" name="直線矢印コネクタ 164">
            <a:extLst>
              <a:ext uri="{FF2B5EF4-FFF2-40B4-BE49-F238E27FC236}">
                <a16:creationId xmlns="" xmlns:a16="http://schemas.microsoft.com/office/drawing/2014/main" id="{C4D3CE76-05F6-4B9F-93D5-ABFC9163E4FA}"/>
              </a:ext>
            </a:extLst>
          </p:cNvPr>
          <p:cNvCxnSpPr>
            <a:cxnSpLocks/>
            <a:endCxn id="6" idx="1"/>
          </p:cNvCxnSpPr>
          <p:nvPr/>
        </p:nvCxnSpPr>
        <p:spPr>
          <a:xfrm>
            <a:off x="3943597" y="2571306"/>
            <a:ext cx="2797444" cy="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8" name="正方形/長方形 7">
            <a:extLst>
              <a:ext uri="{FF2B5EF4-FFF2-40B4-BE49-F238E27FC236}">
                <a16:creationId xmlns="" xmlns:a16="http://schemas.microsoft.com/office/drawing/2014/main" id="{92A3861C-E52D-416E-B0FF-D9FE8DA47829}"/>
              </a:ext>
            </a:extLst>
          </p:cNvPr>
          <p:cNvSpPr/>
          <p:nvPr/>
        </p:nvSpPr>
        <p:spPr>
          <a:xfrm>
            <a:off x="2218660" y="4400445"/>
            <a:ext cx="2594344" cy="575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Azure</a:t>
            </a:r>
            <a:r>
              <a:rPr kumimoji="1" lang="ja-JP" altLang="en-US" sz="1600" dirty="0"/>
              <a:t> </a:t>
            </a:r>
            <a:r>
              <a:rPr kumimoji="1" lang="en-US" altLang="ja-JP" sz="1600" dirty="0"/>
              <a:t>IoT</a:t>
            </a:r>
            <a:r>
              <a:rPr kumimoji="1" lang="ja-JP" altLang="en-US" sz="1600" dirty="0"/>
              <a:t> </a:t>
            </a:r>
            <a:r>
              <a:rPr kumimoji="1" lang="en-US" altLang="ja-JP" sz="1600" dirty="0"/>
              <a:t>Device</a:t>
            </a:r>
            <a:r>
              <a:rPr kumimoji="1" lang="ja-JP" altLang="en-US" sz="1600" dirty="0"/>
              <a:t> </a:t>
            </a:r>
            <a:r>
              <a:rPr kumimoji="1" lang="en-US" altLang="ja-JP" sz="1600" dirty="0"/>
              <a:t>SDK</a:t>
            </a:r>
            <a:endParaRPr kumimoji="1" lang="ja-JP" altLang="en-US" sz="1600" dirty="0"/>
          </a:p>
        </p:txBody>
      </p:sp>
      <p:sp>
        <p:nvSpPr>
          <p:cNvPr id="9" name="正方形/長方形 8">
            <a:extLst>
              <a:ext uri="{FF2B5EF4-FFF2-40B4-BE49-F238E27FC236}">
                <a16:creationId xmlns="" xmlns:a16="http://schemas.microsoft.com/office/drawing/2014/main" id="{7F437929-B879-4510-AFAE-401630B14761}"/>
              </a:ext>
            </a:extLst>
          </p:cNvPr>
          <p:cNvSpPr/>
          <p:nvPr/>
        </p:nvSpPr>
        <p:spPr>
          <a:xfrm>
            <a:off x="2218660" y="3295755"/>
            <a:ext cx="2594344" cy="94663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600" dirty="0"/>
              <a:t>Device</a:t>
            </a:r>
            <a:r>
              <a:rPr kumimoji="1" lang="ja-JP" altLang="en-US" sz="1600" dirty="0"/>
              <a:t> アプリ</a:t>
            </a:r>
          </a:p>
        </p:txBody>
      </p:sp>
      <p:sp>
        <p:nvSpPr>
          <p:cNvPr id="10" name="テキスト ボックス 9">
            <a:extLst>
              <a:ext uri="{FF2B5EF4-FFF2-40B4-BE49-F238E27FC236}">
                <a16:creationId xmlns="" xmlns:a16="http://schemas.microsoft.com/office/drawing/2014/main" id="{F2EB5B1E-4464-4DCD-AF93-4D2A14666039}"/>
              </a:ext>
            </a:extLst>
          </p:cNvPr>
          <p:cNvSpPr txBox="1"/>
          <p:nvPr/>
        </p:nvSpPr>
        <p:spPr>
          <a:xfrm>
            <a:off x="2569098" y="3671777"/>
            <a:ext cx="1893467" cy="369332"/>
          </a:xfrm>
          <a:prstGeom prst="rect">
            <a:avLst/>
          </a:prstGeom>
          <a:noFill/>
          <a:ln>
            <a:solidFill>
              <a:schemeClr val="tx1"/>
            </a:solidFill>
          </a:ln>
        </p:spPr>
        <p:txBody>
          <a:bodyPr wrap="none" rtlCol="0">
            <a:spAutoFit/>
          </a:bodyPr>
          <a:lstStyle/>
          <a:p>
            <a:r>
              <a:rPr lang="en-US" altLang="ja-JP" dirty="0"/>
              <a:t>Connection string</a:t>
            </a:r>
            <a:endParaRPr kumimoji="1" lang="ja-JP" altLang="en-US" dirty="0"/>
          </a:p>
        </p:txBody>
      </p:sp>
      <p:sp>
        <p:nvSpPr>
          <p:cNvPr id="12" name="テキスト ボックス 11">
            <a:extLst>
              <a:ext uri="{FF2B5EF4-FFF2-40B4-BE49-F238E27FC236}">
                <a16:creationId xmlns="" xmlns:a16="http://schemas.microsoft.com/office/drawing/2014/main" id="{05639113-3948-4C49-9872-5617BF199DF8}"/>
              </a:ext>
            </a:extLst>
          </p:cNvPr>
          <p:cNvSpPr txBox="1"/>
          <p:nvPr/>
        </p:nvSpPr>
        <p:spPr>
          <a:xfrm>
            <a:off x="3556047" y="1611220"/>
            <a:ext cx="6929910" cy="338554"/>
          </a:xfrm>
          <a:prstGeom prst="rect">
            <a:avLst/>
          </a:prstGeom>
          <a:noFill/>
        </p:spPr>
        <p:txBody>
          <a:bodyPr wrap="none" rtlCol="0">
            <a:spAutoFit/>
          </a:bodyPr>
          <a:lstStyle/>
          <a:p>
            <a:r>
              <a:rPr kumimoji="1" lang="en-US" altLang="ja-JP" sz="1600" dirty="0" err="1"/>
              <a:t>HostName</a:t>
            </a:r>
            <a:r>
              <a:rPr kumimoji="1" lang="en-US" altLang="ja-JP" sz="1600" dirty="0"/>
              <a:t>=</a:t>
            </a:r>
            <a:r>
              <a:rPr kumimoji="1" lang="en-US" altLang="ja-JP" sz="1600" b="1" i="1" dirty="0" err="1"/>
              <a:t>iothub-endpoint</a:t>
            </a:r>
            <a:r>
              <a:rPr kumimoji="1" lang="en-US" altLang="ja-JP" sz="1600" dirty="0" err="1"/>
              <a:t>;DeviceId</a:t>
            </a:r>
            <a:r>
              <a:rPr kumimoji="1" lang="en-US" altLang="ja-JP" sz="1600" dirty="0"/>
              <a:t>=</a:t>
            </a:r>
            <a:r>
              <a:rPr kumimoji="1" lang="en-US" altLang="ja-JP" sz="1600" b="1" i="1" dirty="0" err="1"/>
              <a:t>device-name</a:t>
            </a:r>
            <a:r>
              <a:rPr kumimoji="1" lang="en-US" altLang="ja-JP" sz="1600" dirty="0" err="1"/>
              <a:t>;SharedAccessKey</a:t>
            </a:r>
            <a:r>
              <a:rPr kumimoji="1" lang="en-US" altLang="ja-JP" sz="1600" dirty="0"/>
              <a:t>=</a:t>
            </a:r>
            <a:r>
              <a:rPr kumimoji="1" lang="en-US" altLang="ja-JP" sz="1600" b="1" i="1" dirty="0" err="1"/>
              <a:t>xxxxxxx</a:t>
            </a:r>
            <a:endParaRPr kumimoji="1" lang="ja-JP" altLang="en-US" sz="1600" b="1" i="1" dirty="0"/>
          </a:p>
        </p:txBody>
      </p:sp>
      <p:sp>
        <p:nvSpPr>
          <p:cNvPr id="14" name="テキスト ボックス 13">
            <a:extLst>
              <a:ext uri="{FF2B5EF4-FFF2-40B4-BE49-F238E27FC236}">
                <a16:creationId xmlns="" xmlns:a16="http://schemas.microsoft.com/office/drawing/2014/main" id="{16ED1295-7536-4281-AFEE-0DBF04BC0F8F}"/>
              </a:ext>
            </a:extLst>
          </p:cNvPr>
          <p:cNvSpPr txBox="1"/>
          <p:nvPr/>
        </p:nvSpPr>
        <p:spPr>
          <a:xfrm>
            <a:off x="2083981" y="5273749"/>
            <a:ext cx="4033476" cy="338554"/>
          </a:xfrm>
          <a:prstGeom prst="rect">
            <a:avLst/>
          </a:prstGeom>
          <a:noFill/>
        </p:spPr>
        <p:txBody>
          <a:bodyPr wrap="none" rtlCol="0">
            <a:spAutoFit/>
          </a:bodyPr>
          <a:lstStyle/>
          <a:p>
            <a:r>
              <a:rPr kumimoji="1" lang="en-US" altLang="ja-JP" sz="1600" dirty="0"/>
              <a:t>IoT Hub</a:t>
            </a:r>
            <a:r>
              <a:rPr kumimoji="1" lang="ja-JP" altLang="en-US" sz="1600" dirty="0"/>
              <a:t>に接続する</a:t>
            </a:r>
            <a:r>
              <a:rPr kumimoji="1" lang="en-US" altLang="ja-JP" sz="1600" dirty="0"/>
              <a:t>API</a:t>
            </a:r>
            <a:r>
              <a:rPr kumimoji="1" lang="ja-JP" altLang="en-US" sz="1600" dirty="0"/>
              <a:t>に接続文字列を渡す</a:t>
            </a:r>
          </a:p>
        </p:txBody>
      </p:sp>
      <p:sp>
        <p:nvSpPr>
          <p:cNvPr id="15" name="テキスト ボックス 14">
            <a:extLst>
              <a:ext uri="{FF2B5EF4-FFF2-40B4-BE49-F238E27FC236}">
                <a16:creationId xmlns="" xmlns:a16="http://schemas.microsoft.com/office/drawing/2014/main" id="{40EA5796-0A40-4B96-885D-69E90E36FFCC}"/>
              </a:ext>
            </a:extLst>
          </p:cNvPr>
          <p:cNvSpPr txBox="1"/>
          <p:nvPr/>
        </p:nvSpPr>
        <p:spPr>
          <a:xfrm>
            <a:off x="6886353" y="3015995"/>
            <a:ext cx="5299849" cy="338554"/>
          </a:xfrm>
          <a:prstGeom prst="rect">
            <a:avLst/>
          </a:prstGeom>
          <a:noFill/>
        </p:spPr>
        <p:txBody>
          <a:bodyPr wrap="none" rtlCol="0">
            <a:spAutoFit/>
          </a:bodyPr>
          <a:lstStyle/>
          <a:p>
            <a:r>
              <a:rPr kumimoji="1" lang="en-US" altLang="ja-JP" sz="1600" dirty="0"/>
              <a:t>IoT Hub</a:t>
            </a:r>
            <a:r>
              <a:rPr kumimoji="1" lang="ja-JP" altLang="en-US" sz="1600" dirty="0"/>
              <a:t>は、</a:t>
            </a:r>
            <a:r>
              <a:rPr kumimoji="1" lang="en-US" altLang="ja-JP" sz="1600" dirty="0" err="1"/>
              <a:t>DeviceId</a:t>
            </a:r>
            <a:r>
              <a:rPr kumimoji="1" lang="ja-JP" altLang="en-US" sz="1600" dirty="0"/>
              <a:t>を元に接続してきたデバイスを識別</a:t>
            </a:r>
          </a:p>
        </p:txBody>
      </p:sp>
    </p:spTree>
    <p:extLst>
      <p:ext uri="{BB962C8B-B14F-4D97-AF65-F5344CB8AC3E}">
        <p14:creationId xmlns:p14="http://schemas.microsoft.com/office/powerpoint/2010/main" val="32663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a:t>
            </a:fld>
            <a:endParaRPr kumimoji="1" lang="ja-JP" altLang="en-US"/>
          </a:p>
        </p:txBody>
      </p:sp>
      <p:grpSp>
        <p:nvGrpSpPr>
          <p:cNvPr id="10" name="グループ化 9"/>
          <p:cNvGrpSpPr/>
          <p:nvPr/>
        </p:nvGrpSpPr>
        <p:grpSpPr>
          <a:xfrm>
            <a:off x="484631" y="1145390"/>
            <a:ext cx="10778145" cy="4962802"/>
            <a:chOff x="484631" y="1145390"/>
            <a:chExt cx="10778145" cy="4962802"/>
          </a:xfrm>
        </p:grpSpPr>
        <p:grpSp>
          <p:nvGrpSpPr>
            <p:cNvPr id="6" name="グループ化 5"/>
            <p:cNvGrpSpPr/>
            <p:nvPr/>
          </p:nvGrpSpPr>
          <p:grpSpPr>
            <a:xfrm>
              <a:off x="484631" y="1145390"/>
              <a:ext cx="10778145" cy="4962802"/>
              <a:chOff x="329183" y="1245974"/>
              <a:chExt cx="10778145" cy="4962802"/>
            </a:xfrm>
          </p:grpSpPr>
          <p:pic>
            <p:nvPicPr>
              <p:cNvPr id="4" name="図 3"/>
              <p:cNvPicPr>
                <a:picLocks noChangeAspect="1"/>
              </p:cNvPicPr>
              <p:nvPr/>
            </p:nvPicPr>
            <p:blipFill>
              <a:blip r:embed="rId2"/>
              <a:stretch>
                <a:fillRect/>
              </a:stretch>
            </p:blipFill>
            <p:spPr>
              <a:xfrm>
                <a:off x="329183" y="1245974"/>
                <a:ext cx="10778145" cy="4962802"/>
              </a:xfrm>
              <a:prstGeom prst="rect">
                <a:avLst/>
              </a:prstGeom>
            </p:spPr>
          </p:pic>
          <p:sp>
            <p:nvSpPr>
              <p:cNvPr id="5" name="角丸四角形 4"/>
              <p:cNvSpPr/>
              <p:nvPr/>
            </p:nvSpPr>
            <p:spPr>
              <a:xfrm>
                <a:off x="338328" y="2176272"/>
                <a:ext cx="886968" cy="2286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3118104" y="1591056"/>
                <a:ext cx="886968" cy="2286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89889" y="2304288"/>
              <a:ext cx="429768" cy="369332"/>
            </a:xfrm>
            <a:prstGeom prst="rect">
              <a:avLst/>
            </a:prstGeom>
            <a:solidFill>
              <a:schemeClr val="bg1"/>
            </a:solidFill>
          </p:spPr>
          <p:txBody>
            <a:bodyPr wrap="square" rtlCol="0">
              <a:spAutoFit/>
            </a:bodyPr>
            <a:lstStyle/>
            <a:p>
              <a:r>
                <a:rPr kumimoji="1" lang="ja-JP" altLang="en-US" smtClean="0"/>
                <a:t>１</a:t>
              </a:r>
              <a:endParaRPr kumimoji="1" lang="ja-JP" altLang="en-US"/>
            </a:p>
          </p:txBody>
        </p:sp>
        <p:sp>
          <p:nvSpPr>
            <p:cNvPr id="9" name="テキスト ボックス 8"/>
            <p:cNvSpPr txBox="1"/>
            <p:nvPr/>
          </p:nvSpPr>
          <p:spPr>
            <a:xfrm>
              <a:off x="4160520" y="1719072"/>
              <a:ext cx="429768"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spTree>
    <p:extLst>
      <p:ext uri="{BB962C8B-B14F-4D97-AF65-F5344CB8AC3E}">
        <p14:creationId xmlns:p14="http://schemas.microsoft.com/office/powerpoint/2010/main" val="3499153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7230EB-9C01-4500-91F8-9F949448A836}"/>
              </a:ext>
            </a:extLst>
          </p:cNvPr>
          <p:cNvSpPr>
            <a:spLocks noGrp="1"/>
          </p:cNvSpPr>
          <p:nvPr>
            <p:ph type="title"/>
          </p:nvPr>
        </p:nvSpPr>
        <p:spPr/>
        <p:txBody>
          <a:bodyPr/>
          <a:lstStyle/>
          <a:p>
            <a:r>
              <a:rPr kumimoji="1" lang="ja-JP" altLang="en-US" dirty="0"/>
              <a:t>デバイスから</a:t>
            </a:r>
            <a:r>
              <a:rPr kumimoji="1" lang="en-US" altLang="ja-JP" dirty="0"/>
              <a:t>IoT</a:t>
            </a:r>
            <a:r>
              <a:rPr kumimoji="1" lang="ja-JP" altLang="en-US" dirty="0"/>
              <a:t> </a:t>
            </a:r>
            <a:r>
              <a:rPr kumimoji="1" lang="en-US" altLang="ja-JP" dirty="0"/>
              <a:t>Hub</a:t>
            </a:r>
            <a:r>
              <a:rPr kumimoji="1" lang="ja-JP" altLang="en-US" dirty="0" err="1"/>
              <a:t>への</a:t>
            </a:r>
            <a:r>
              <a:rPr kumimoji="1" lang="ja-JP" altLang="en-US" dirty="0"/>
              <a:t>送信</a:t>
            </a:r>
          </a:p>
        </p:txBody>
      </p:sp>
      <p:sp>
        <p:nvSpPr>
          <p:cNvPr id="4" name="スライド番号プレースホルダー 3">
            <a:extLst>
              <a:ext uri="{FF2B5EF4-FFF2-40B4-BE49-F238E27FC236}">
                <a16:creationId xmlns="" xmlns:a16="http://schemas.microsoft.com/office/drawing/2014/main" id="{1AE6A418-62CD-448D-86EA-3C103CFF11CF}"/>
              </a:ext>
            </a:extLst>
          </p:cNvPr>
          <p:cNvSpPr>
            <a:spLocks noGrp="1"/>
          </p:cNvSpPr>
          <p:nvPr>
            <p:ph type="sldNum" sz="quarter" idx="12"/>
          </p:nvPr>
        </p:nvSpPr>
        <p:spPr/>
        <p:txBody>
          <a:bodyPr/>
          <a:lstStyle/>
          <a:p>
            <a:fld id="{6F84F5BE-853B-463E-BD2A-CF66A7E28F35}" type="slidenum">
              <a:rPr kumimoji="1" lang="ja-JP" altLang="en-US" smtClean="0"/>
              <a:t>30</a:t>
            </a:fld>
            <a:endParaRPr kumimoji="1" lang="ja-JP" altLang="en-US"/>
          </a:p>
        </p:txBody>
      </p:sp>
      <p:sp>
        <p:nvSpPr>
          <p:cNvPr id="5" name="Rectangle 36">
            <a:extLst>
              <a:ext uri="{FF2B5EF4-FFF2-40B4-BE49-F238E27FC236}">
                <a16:creationId xmlns="" xmlns:a16="http://schemas.microsoft.com/office/drawing/2014/main" id="{7EF44BF1-41EA-4001-96AF-8773532D05D4}"/>
              </a:ext>
            </a:extLst>
          </p:cNvPr>
          <p:cNvSpPr>
            <a:spLocks noChangeAspect="1"/>
          </p:cNvSpPr>
          <p:nvPr/>
        </p:nvSpPr>
        <p:spPr>
          <a:xfrm>
            <a:off x="3361224" y="3141204"/>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6" name="Picture 1">
            <a:extLst>
              <a:ext uri="{FF2B5EF4-FFF2-40B4-BE49-F238E27FC236}">
                <a16:creationId xmlns="" xmlns:a16="http://schemas.microsoft.com/office/drawing/2014/main" id="{2237E623-A981-44E7-8ACA-16542B47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96554"/>
            <a:ext cx="622339" cy="664892"/>
          </a:xfrm>
          <a:prstGeom prst="rect">
            <a:avLst/>
          </a:prstGeom>
        </p:spPr>
      </p:pic>
      <p:cxnSp>
        <p:nvCxnSpPr>
          <p:cNvPr id="7" name="直線矢印コネクタ 164">
            <a:extLst>
              <a:ext uri="{FF2B5EF4-FFF2-40B4-BE49-F238E27FC236}">
                <a16:creationId xmlns="" xmlns:a16="http://schemas.microsoft.com/office/drawing/2014/main" id="{869FFE07-868C-45E0-BFB9-F250227DEE0E}"/>
              </a:ext>
            </a:extLst>
          </p:cNvPr>
          <p:cNvCxnSpPr>
            <a:cxnSpLocks/>
            <a:endCxn id="6" idx="1"/>
          </p:cNvCxnSpPr>
          <p:nvPr/>
        </p:nvCxnSpPr>
        <p:spPr>
          <a:xfrm>
            <a:off x="4216757" y="3429000"/>
            <a:ext cx="1879243" cy="0"/>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9" name="テキスト ボックス 8">
            <a:extLst>
              <a:ext uri="{FF2B5EF4-FFF2-40B4-BE49-F238E27FC236}">
                <a16:creationId xmlns="" xmlns:a16="http://schemas.microsoft.com/office/drawing/2014/main" id="{BF509794-C5F8-4339-8E2C-E6FDDFB072E3}"/>
              </a:ext>
            </a:extLst>
          </p:cNvPr>
          <p:cNvSpPr txBox="1"/>
          <p:nvPr/>
        </p:nvSpPr>
        <p:spPr>
          <a:xfrm>
            <a:off x="1735494" y="2162428"/>
            <a:ext cx="3740126" cy="646331"/>
          </a:xfrm>
          <a:prstGeom prst="rect">
            <a:avLst/>
          </a:prstGeom>
          <a:noFill/>
        </p:spPr>
        <p:txBody>
          <a:bodyPr wrap="none" rtlCol="0">
            <a:spAutoFit/>
          </a:bodyPr>
          <a:lstStyle/>
          <a:p>
            <a:r>
              <a:rPr kumimoji="1" lang="en-US" altLang="ja-JP" dirty="0"/>
              <a:t>Azure</a:t>
            </a:r>
            <a:r>
              <a:rPr kumimoji="1" lang="ja-JP" altLang="en-US" dirty="0"/>
              <a:t> </a:t>
            </a:r>
            <a:r>
              <a:rPr kumimoji="1" lang="en-US" altLang="ja-JP" dirty="0"/>
              <a:t>IoT</a:t>
            </a:r>
            <a:r>
              <a:rPr kumimoji="1" lang="ja-JP" altLang="en-US" dirty="0"/>
              <a:t> </a:t>
            </a:r>
            <a:r>
              <a:rPr kumimoji="1" lang="en-US" altLang="ja-JP" dirty="0"/>
              <a:t>Device</a:t>
            </a:r>
            <a:r>
              <a:rPr kumimoji="1" lang="ja-JP" altLang="en-US" dirty="0"/>
              <a:t> </a:t>
            </a:r>
            <a:r>
              <a:rPr kumimoji="1" lang="en-US" altLang="ja-JP" dirty="0"/>
              <a:t>SDK</a:t>
            </a:r>
            <a:r>
              <a:rPr kumimoji="1" lang="ja-JP" altLang="en-US" dirty="0"/>
              <a:t>を使って</a:t>
            </a:r>
            <a:endParaRPr kumimoji="1" lang="en-US" altLang="ja-JP" dirty="0"/>
          </a:p>
          <a:p>
            <a:r>
              <a:rPr lang="en-US" altLang="ja-JP" dirty="0"/>
              <a:t>Connection</a:t>
            </a:r>
            <a:r>
              <a:rPr lang="ja-JP" altLang="en-US" dirty="0"/>
              <a:t> </a:t>
            </a:r>
            <a:r>
              <a:rPr lang="en-US" altLang="ja-JP" dirty="0"/>
              <a:t>string</a:t>
            </a:r>
            <a:r>
              <a:rPr lang="ja-JP" altLang="en-US" dirty="0"/>
              <a:t>でセキュアに接続</a:t>
            </a:r>
            <a:endParaRPr kumimoji="1" lang="ja-JP" altLang="en-US" dirty="0"/>
          </a:p>
        </p:txBody>
      </p:sp>
      <p:sp>
        <p:nvSpPr>
          <p:cNvPr id="10" name="テキスト ボックス 9">
            <a:extLst>
              <a:ext uri="{FF2B5EF4-FFF2-40B4-BE49-F238E27FC236}">
                <a16:creationId xmlns="" xmlns:a16="http://schemas.microsoft.com/office/drawing/2014/main" id="{1CA53C2B-E936-45F5-82E1-F3A060D12B4F}"/>
              </a:ext>
            </a:extLst>
          </p:cNvPr>
          <p:cNvSpPr txBox="1"/>
          <p:nvPr/>
        </p:nvSpPr>
        <p:spPr>
          <a:xfrm>
            <a:off x="3361224" y="4093891"/>
            <a:ext cx="5404043" cy="646331"/>
          </a:xfrm>
          <a:prstGeom prst="rect">
            <a:avLst/>
          </a:prstGeom>
          <a:noFill/>
        </p:spPr>
        <p:txBody>
          <a:bodyPr wrap="none" rtlCol="0">
            <a:spAutoFit/>
          </a:bodyPr>
          <a:lstStyle/>
          <a:p>
            <a:r>
              <a:rPr kumimoji="1" lang="en-US" altLang="ja-JP" dirty="0"/>
              <a:t>256KB</a:t>
            </a:r>
            <a:r>
              <a:rPr kumimoji="1" lang="ja-JP" altLang="en-US" dirty="0"/>
              <a:t>以下のパケットを短期間で送付</a:t>
            </a:r>
            <a:endParaRPr kumimoji="1" lang="en-US" altLang="ja-JP" dirty="0"/>
          </a:p>
          <a:p>
            <a:r>
              <a:rPr lang="en-US" altLang="ja-JP" dirty="0"/>
              <a:t>256KB</a:t>
            </a:r>
            <a:r>
              <a:rPr lang="ja-JP" altLang="en-US" dirty="0"/>
              <a:t>以上のファイルをある程度の間をおいて送付</a:t>
            </a:r>
            <a:endParaRPr kumimoji="1" lang="ja-JP" altLang="en-US" dirty="0"/>
          </a:p>
        </p:txBody>
      </p:sp>
    </p:spTree>
    <p:extLst>
      <p:ext uri="{BB962C8B-B14F-4D97-AF65-F5344CB8AC3E}">
        <p14:creationId xmlns:p14="http://schemas.microsoft.com/office/powerpoint/2010/main" val="12615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31</a:t>
            </a:fld>
            <a:endParaRPr kumimoji="1" lang="ja-JP" altLang="en-US"/>
          </a:p>
        </p:txBody>
      </p:sp>
      <p:grpSp>
        <p:nvGrpSpPr>
          <p:cNvPr id="11" name="グループ化 10"/>
          <p:cNvGrpSpPr/>
          <p:nvPr/>
        </p:nvGrpSpPr>
        <p:grpSpPr>
          <a:xfrm>
            <a:off x="312395" y="1072557"/>
            <a:ext cx="11528809" cy="5418961"/>
            <a:chOff x="312395" y="1072557"/>
            <a:chExt cx="11528809" cy="5418961"/>
          </a:xfrm>
        </p:grpSpPr>
        <p:pic>
          <p:nvPicPr>
            <p:cNvPr id="4" name="図 3"/>
            <p:cNvPicPr>
              <a:picLocks noChangeAspect="1"/>
            </p:cNvPicPr>
            <p:nvPr/>
          </p:nvPicPr>
          <p:blipFill>
            <a:blip r:embed="rId2"/>
            <a:stretch>
              <a:fillRect/>
            </a:stretch>
          </p:blipFill>
          <p:spPr>
            <a:xfrm>
              <a:off x="312395" y="1072557"/>
              <a:ext cx="11528809" cy="5418961"/>
            </a:xfrm>
            <a:prstGeom prst="rect">
              <a:avLst/>
            </a:prstGeom>
          </p:spPr>
        </p:pic>
        <p:grpSp>
          <p:nvGrpSpPr>
            <p:cNvPr id="7" name="グループ化 6"/>
            <p:cNvGrpSpPr/>
            <p:nvPr/>
          </p:nvGrpSpPr>
          <p:grpSpPr>
            <a:xfrm>
              <a:off x="312395" y="1072557"/>
              <a:ext cx="1446067" cy="582964"/>
              <a:chOff x="312395" y="1072557"/>
              <a:chExt cx="1446067" cy="582964"/>
            </a:xfrm>
          </p:grpSpPr>
          <p:sp>
            <p:nvSpPr>
              <p:cNvPr id="5" name="角丸四角形 4"/>
              <p:cNvSpPr/>
              <p:nvPr/>
            </p:nvSpPr>
            <p:spPr>
              <a:xfrm>
                <a:off x="312395" y="1072557"/>
                <a:ext cx="993891"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306286" y="1286189"/>
                <a:ext cx="452176" cy="369332"/>
              </a:xfrm>
              <a:prstGeom prst="rect">
                <a:avLst/>
              </a:prstGeom>
              <a:solidFill>
                <a:schemeClr val="bg1"/>
              </a:solidFill>
            </p:spPr>
            <p:txBody>
              <a:bodyPr wrap="square" rtlCol="0">
                <a:spAutoFit/>
              </a:bodyPr>
              <a:lstStyle/>
              <a:p>
                <a:r>
                  <a:rPr kumimoji="1" lang="ja-JP" altLang="en-US" smtClean="0"/>
                  <a:t>１</a:t>
                </a:r>
                <a:endParaRPr kumimoji="1" lang="ja-JP" altLang="en-US"/>
              </a:p>
            </p:txBody>
          </p:sp>
        </p:grpSp>
        <p:grpSp>
          <p:nvGrpSpPr>
            <p:cNvPr id="8" name="グループ化 7"/>
            <p:cNvGrpSpPr/>
            <p:nvPr/>
          </p:nvGrpSpPr>
          <p:grpSpPr>
            <a:xfrm>
              <a:off x="2140300" y="2238166"/>
              <a:ext cx="1527349" cy="582964"/>
              <a:chOff x="231113" y="1072557"/>
              <a:chExt cx="1527349" cy="582964"/>
            </a:xfrm>
          </p:grpSpPr>
          <p:sp>
            <p:nvSpPr>
              <p:cNvPr id="9" name="角丸四角形 8"/>
              <p:cNvSpPr/>
              <p:nvPr/>
            </p:nvSpPr>
            <p:spPr>
              <a:xfrm>
                <a:off x="231113" y="1072557"/>
                <a:ext cx="107517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306286" y="1286189"/>
                <a:ext cx="452176"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grpSp>
    </p:spTree>
    <p:extLst>
      <p:ext uri="{BB962C8B-B14F-4D97-AF65-F5344CB8AC3E}">
        <p14:creationId xmlns:p14="http://schemas.microsoft.com/office/powerpoint/2010/main" val="33732137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32</a:t>
            </a:fld>
            <a:endParaRPr kumimoji="1" lang="ja-JP" altLang="en-US"/>
          </a:p>
        </p:txBody>
      </p:sp>
      <p:grpSp>
        <p:nvGrpSpPr>
          <p:cNvPr id="8" name="グループ化 7"/>
          <p:cNvGrpSpPr/>
          <p:nvPr/>
        </p:nvGrpSpPr>
        <p:grpSpPr>
          <a:xfrm>
            <a:off x="773723" y="1140193"/>
            <a:ext cx="10473732" cy="4996893"/>
            <a:chOff x="773723" y="1140193"/>
            <a:chExt cx="10473732" cy="4996893"/>
          </a:xfrm>
        </p:grpSpPr>
        <p:pic>
          <p:nvPicPr>
            <p:cNvPr id="4" name="図 3"/>
            <p:cNvPicPr>
              <a:picLocks noChangeAspect="1"/>
            </p:cNvPicPr>
            <p:nvPr/>
          </p:nvPicPr>
          <p:blipFill>
            <a:blip r:embed="rId2"/>
            <a:stretch>
              <a:fillRect/>
            </a:stretch>
          </p:blipFill>
          <p:spPr>
            <a:xfrm>
              <a:off x="773723" y="1140193"/>
              <a:ext cx="10473732" cy="4923036"/>
            </a:xfrm>
            <a:prstGeom prst="rect">
              <a:avLst/>
            </a:prstGeom>
          </p:spPr>
        </p:pic>
        <p:grpSp>
          <p:nvGrpSpPr>
            <p:cNvPr id="7" name="グループ化 6"/>
            <p:cNvGrpSpPr/>
            <p:nvPr/>
          </p:nvGrpSpPr>
          <p:grpSpPr>
            <a:xfrm>
              <a:off x="2230735" y="5554122"/>
              <a:ext cx="1527349" cy="582964"/>
              <a:chOff x="2230735" y="5554122"/>
              <a:chExt cx="1527349" cy="582964"/>
            </a:xfrm>
          </p:grpSpPr>
          <p:sp>
            <p:nvSpPr>
              <p:cNvPr id="5" name="角丸四角形 4"/>
              <p:cNvSpPr/>
              <p:nvPr/>
            </p:nvSpPr>
            <p:spPr>
              <a:xfrm>
                <a:off x="2230735" y="5554122"/>
                <a:ext cx="107517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305908" y="5767754"/>
                <a:ext cx="452176"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grpSp>
      </p:grpSp>
    </p:spTree>
    <p:extLst>
      <p:ext uri="{BB962C8B-B14F-4D97-AF65-F5344CB8AC3E}">
        <p14:creationId xmlns:p14="http://schemas.microsoft.com/office/powerpoint/2010/main" val="2274118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33</a:t>
            </a:fld>
            <a:endParaRPr kumimoji="1" lang="ja-JP" altLang="en-US"/>
          </a:p>
        </p:txBody>
      </p:sp>
      <p:grpSp>
        <p:nvGrpSpPr>
          <p:cNvPr id="8" name="グループ化 7"/>
          <p:cNvGrpSpPr/>
          <p:nvPr/>
        </p:nvGrpSpPr>
        <p:grpSpPr>
          <a:xfrm>
            <a:off x="643094" y="1080360"/>
            <a:ext cx="11106778" cy="5205941"/>
            <a:chOff x="643094" y="1080360"/>
            <a:chExt cx="11106778" cy="5205941"/>
          </a:xfrm>
        </p:grpSpPr>
        <p:pic>
          <p:nvPicPr>
            <p:cNvPr id="4" name="図 3"/>
            <p:cNvPicPr>
              <a:picLocks noChangeAspect="1"/>
            </p:cNvPicPr>
            <p:nvPr/>
          </p:nvPicPr>
          <p:blipFill>
            <a:blip r:embed="rId2"/>
            <a:stretch>
              <a:fillRect/>
            </a:stretch>
          </p:blipFill>
          <p:spPr>
            <a:xfrm>
              <a:off x="643094" y="1080360"/>
              <a:ext cx="11106778" cy="5205941"/>
            </a:xfrm>
            <a:prstGeom prst="rect">
              <a:avLst/>
            </a:prstGeom>
          </p:spPr>
        </p:pic>
        <p:grpSp>
          <p:nvGrpSpPr>
            <p:cNvPr id="7" name="グループ化 6"/>
            <p:cNvGrpSpPr/>
            <p:nvPr/>
          </p:nvGrpSpPr>
          <p:grpSpPr>
            <a:xfrm>
              <a:off x="3918858" y="1806087"/>
              <a:ext cx="854109" cy="582964"/>
              <a:chOff x="3918858" y="1806087"/>
              <a:chExt cx="854109" cy="582964"/>
            </a:xfrm>
          </p:grpSpPr>
          <p:sp>
            <p:nvSpPr>
              <p:cNvPr id="5" name="角丸四角形 4"/>
              <p:cNvSpPr/>
              <p:nvPr/>
            </p:nvSpPr>
            <p:spPr>
              <a:xfrm>
                <a:off x="3918858" y="1806087"/>
                <a:ext cx="40193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320791" y="2019719"/>
                <a:ext cx="452176" cy="369332"/>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grpSp>
      </p:grpSp>
    </p:spTree>
    <p:extLst>
      <p:ext uri="{BB962C8B-B14F-4D97-AF65-F5344CB8AC3E}">
        <p14:creationId xmlns:p14="http://schemas.microsoft.com/office/powerpoint/2010/main" val="1422988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34</a:t>
            </a:fld>
            <a:endParaRPr kumimoji="1" lang="ja-JP" altLang="en-US"/>
          </a:p>
        </p:txBody>
      </p:sp>
      <p:grpSp>
        <p:nvGrpSpPr>
          <p:cNvPr id="8" name="グループ化 7"/>
          <p:cNvGrpSpPr/>
          <p:nvPr/>
        </p:nvGrpSpPr>
        <p:grpSpPr>
          <a:xfrm>
            <a:off x="402831" y="1035986"/>
            <a:ext cx="11347938" cy="5472589"/>
            <a:chOff x="402831" y="1035986"/>
            <a:chExt cx="11347938" cy="5472589"/>
          </a:xfrm>
        </p:grpSpPr>
        <p:pic>
          <p:nvPicPr>
            <p:cNvPr id="4" name="図 3"/>
            <p:cNvPicPr>
              <a:picLocks noChangeAspect="1"/>
            </p:cNvPicPr>
            <p:nvPr/>
          </p:nvPicPr>
          <p:blipFill>
            <a:blip r:embed="rId2"/>
            <a:stretch>
              <a:fillRect/>
            </a:stretch>
          </p:blipFill>
          <p:spPr>
            <a:xfrm>
              <a:off x="402831" y="1035986"/>
              <a:ext cx="11347938" cy="5333945"/>
            </a:xfrm>
            <a:prstGeom prst="rect">
              <a:avLst/>
            </a:prstGeom>
          </p:spPr>
        </p:pic>
        <p:grpSp>
          <p:nvGrpSpPr>
            <p:cNvPr id="7" name="グループ化 6"/>
            <p:cNvGrpSpPr/>
            <p:nvPr/>
          </p:nvGrpSpPr>
          <p:grpSpPr>
            <a:xfrm>
              <a:off x="2009670" y="5878286"/>
              <a:ext cx="1075175" cy="630289"/>
              <a:chOff x="2009670" y="5878286"/>
              <a:chExt cx="1075175" cy="630289"/>
            </a:xfrm>
          </p:grpSpPr>
          <p:sp>
            <p:nvSpPr>
              <p:cNvPr id="5" name="角丸四角形 4"/>
              <p:cNvSpPr/>
              <p:nvPr/>
            </p:nvSpPr>
            <p:spPr>
              <a:xfrm>
                <a:off x="2009670" y="5878286"/>
                <a:ext cx="623000" cy="2609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32669" y="6139243"/>
                <a:ext cx="452176" cy="369332"/>
              </a:xfrm>
              <a:prstGeom prst="rect">
                <a:avLst/>
              </a:prstGeom>
              <a:solidFill>
                <a:schemeClr val="bg1"/>
              </a:solidFill>
            </p:spPr>
            <p:txBody>
              <a:bodyPr wrap="square" rtlCol="0">
                <a:spAutoFit/>
              </a:bodyPr>
              <a:lstStyle/>
              <a:p>
                <a:r>
                  <a:rPr kumimoji="1" lang="ja-JP" altLang="en-US" dirty="0" smtClean="0"/>
                  <a:t>５</a:t>
                </a:r>
                <a:endParaRPr kumimoji="1" lang="ja-JP" altLang="en-US" dirty="0"/>
              </a:p>
            </p:txBody>
          </p:sp>
        </p:grpSp>
      </p:grpSp>
    </p:spTree>
    <p:extLst>
      <p:ext uri="{BB962C8B-B14F-4D97-AF65-F5344CB8AC3E}">
        <p14:creationId xmlns:p14="http://schemas.microsoft.com/office/powerpoint/2010/main" val="2842613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35</a:t>
            </a:fld>
            <a:endParaRPr kumimoji="1" lang="ja-JP" altLang="en-US"/>
          </a:p>
        </p:txBody>
      </p:sp>
      <p:pic>
        <p:nvPicPr>
          <p:cNvPr id="4" name="図 3"/>
          <p:cNvPicPr>
            <a:picLocks noChangeAspect="1"/>
          </p:cNvPicPr>
          <p:nvPr/>
        </p:nvPicPr>
        <p:blipFill>
          <a:blip r:embed="rId2"/>
          <a:stretch>
            <a:fillRect/>
          </a:stretch>
        </p:blipFill>
        <p:spPr>
          <a:xfrm>
            <a:off x="299828" y="1008639"/>
            <a:ext cx="11519315" cy="5402492"/>
          </a:xfrm>
          <a:prstGeom prst="rect">
            <a:avLst/>
          </a:prstGeom>
        </p:spPr>
      </p:pic>
      <p:sp>
        <p:nvSpPr>
          <p:cNvPr id="5" name="角丸四角形 4"/>
          <p:cNvSpPr/>
          <p:nvPr/>
        </p:nvSpPr>
        <p:spPr>
          <a:xfrm>
            <a:off x="3938954" y="3938954"/>
            <a:ext cx="834015" cy="2609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72968" y="4199911"/>
            <a:ext cx="452176" cy="369332"/>
          </a:xfrm>
          <a:prstGeom prst="rect">
            <a:avLst/>
          </a:prstGeom>
          <a:solidFill>
            <a:schemeClr val="bg1"/>
          </a:solidFill>
        </p:spPr>
        <p:txBody>
          <a:bodyPr wrap="square" rtlCol="0">
            <a:spAutoFit/>
          </a:bodyPr>
          <a:lstStyle/>
          <a:p>
            <a:r>
              <a:rPr kumimoji="1" lang="ja-JP" altLang="en-US" dirty="0" smtClean="0"/>
              <a:t>６</a:t>
            </a:r>
            <a:endParaRPr kumimoji="1" lang="ja-JP" altLang="en-US" dirty="0"/>
          </a:p>
        </p:txBody>
      </p:sp>
    </p:spTree>
    <p:extLst>
      <p:ext uri="{BB962C8B-B14F-4D97-AF65-F5344CB8AC3E}">
        <p14:creationId xmlns:p14="http://schemas.microsoft.com/office/powerpoint/2010/main" val="1399504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smtClean="0"/>
              <a:t>IotHub</a:t>
            </a:r>
            <a:r>
              <a:rPr lang="ja-JP" altLang="en-US" dirty="0" smtClean="0"/>
              <a:t>内の</a:t>
            </a:r>
            <a:r>
              <a:rPr lang="en-US" altLang="ja-JP" dirty="0" err="1" smtClean="0"/>
              <a:t>IoT</a:t>
            </a:r>
            <a:r>
              <a:rPr lang="en-US" altLang="ja-JP" dirty="0" smtClean="0"/>
              <a:t> devices</a:t>
            </a:r>
            <a:r>
              <a:rPr lang="ja-JP" altLang="en-US" dirty="0" smtClean="0"/>
              <a:t>接続設定文字列をコピーする</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36</a:t>
            </a:fld>
            <a:endParaRPr kumimoji="1" lang="ja-JP" altLang="en-US" dirty="0"/>
          </a:p>
        </p:txBody>
      </p:sp>
      <p:grpSp>
        <p:nvGrpSpPr>
          <p:cNvPr id="8" name="グループ化 7"/>
          <p:cNvGrpSpPr/>
          <p:nvPr/>
        </p:nvGrpSpPr>
        <p:grpSpPr>
          <a:xfrm>
            <a:off x="472408" y="1014884"/>
            <a:ext cx="11522620" cy="5265335"/>
            <a:chOff x="472408" y="1014884"/>
            <a:chExt cx="11522620" cy="5265335"/>
          </a:xfrm>
        </p:grpSpPr>
        <p:pic>
          <p:nvPicPr>
            <p:cNvPr id="4" name="図 3"/>
            <p:cNvPicPr>
              <a:picLocks noChangeAspect="1"/>
            </p:cNvPicPr>
            <p:nvPr/>
          </p:nvPicPr>
          <p:blipFill>
            <a:blip r:embed="rId2"/>
            <a:stretch>
              <a:fillRect/>
            </a:stretch>
          </p:blipFill>
          <p:spPr>
            <a:xfrm>
              <a:off x="472408" y="1014884"/>
              <a:ext cx="11214405" cy="5265335"/>
            </a:xfrm>
            <a:prstGeom prst="rect">
              <a:avLst/>
            </a:prstGeom>
          </p:spPr>
        </p:pic>
        <p:grpSp>
          <p:nvGrpSpPr>
            <p:cNvPr id="7" name="グループ化 6"/>
            <p:cNvGrpSpPr/>
            <p:nvPr/>
          </p:nvGrpSpPr>
          <p:grpSpPr>
            <a:xfrm>
              <a:off x="11164298" y="3305907"/>
              <a:ext cx="830730" cy="680831"/>
              <a:chOff x="11164298" y="3305907"/>
              <a:chExt cx="830730" cy="680831"/>
            </a:xfrm>
          </p:grpSpPr>
          <p:sp>
            <p:nvSpPr>
              <p:cNvPr id="5" name="角丸四角形 4"/>
              <p:cNvSpPr/>
              <p:nvPr/>
            </p:nvSpPr>
            <p:spPr>
              <a:xfrm>
                <a:off x="11164298" y="3305907"/>
                <a:ext cx="291404" cy="31149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542287" y="3617406"/>
                <a:ext cx="452741" cy="369332"/>
              </a:xfrm>
              <a:prstGeom prst="rect">
                <a:avLst/>
              </a:prstGeom>
              <a:solidFill>
                <a:schemeClr val="bg1"/>
              </a:solidFill>
            </p:spPr>
            <p:txBody>
              <a:bodyPr wrap="square" rtlCol="0">
                <a:spAutoFit/>
              </a:bodyPr>
              <a:lstStyle/>
              <a:p>
                <a:r>
                  <a:rPr kumimoji="1" lang="ja-JP" altLang="en-US" dirty="0" smtClean="0"/>
                  <a:t>７</a:t>
                </a:r>
                <a:endParaRPr kumimoji="1" lang="ja-JP" altLang="en-US" dirty="0"/>
              </a:p>
            </p:txBody>
          </p:sp>
        </p:grpSp>
      </p:grpSp>
    </p:spTree>
    <p:extLst>
      <p:ext uri="{BB962C8B-B14F-4D97-AF65-F5344CB8AC3E}">
        <p14:creationId xmlns:p14="http://schemas.microsoft.com/office/powerpoint/2010/main" val="28590919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Node-RED</a:t>
            </a:r>
            <a:r>
              <a:rPr lang="ja-JP" altLang="en-US" dirty="0" smtClean="0"/>
              <a:t>に</a:t>
            </a:r>
            <a:r>
              <a:rPr lang="en-US" altLang="ja-JP" dirty="0" err="1" smtClean="0"/>
              <a:t>IoT</a:t>
            </a:r>
            <a:r>
              <a:rPr lang="en-US" altLang="ja-JP" dirty="0" smtClean="0"/>
              <a:t> </a:t>
            </a:r>
            <a:r>
              <a:rPr lang="en-US" altLang="ja-JP" dirty="0"/>
              <a:t>devices</a:t>
            </a:r>
            <a:r>
              <a:rPr lang="ja-JP" altLang="en-US" dirty="0"/>
              <a:t>接続設定文字列</a:t>
            </a:r>
            <a:r>
              <a:rPr lang="ja-JP" altLang="en-US" dirty="0" smtClean="0"/>
              <a:t>を貼付ける</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37</a:t>
            </a:fld>
            <a:endParaRPr kumimoji="1" lang="ja-JP" altLang="en-US"/>
          </a:p>
        </p:txBody>
      </p:sp>
      <p:pic>
        <p:nvPicPr>
          <p:cNvPr id="4" name="図 3"/>
          <p:cNvPicPr>
            <a:picLocks noChangeAspect="1"/>
          </p:cNvPicPr>
          <p:nvPr/>
        </p:nvPicPr>
        <p:blipFill>
          <a:blip r:embed="rId2"/>
          <a:stretch>
            <a:fillRect/>
          </a:stretch>
        </p:blipFill>
        <p:spPr>
          <a:xfrm>
            <a:off x="1302099" y="1057526"/>
            <a:ext cx="10051701" cy="5515404"/>
          </a:xfrm>
          <a:prstGeom prst="rect">
            <a:avLst/>
          </a:prstGeom>
        </p:spPr>
      </p:pic>
      <p:sp>
        <p:nvSpPr>
          <p:cNvPr id="5" name="角丸四角形 4"/>
          <p:cNvSpPr/>
          <p:nvPr/>
        </p:nvSpPr>
        <p:spPr>
          <a:xfrm>
            <a:off x="9295303" y="2833635"/>
            <a:ext cx="1305707"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601010" y="3024554"/>
            <a:ext cx="442113" cy="369332"/>
          </a:xfrm>
          <a:prstGeom prst="rect">
            <a:avLst/>
          </a:prstGeom>
          <a:solidFill>
            <a:schemeClr val="bg1"/>
          </a:solidFill>
        </p:spPr>
        <p:txBody>
          <a:bodyPr wrap="square" rtlCol="0">
            <a:spAutoFit/>
          </a:bodyPr>
          <a:lstStyle/>
          <a:p>
            <a:r>
              <a:rPr kumimoji="1" lang="ja-JP" altLang="en-US" dirty="0" smtClean="0"/>
              <a:t>８</a:t>
            </a:r>
            <a:endParaRPr kumimoji="1" lang="ja-JP" altLang="en-US" dirty="0"/>
          </a:p>
        </p:txBody>
      </p:sp>
    </p:spTree>
    <p:extLst>
      <p:ext uri="{BB962C8B-B14F-4D97-AF65-F5344CB8AC3E}">
        <p14:creationId xmlns:p14="http://schemas.microsoft.com/office/powerpoint/2010/main" val="1239693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38</a:t>
            </a:fld>
            <a:endParaRPr kumimoji="1" lang="ja-JP" altLang="en-US"/>
          </a:p>
        </p:txBody>
      </p:sp>
      <p:pic>
        <p:nvPicPr>
          <p:cNvPr id="4" name="図 3"/>
          <p:cNvPicPr>
            <a:picLocks noChangeAspect="1"/>
          </p:cNvPicPr>
          <p:nvPr/>
        </p:nvPicPr>
        <p:blipFill>
          <a:blip r:embed="rId2"/>
          <a:stretch>
            <a:fillRect/>
          </a:stretch>
        </p:blipFill>
        <p:spPr>
          <a:xfrm>
            <a:off x="895200" y="988762"/>
            <a:ext cx="10363200" cy="5685318"/>
          </a:xfrm>
          <a:prstGeom prst="rect">
            <a:avLst/>
          </a:prstGeom>
        </p:spPr>
      </p:pic>
      <p:sp>
        <p:nvSpPr>
          <p:cNvPr id="5" name="角丸四角形 4"/>
          <p:cNvSpPr/>
          <p:nvPr/>
        </p:nvSpPr>
        <p:spPr>
          <a:xfrm>
            <a:off x="8380325" y="2954215"/>
            <a:ext cx="2351315"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720754" y="3145134"/>
            <a:ext cx="442113" cy="369332"/>
          </a:xfrm>
          <a:prstGeom prst="rect">
            <a:avLst/>
          </a:prstGeom>
          <a:solidFill>
            <a:schemeClr val="bg1"/>
          </a:solidFill>
        </p:spPr>
        <p:txBody>
          <a:bodyPr wrap="square" rtlCol="0">
            <a:spAutoFit/>
          </a:bodyPr>
          <a:lstStyle/>
          <a:p>
            <a:r>
              <a:rPr kumimoji="1" lang="ja-JP" altLang="en-US" dirty="0" smtClean="0"/>
              <a:t>９</a:t>
            </a:r>
            <a:endParaRPr kumimoji="1" lang="ja-JP" altLang="en-US" dirty="0"/>
          </a:p>
        </p:txBody>
      </p:sp>
    </p:spTree>
    <p:extLst>
      <p:ext uri="{BB962C8B-B14F-4D97-AF65-F5344CB8AC3E}">
        <p14:creationId xmlns:p14="http://schemas.microsoft.com/office/powerpoint/2010/main" val="15927821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9">
            <a:extLst>
              <a:ext uri="{FF2B5EF4-FFF2-40B4-BE49-F238E27FC236}">
                <a16:creationId xmlns="" xmlns:a16="http://schemas.microsoft.com/office/drawing/2014/main" id="{15457F3A-F880-489B-85B9-BD71EF5E364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 xmlns:a16="http://schemas.microsoft.com/office/drawing/2014/main" id="{80C80DFD-2232-4141-A419-01E5D5F6BEDF}"/>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1">
            <a:extLst>
              <a:ext uri="{FF2B5EF4-FFF2-40B4-BE49-F238E27FC236}">
                <a16:creationId xmlns="" xmlns:a16="http://schemas.microsoft.com/office/drawing/2014/main" id="{203286CA-9314-40A6-AA4C-4053C3FE5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8" name="直線矢印コネクタ 164">
            <a:extLst>
              <a:ext uri="{FF2B5EF4-FFF2-40B4-BE49-F238E27FC236}">
                <a16:creationId xmlns="" xmlns:a16="http://schemas.microsoft.com/office/drawing/2014/main" id="{0FB6FBA8-6BDC-4614-987A-77C1D4A5F5D1}"/>
              </a:ext>
            </a:extLst>
          </p:cNvPr>
          <p:cNvCxnSpPr>
            <a:cxnSpLocks/>
            <a:endCxn id="7"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9" name="図 8" descr="屋外, 標識, 空, 停止 が含まれている画像&#10;&#10;自動的に生成された説明">
            <a:extLst>
              <a:ext uri="{FF2B5EF4-FFF2-40B4-BE49-F238E27FC236}">
                <a16:creationId xmlns="" xmlns:a16="http://schemas.microsoft.com/office/drawing/2014/main" id="{F5C59762-0C99-4F8F-9DAC-E3635B29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0" name="直線矢印コネクタ 164">
            <a:extLst>
              <a:ext uri="{FF2B5EF4-FFF2-40B4-BE49-F238E27FC236}">
                <a16:creationId xmlns="" xmlns:a16="http://schemas.microsoft.com/office/drawing/2014/main" id="{E1D99398-BCC2-49E1-99F6-A35AA1C2D3E1}"/>
              </a:ext>
            </a:extLst>
          </p:cNvPr>
          <p:cNvCxnSpPr>
            <a:cxnSpLocks/>
            <a:stCxn id="7" idx="2"/>
            <a:endCxn id="9"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 xmlns:a16="http://schemas.microsoft.com/office/drawing/2014/main" id="{6377AAD2-DDD5-4C28-9473-554638A220A8}"/>
              </a:ext>
            </a:extLst>
          </p:cNvPr>
          <p:cNvSpPr>
            <a:spLocks noGrp="1"/>
          </p:cNvSpPr>
          <p:nvPr>
            <p:ph type="title"/>
          </p:nvPr>
        </p:nvSpPr>
        <p:spPr/>
        <p:txBody>
          <a:bodyPr/>
          <a:lstStyle/>
          <a:p>
            <a:r>
              <a:rPr kumimoji="1" lang="ja-JP" altLang="en-US" dirty="0"/>
              <a:t>データの蓄積</a:t>
            </a:r>
          </a:p>
        </p:txBody>
      </p:sp>
      <p:sp>
        <p:nvSpPr>
          <p:cNvPr id="3" name="コンテンツ プレースホルダー 2">
            <a:extLst>
              <a:ext uri="{FF2B5EF4-FFF2-40B4-BE49-F238E27FC236}">
                <a16:creationId xmlns="" xmlns:a16="http://schemas.microsoft.com/office/drawing/2014/main" id="{1EF20457-62ED-4C1C-9BD5-D9B80D1763BE}"/>
              </a:ext>
            </a:extLst>
          </p:cNvPr>
          <p:cNvSpPr>
            <a:spLocks noGrp="1"/>
          </p:cNvSpPr>
          <p:nvPr>
            <p:ph idx="1"/>
          </p:nvPr>
        </p:nvSpPr>
        <p:spPr/>
        <p:txBody>
          <a:bodyPr/>
          <a:lstStyle/>
          <a:p>
            <a:r>
              <a:rPr kumimoji="1" lang="en-US" altLang="ja-JP" dirty="0"/>
              <a:t>IoT</a:t>
            </a:r>
            <a:r>
              <a:rPr kumimoji="1" lang="ja-JP" altLang="en-US" dirty="0"/>
              <a:t> </a:t>
            </a:r>
            <a:r>
              <a:rPr kumimoji="1" lang="en-US" altLang="ja-JP" dirty="0"/>
              <a:t>Hub</a:t>
            </a:r>
            <a:r>
              <a:rPr kumimoji="1" lang="ja-JP" altLang="en-US" dirty="0"/>
              <a:t>のエンドポイントにストレージをバインド</a:t>
            </a:r>
            <a:endParaRPr kumimoji="1" lang="en-US" altLang="ja-JP" dirty="0"/>
          </a:p>
          <a:p>
            <a:pPr lvl="1"/>
            <a:r>
              <a:rPr lang="en-US" altLang="ja-JP" dirty="0"/>
              <a:t>Azure</a:t>
            </a:r>
            <a:r>
              <a:rPr lang="ja-JP" altLang="en-US" dirty="0"/>
              <a:t> </a:t>
            </a:r>
            <a:r>
              <a:rPr lang="en-US" altLang="ja-JP" dirty="0"/>
              <a:t>Storage</a:t>
            </a:r>
            <a:r>
              <a:rPr lang="ja-JP" altLang="en-US" dirty="0"/>
              <a:t> </a:t>
            </a:r>
            <a:r>
              <a:rPr lang="en-US" altLang="ja-JP" dirty="0"/>
              <a:t>Account</a:t>
            </a:r>
            <a:r>
              <a:rPr lang="ja-JP" altLang="en-US" dirty="0"/>
              <a:t>を作成</a:t>
            </a:r>
            <a:endParaRPr lang="en-US" altLang="ja-JP" dirty="0"/>
          </a:p>
          <a:p>
            <a:pPr lvl="1"/>
            <a:r>
              <a:rPr kumimoji="1" lang="en-US" altLang="ja-JP" dirty="0"/>
              <a:t>IoT</a:t>
            </a:r>
            <a:r>
              <a:rPr kumimoji="1" lang="ja-JP" altLang="en-US" dirty="0"/>
              <a:t> </a:t>
            </a:r>
            <a:r>
              <a:rPr kumimoji="1" lang="en-US" altLang="ja-JP" dirty="0"/>
              <a:t>Hub</a:t>
            </a:r>
            <a:r>
              <a:rPr kumimoji="1" lang="ja-JP" altLang="en-US" dirty="0"/>
              <a:t>のエンドポイントに</a:t>
            </a:r>
            <a:r>
              <a:rPr kumimoji="1" lang="en-US" altLang="ja-JP" dirty="0"/>
              <a:t>Storage</a:t>
            </a:r>
            <a:r>
              <a:rPr kumimoji="1" lang="ja-JP" altLang="en-US" dirty="0"/>
              <a:t> </a:t>
            </a:r>
            <a:r>
              <a:rPr kumimoji="1" lang="en-US" altLang="ja-JP" dirty="0"/>
              <a:t>Blob</a:t>
            </a:r>
            <a:r>
              <a:rPr kumimoji="1" lang="ja-JP" altLang="en-US" dirty="0"/>
              <a:t>をバインド</a:t>
            </a:r>
          </a:p>
        </p:txBody>
      </p:sp>
      <p:sp>
        <p:nvSpPr>
          <p:cNvPr id="4" name="スライド番号プレースホルダー 3">
            <a:extLst>
              <a:ext uri="{FF2B5EF4-FFF2-40B4-BE49-F238E27FC236}">
                <a16:creationId xmlns="" xmlns:a16="http://schemas.microsoft.com/office/drawing/2014/main" id="{26E95495-D6B4-4259-8EF2-5D8FB6D88A1D}"/>
              </a:ext>
            </a:extLst>
          </p:cNvPr>
          <p:cNvSpPr>
            <a:spLocks noGrp="1"/>
          </p:cNvSpPr>
          <p:nvPr>
            <p:ph type="sldNum" sz="quarter" idx="12"/>
          </p:nvPr>
        </p:nvSpPr>
        <p:spPr/>
        <p:txBody>
          <a:bodyPr/>
          <a:lstStyle/>
          <a:p>
            <a:fld id="{6F84F5BE-853B-463E-BD2A-CF66A7E28F35}" type="slidenum">
              <a:rPr kumimoji="1" lang="ja-JP" altLang="en-US" smtClean="0"/>
              <a:t>39</a:t>
            </a:fld>
            <a:endParaRPr kumimoji="1" lang="ja-JP" altLang="en-US"/>
          </a:p>
        </p:txBody>
      </p:sp>
    </p:spTree>
    <p:extLst>
      <p:ext uri="{BB962C8B-B14F-4D97-AF65-F5344CB8AC3E}">
        <p14:creationId xmlns:p14="http://schemas.microsoft.com/office/powerpoint/2010/main" val="315280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4</a:t>
            </a:fld>
            <a:endParaRPr kumimoji="1" lang="ja-JP" altLang="en-US"/>
          </a:p>
        </p:txBody>
      </p:sp>
      <p:grpSp>
        <p:nvGrpSpPr>
          <p:cNvPr id="8" name="グループ化 7"/>
          <p:cNvGrpSpPr/>
          <p:nvPr/>
        </p:nvGrpSpPr>
        <p:grpSpPr>
          <a:xfrm>
            <a:off x="539496" y="1046151"/>
            <a:ext cx="11254776" cy="5313615"/>
            <a:chOff x="539496" y="1046151"/>
            <a:chExt cx="11254776" cy="5313615"/>
          </a:xfrm>
        </p:grpSpPr>
        <p:pic>
          <p:nvPicPr>
            <p:cNvPr id="5" name="図 4"/>
            <p:cNvPicPr>
              <a:picLocks noChangeAspect="1"/>
            </p:cNvPicPr>
            <p:nvPr/>
          </p:nvPicPr>
          <p:blipFill>
            <a:blip r:embed="rId2"/>
            <a:stretch>
              <a:fillRect/>
            </a:stretch>
          </p:blipFill>
          <p:spPr>
            <a:xfrm>
              <a:off x="539496" y="1046151"/>
              <a:ext cx="11254776" cy="5313615"/>
            </a:xfrm>
            <a:prstGeom prst="rect">
              <a:avLst/>
            </a:prstGeom>
          </p:spPr>
        </p:pic>
        <p:sp>
          <p:nvSpPr>
            <p:cNvPr id="6" name="テキスト ボックス 5"/>
            <p:cNvSpPr txBox="1"/>
            <p:nvPr/>
          </p:nvSpPr>
          <p:spPr>
            <a:xfrm>
              <a:off x="4796280" y="1671242"/>
              <a:ext cx="429768"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sp>
          <p:nvSpPr>
            <p:cNvPr id="7" name="角丸四角形 6"/>
            <p:cNvSpPr/>
            <p:nvPr/>
          </p:nvSpPr>
          <p:spPr>
            <a:xfrm>
              <a:off x="3486778" y="1386673"/>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180832" y="1330720"/>
              <a:ext cx="429768" cy="369332"/>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sp>
          <p:nvSpPr>
            <p:cNvPr id="10" name="角丸四角形 9"/>
            <p:cNvSpPr/>
            <p:nvPr/>
          </p:nvSpPr>
          <p:spPr>
            <a:xfrm>
              <a:off x="6871330" y="1046151"/>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20663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364FE2B-DDB9-41E5-A68A-F377A51A8EB4}"/>
              </a:ext>
            </a:extLst>
          </p:cNvPr>
          <p:cNvSpPr>
            <a:spLocks noGrp="1"/>
          </p:cNvSpPr>
          <p:nvPr>
            <p:ph type="title"/>
          </p:nvPr>
        </p:nvSpPr>
        <p:spPr/>
        <p:txBody>
          <a:bodyPr/>
          <a:lstStyle/>
          <a:p>
            <a:r>
              <a:rPr kumimoji="1" lang="en-US" altLang="ja-JP" dirty="0"/>
              <a:t>Azure</a:t>
            </a:r>
            <a:r>
              <a:rPr kumimoji="1" lang="ja-JP" altLang="en-US" dirty="0"/>
              <a:t> </a:t>
            </a:r>
            <a:r>
              <a:rPr kumimoji="1" lang="en-US" altLang="ja-JP" dirty="0"/>
              <a:t>Storage</a:t>
            </a:r>
            <a:r>
              <a:rPr kumimoji="1" lang="ja-JP" altLang="en-US" dirty="0"/>
              <a:t> </a:t>
            </a:r>
            <a:r>
              <a:rPr kumimoji="1" lang="en-US" altLang="ja-JP" dirty="0"/>
              <a:t>Account</a:t>
            </a:r>
            <a:r>
              <a:rPr kumimoji="1" lang="ja-JP" altLang="en-US" dirty="0"/>
              <a:t>の作成</a:t>
            </a:r>
          </a:p>
        </p:txBody>
      </p:sp>
      <p:sp>
        <p:nvSpPr>
          <p:cNvPr id="4" name="スライド番号プレースホルダー 3">
            <a:extLst>
              <a:ext uri="{FF2B5EF4-FFF2-40B4-BE49-F238E27FC236}">
                <a16:creationId xmlns="" xmlns:a16="http://schemas.microsoft.com/office/drawing/2014/main" id="{1535C6AE-63F2-4881-8AE6-687589E70596}"/>
              </a:ext>
            </a:extLst>
          </p:cNvPr>
          <p:cNvSpPr>
            <a:spLocks noGrp="1"/>
          </p:cNvSpPr>
          <p:nvPr>
            <p:ph type="sldNum" sz="quarter" idx="12"/>
          </p:nvPr>
        </p:nvSpPr>
        <p:spPr/>
        <p:txBody>
          <a:bodyPr/>
          <a:lstStyle/>
          <a:p>
            <a:fld id="{6F84F5BE-853B-463E-BD2A-CF66A7E28F35}" type="slidenum">
              <a:rPr kumimoji="1" lang="ja-JP" altLang="en-US" smtClean="0"/>
              <a:t>40</a:t>
            </a:fld>
            <a:endParaRPr kumimoji="1" lang="ja-JP" altLang="en-US"/>
          </a:p>
        </p:txBody>
      </p:sp>
      <p:pic>
        <p:nvPicPr>
          <p:cNvPr id="5" name="図 4">
            <a:extLst>
              <a:ext uri="{FF2B5EF4-FFF2-40B4-BE49-F238E27FC236}">
                <a16:creationId xmlns="" xmlns:a16="http://schemas.microsoft.com/office/drawing/2014/main" id="{A01758B6-07A2-4894-8751-C04A352330DB}"/>
              </a:ext>
            </a:extLst>
          </p:cNvPr>
          <p:cNvPicPr>
            <a:picLocks noChangeAspect="1"/>
          </p:cNvPicPr>
          <p:nvPr/>
        </p:nvPicPr>
        <p:blipFill>
          <a:blip r:embed="rId2"/>
          <a:stretch>
            <a:fillRect/>
          </a:stretch>
        </p:blipFill>
        <p:spPr>
          <a:xfrm>
            <a:off x="16015" y="3073143"/>
            <a:ext cx="5722096" cy="3704253"/>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233300AF-5E18-4817-AE2E-CF0740E40535}"/>
              </a:ext>
            </a:extLst>
          </p:cNvPr>
          <p:cNvPicPr>
            <a:picLocks noChangeAspect="1"/>
          </p:cNvPicPr>
          <p:nvPr/>
        </p:nvPicPr>
        <p:blipFill>
          <a:blip r:embed="rId3"/>
          <a:stretch>
            <a:fillRect/>
          </a:stretch>
        </p:blipFill>
        <p:spPr>
          <a:xfrm>
            <a:off x="4357016" y="2411727"/>
            <a:ext cx="3311567" cy="385354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EBF448F7-5807-4DCD-BF63-6B3A5497F8E3}"/>
              </a:ext>
            </a:extLst>
          </p:cNvPr>
          <p:cNvPicPr>
            <a:picLocks noChangeAspect="1"/>
          </p:cNvPicPr>
          <p:nvPr/>
        </p:nvPicPr>
        <p:blipFill>
          <a:blip r:embed="rId4"/>
          <a:stretch>
            <a:fillRect/>
          </a:stretch>
        </p:blipFill>
        <p:spPr>
          <a:xfrm>
            <a:off x="6464877" y="1222075"/>
            <a:ext cx="5665765" cy="4478694"/>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 xmlns:a16="http://schemas.microsoft.com/office/drawing/2014/main" id="{4A3543A0-DDE6-495A-B38F-C080D8E25F2D}"/>
              </a:ext>
            </a:extLst>
          </p:cNvPr>
          <p:cNvSpPr/>
          <p:nvPr/>
        </p:nvSpPr>
        <p:spPr>
          <a:xfrm>
            <a:off x="61358" y="3575970"/>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9E40BA54-4827-4DCC-9149-23A1C081BCE2}"/>
              </a:ext>
            </a:extLst>
          </p:cNvPr>
          <p:cNvCxnSpPr>
            <a:cxnSpLocks/>
            <a:stCxn id="8" idx="3"/>
            <a:endCxn id="10" idx="1"/>
          </p:cNvCxnSpPr>
          <p:nvPr/>
        </p:nvCxnSpPr>
        <p:spPr>
          <a:xfrm>
            <a:off x="1322787" y="3752978"/>
            <a:ext cx="846432" cy="48544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 xmlns:a16="http://schemas.microsoft.com/office/drawing/2014/main" id="{72840824-3148-4077-94C7-20E9E322FD90}"/>
              </a:ext>
            </a:extLst>
          </p:cNvPr>
          <p:cNvSpPr/>
          <p:nvPr/>
        </p:nvSpPr>
        <p:spPr>
          <a:xfrm>
            <a:off x="2169219" y="4061412"/>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A28ADAB8-4E16-44A7-8B3A-CBE94C7BD7DD}"/>
              </a:ext>
            </a:extLst>
          </p:cNvPr>
          <p:cNvCxnSpPr>
            <a:cxnSpLocks/>
            <a:stCxn id="10" idx="3"/>
            <a:endCxn id="22" idx="1"/>
          </p:cNvCxnSpPr>
          <p:nvPr/>
        </p:nvCxnSpPr>
        <p:spPr>
          <a:xfrm flipH="1">
            <a:off x="2169218" y="4238420"/>
            <a:ext cx="1261430" cy="1435971"/>
          </a:xfrm>
          <a:prstGeom prst="bentConnector5">
            <a:avLst>
              <a:gd name="adj1" fmla="val -18122"/>
              <a:gd name="adj2" fmla="val 50000"/>
              <a:gd name="adj3" fmla="val 11812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 xmlns:a16="http://schemas.microsoft.com/office/drawing/2014/main" id="{FC04F6BF-8EED-41E1-BA9E-2F8D78C7D86F}"/>
              </a:ext>
            </a:extLst>
          </p:cNvPr>
          <p:cNvSpPr/>
          <p:nvPr/>
        </p:nvSpPr>
        <p:spPr>
          <a:xfrm>
            <a:off x="4511413" y="5905111"/>
            <a:ext cx="792476"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D4A86218-E362-47EC-ABAA-57C48D01C7FA}"/>
              </a:ext>
            </a:extLst>
          </p:cNvPr>
          <p:cNvCxnSpPr>
            <a:cxnSpLocks/>
            <a:stCxn id="12" idx="3"/>
            <a:endCxn id="7" idx="1"/>
          </p:cNvCxnSpPr>
          <p:nvPr/>
        </p:nvCxnSpPr>
        <p:spPr>
          <a:xfrm flipV="1">
            <a:off x="5303889" y="3461422"/>
            <a:ext cx="1160988" cy="260417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F24F529C-91E3-4A60-B332-D5A2204C9BBB}"/>
              </a:ext>
            </a:extLst>
          </p:cNvPr>
          <p:cNvSpPr/>
          <p:nvPr/>
        </p:nvSpPr>
        <p:spPr>
          <a:xfrm>
            <a:off x="6964737" y="3465672"/>
            <a:ext cx="3041780"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 xmlns:a16="http://schemas.microsoft.com/office/drawing/2014/main" id="{1C7515F1-F2EB-427C-8D5E-9C1A632431B3}"/>
              </a:ext>
            </a:extLst>
          </p:cNvPr>
          <p:cNvSpPr/>
          <p:nvPr/>
        </p:nvSpPr>
        <p:spPr>
          <a:xfrm>
            <a:off x="6582363" y="4394741"/>
            <a:ext cx="319408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 xmlns:a16="http://schemas.microsoft.com/office/drawing/2014/main" id="{E0851CDC-FEF1-4918-B558-9F5A566E6390}"/>
              </a:ext>
            </a:extLst>
          </p:cNvPr>
          <p:cNvSpPr/>
          <p:nvPr/>
        </p:nvSpPr>
        <p:spPr>
          <a:xfrm>
            <a:off x="6582362" y="4742267"/>
            <a:ext cx="319408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 xmlns:a16="http://schemas.microsoft.com/office/drawing/2014/main" id="{BD57869B-B334-4BDF-BBDA-CDD997D02986}"/>
              </a:ext>
            </a:extLst>
          </p:cNvPr>
          <p:cNvSpPr/>
          <p:nvPr/>
        </p:nvSpPr>
        <p:spPr>
          <a:xfrm>
            <a:off x="6530193" y="5353420"/>
            <a:ext cx="143292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 xmlns:a16="http://schemas.microsoft.com/office/drawing/2014/main" id="{481B05BA-DFCA-45E7-961E-3C22EA6CDC91}"/>
              </a:ext>
            </a:extLst>
          </p:cNvPr>
          <p:cNvSpPr txBox="1"/>
          <p:nvPr/>
        </p:nvSpPr>
        <p:spPr>
          <a:xfrm>
            <a:off x="354563" y="1688505"/>
            <a:ext cx="3520516"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kumimoji="1" lang="en-US" altLang="ja-JP" sz="1600" dirty="0"/>
          </a:p>
          <a:p>
            <a:pPr marL="342900" indent="-342900">
              <a:buAutoNum type="arabicPeriod"/>
            </a:pPr>
            <a:r>
              <a:rPr kumimoji="1" lang="ja-JP" altLang="en-US" sz="1600" dirty="0"/>
              <a:t>“</a:t>
            </a:r>
            <a:r>
              <a:rPr lang="en-US" altLang="ja-JP" sz="1600" dirty="0"/>
              <a:t>Storage</a:t>
            </a:r>
            <a:r>
              <a:rPr lang="ja-JP" altLang="en-US" sz="1600" dirty="0"/>
              <a:t> </a:t>
            </a:r>
            <a:r>
              <a:rPr lang="en-US" altLang="ja-JP" sz="1600" dirty="0"/>
              <a:t>account</a:t>
            </a:r>
            <a:r>
              <a:rPr kumimoji="1" lang="ja-JP" altLang="en-US" sz="1600" dirty="0"/>
              <a:t>”と入力し検索</a:t>
            </a:r>
            <a:endParaRPr kumimoji="1" lang="en-US" altLang="ja-JP" sz="1600" dirty="0"/>
          </a:p>
          <a:p>
            <a:pPr marL="342900" indent="-342900">
              <a:buAutoNum type="arabicPeriod"/>
            </a:pPr>
            <a:r>
              <a:rPr lang="ja-JP" altLang="en-US" sz="1600" dirty="0"/>
              <a:t>“ストレージアカウント</a:t>
            </a:r>
            <a:r>
              <a:rPr lang="en-US" altLang="ja-JP" sz="1600" dirty="0"/>
              <a:t>…</a:t>
            </a:r>
            <a:r>
              <a:rPr lang="ja-JP" altLang="en-US" sz="1600" dirty="0"/>
              <a:t>”を選択</a:t>
            </a:r>
            <a:endParaRPr lang="en-US" altLang="ja-JP" sz="1600" dirty="0"/>
          </a:p>
          <a:p>
            <a:pPr marL="342900" indent="-342900">
              <a:buAutoNum type="arabicPeriod"/>
            </a:pPr>
            <a:r>
              <a:rPr kumimoji="1" lang="ja-JP" altLang="en-US" sz="1600" dirty="0"/>
              <a:t>“作成”をクリック</a:t>
            </a:r>
          </a:p>
        </p:txBody>
      </p:sp>
      <p:sp>
        <p:nvSpPr>
          <p:cNvPr id="22" name="四角形: 角を丸くする 21">
            <a:extLst>
              <a:ext uri="{FF2B5EF4-FFF2-40B4-BE49-F238E27FC236}">
                <a16:creationId xmlns="" xmlns:a16="http://schemas.microsoft.com/office/drawing/2014/main" id="{E194774F-3727-43C3-88C3-BCC31D1228C0}"/>
              </a:ext>
            </a:extLst>
          </p:cNvPr>
          <p:cNvSpPr/>
          <p:nvPr/>
        </p:nvSpPr>
        <p:spPr>
          <a:xfrm>
            <a:off x="2169218" y="5497383"/>
            <a:ext cx="2070312"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 xmlns:a16="http://schemas.microsoft.com/office/drawing/2014/main" id="{2601C0A7-233E-4430-B06A-7985DC616C01}"/>
              </a:ext>
            </a:extLst>
          </p:cNvPr>
          <p:cNvCxnSpPr>
            <a:cxnSpLocks/>
            <a:stCxn id="22" idx="3"/>
            <a:endCxn id="6" idx="1"/>
          </p:cNvCxnSpPr>
          <p:nvPr/>
        </p:nvCxnSpPr>
        <p:spPr>
          <a:xfrm flipV="1">
            <a:off x="4239530" y="4338499"/>
            <a:ext cx="117486" cy="133589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 xmlns:a16="http://schemas.microsoft.com/office/drawing/2014/main" id="{3F2F35DE-0F97-429F-9BB2-9DA6B7FD50FA}"/>
              </a:ext>
            </a:extLst>
          </p:cNvPr>
          <p:cNvSpPr txBox="1"/>
          <p:nvPr/>
        </p:nvSpPr>
        <p:spPr>
          <a:xfrm>
            <a:off x="8483199" y="5867729"/>
            <a:ext cx="2832827" cy="830997"/>
          </a:xfrm>
          <a:prstGeom prst="rect">
            <a:avLst/>
          </a:prstGeom>
          <a:noFill/>
        </p:spPr>
        <p:txBody>
          <a:bodyPr wrap="none" rtlCol="0">
            <a:spAutoFit/>
          </a:bodyPr>
          <a:lstStyle/>
          <a:p>
            <a:r>
              <a:rPr kumimoji="1" lang="ja-JP" altLang="en-US" sz="1600" dirty="0"/>
              <a:t>必要事項を入力して</a:t>
            </a:r>
            <a:endParaRPr kumimoji="1" lang="en-US" altLang="ja-JP" sz="1600" dirty="0"/>
          </a:p>
          <a:p>
            <a:r>
              <a:rPr kumimoji="1" lang="ja-JP" altLang="en-US" sz="1600" dirty="0"/>
              <a:t>“確認および作成”をクリック</a:t>
            </a:r>
            <a:endParaRPr kumimoji="1" lang="en-US" altLang="ja-JP" sz="1600" dirty="0"/>
          </a:p>
          <a:p>
            <a:r>
              <a:rPr kumimoji="1" lang="ja-JP" altLang="en-US" sz="1600" dirty="0"/>
              <a:t>更に、“作成”をクリック</a:t>
            </a:r>
          </a:p>
        </p:txBody>
      </p:sp>
      <p:sp>
        <p:nvSpPr>
          <p:cNvPr id="29" name="テキスト ボックス 28">
            <a:extLst>
              <a:ext uri="{FF2B5EF4-FFF2-40B4-BE49-F238E27FC236}">
                <a16:creationId xmlns="" xmlns:a16="http://schemas.microsoft.com/office/drawing/2014/main" id="{A26D4768-D686-431E-BB9B-25B638930325}"/>
              </a:ext>
            </a:extLst>
          </p:cNvPr>
          <p:cNvSpPr txBox="1"/>
          <p:nvPr/>
        </p:nvSpPr>
        <p:spPr>
          <a:xfrm>
            <a:off x="7668583" y="1811615"/>
            <a:ext cx="4063933"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“リソースグループ”を選択</a:t>
            </a:r>
            <a:endParaRPr kumimoji="1" lang="en-US" altLang="ja-JP" sz="1600" dirty="0"/>
          </a:p>
          <a:p>
            <a:r>
              <a:rPr kumimoji="1" lang="ja-JP" altLang="en-US" sz="1600" dirty="0"/>
              <a:t>”ストレージアカウント名“は英数小文字で</a:t>
            </a:r>
            <a:endParaRPr kumimoji="1" lang="en-US" altLang="ja-JP" sz="1600" dirty="0"/>
          </a:p>
          <a:p>
            <a:r>
              <a:rPr lang="ja-JP" altLang="en-US" sz="1600" dirty="0"/>
              <a:t>“場所”は</a:t>
            </a:r>
            <a:r>
              <a:rPr lang="en-US" altLang="ja-JP" sz="1600" dirty="0"/>
              <a:t>IoT</a:t>
            </a:r>
            <a:r>
              <a:rPr lang="ja-JP" altLang="en-US" sz="1600" dirty="0"/>
              <a:t> </a:t>
            </a:r>
            <a:r>
              <a:rPr lang="en-US" altLang="ja-JP" sz="1600" dirty="0"/>
              <a:t>Hub</a:t>
            </a:r>
            <a:r>
              <a:rPr lang="ja-JP" altLang="en-US" sz="1600" dirty="0"/>
              <a:t>と同じ場所で</a:t>
            </a:r>
            <a:endParaRPr kumimoji="1" lang="en-US" altLang="ja-JP" sz="1600" dirty="0"/>
          </a:p>
        </p:txBody>
      </p:sp>
    </p:spTree>
    <p:extLst>
      <p:ext uri="{BB962C8B-B14F-4D97-AF65-F5344CB8AC3E}">
        <p14:creationId xmlns:p14="http://schemas.microsoft.com/office/powerpoint/2010/main" val="7876151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ストレージアカウント</a:t>
            </a:r>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41</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894" y="1510380"/>
            <a:ext cx="2570850" cy="2570850"/>
          </a:xfrm>
          <a:prstGeom prst="rect">
            <a:avLst/>
          </a:prstGeom>
        </p:spPr>
      </p:pic>
      <p:sp>
        <p:nvSpPr>
          <p:cNvPr id="5" name="テキスト ボックス 4"/>
          <p:cNvSpPr txBox="1"/>
          <p:nvPr/>
        </p:nvSpPr>
        <p:spPr>
          <a:xfrm>
            <a:off x="169200" y="4081230"/>
            <a:ext cx="5724644" cy="1815882"/>
          </a:xfrm>
          <a:prstGeom prst="rect">
            <a:avLst/>
          </a:prstGeom>
          <a:noFill/>
        </p:spPr>
        <p:txBody>
          <a:bodyPr wrap="none" rtlCol="0">
            <a:spAutoFit/>
          </a:bodyPr>
          <a:lstStyle/>
          <a:p>
            <a:r>
              <a:rPr kumimoji="1" lang="ja-JP" altLang="en-US" sz="1600" dirty="0"/>
              <a:t>持続性、可用性、スケーラビリティで</a:t>
            </a:r>
            <a:endParaRPr kumimoji="1" lang="en-US" altLang="ja-JP" sz="1600" dirty="0"/>
          </a:p>
          <a:p>
            <a:r>
              <a:rPr lang="ja-JP" altLang="en-US" sz="1600" dirty="0"/>
              <a:t>顧客のニーズにこたえる最新の</a:t>
            </a:r>
            <a:r>
              <a:rPr kumimoji="1" lang="ja-JP" altLang="en-US" sz="1600" dirty="0"/>
              <a:t>アプリケーション</a:t>
            </a:r>
            <a:endParaRPr kumimoji="1" lang="en-US" altLang="ja-JP" sz="1600" dirty="0"/>
          </a:p>
          <a:p>
            <a:r>
              <a:rPr kumimoji="1" lang="ja-JP" altLang="en-US" sz="1600" dirty="0"/>
              <a:t>のためのクラウドストレージ</a:t>
            </a:r>
            <a:r>
              <a:rPr lang="ja-JP" altLang="en-US" sz="1600" dirty="0"/>
              <a:t>ソリューション</a:t>
            </a:r>
            <a:endParaRPr lang="en-US" altLang="ja-JP" sz="1600" dirty="0"/>
          </a:p>
          <a:p>
            <a:r>
              <a:rPr kumimoji="1" lang="ja-JP" altLang="en-US" sz="1600" dirty="0"/>
              <a:t>数百テラバイトのデータを保存、処理可能</a:t>
            </a:r>
            <a:endParaRPr kumimoji="1" lang="en-US" altLang="ja-JP" sz="1600" dirty="0"/>
          </a:p>
          <a:p>
            <a:r>
              <a:rPr lang="ja-JP" altLang="en-US" sz="1600" dirty="0"/>
              <a:t>トラフィック量に応じてデータを均等に負荷分散</a:t>
            </a:r>
            <a:endParaRPr lang="en-US" altLang="ja-JP" sz="1600" dirty="0"/>
          </a:p>
          <a:p>
            <a:r>
              <a:rPr kumimoji="1" lang="ja-JP" altLang="en-US" sz="1600" dirty="0"/>
              <a:t>世界中どこからでも、あらゆる種類のアプリケーションから</a:t>
            </a:r>
            <a:endParaRPr kumimoji="1" lang="en-US" altLang="ja-JP" sz="1600" dirty="0"/>
          </a:p>
          <a:p>
            <a:r>
              <a:rPr lang="ja-JP" altLang="en-US" sz="1600" dirty="0"/>
              <a:t>アクセス可能</a:t>
            </a:r>
            <a:endParaRPr kumimoji="1" lang="ja-JP" altLang="en-US" sz="1600"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4043" y="1510380"/>
            <a:ext cx="1097643" cy="1097643"/>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4043" y="2941696"/>
            <a:ext cx="1097643" cy="1097643"/>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4042" y="4373012"/>
            <a:ext cx="1097643" cy="1097643"/>
          </a:xfrm>
          <a:prstGeom prst="rect">
            <a:avLst/>
          </a:prstGeom>
        </p:spPr>
      </p:pic>
      <p:sp>
        <p:nvSpPr>
          <p:cNvPr id="9" name="テキスト ボックス 8"/>
          <p:cNvSpPr txBox="1"/>
          <p:nvPr/>
        </p:nvSpPr>
        <p:spPr>
          <a:xfrm>
            <a:off x="7281949" y="1510380"/>
            <a:ext cx="3182281" cy="1200329"/>
          </a:xfrm>
          <a:prstGeom prst="rect">
            <a:avLst/>
          </a:prstGeom>
          <a:noFill/>
        </p:spPr>
        <p:txBody>
          <a:bodyPr wrap="none" rtlCol="0">
            <a:spAutoFit/>
          </a:bodyPr>
          <a:lstStyle/>
          <a:p>
            <a:r>
              <a:rPr kumimoji="1" lang="ja-JP" altLang="en-US" dirty="0"/>
              <a:t>テーブルストレージ：</a:t>
            </a:r>
            <a:endParaRPr kumimoji="1" lang="en-US" altLang="ja-JP" dirty="0"/>
          </a:p>
          <a:p>
            <a:r>
              <a:rPr lang="ja-JP" altLang="en-US" dirty="0"/>
              <a:t>構造型データセットを格納</a:t>
            </a:r>
            <a:endParaRPr lang="en-US" altLang="ja-JP" dirty="0"/>
          </a:p>
          <a:p>
            <a:r>
              <a:rPr kumimoji="1" lang="en-US" altLang="ja-JP" dirty="0"/>
              <a:t>NoSQL</a:t>
            </a:r>
            <a:r>
              <a:rPr kumimoji="1" lang="ja-JP" altLang="en-US" dirty="0"/>
              <a:t>キー属性データストア</a:t>
            </a:r>
            <a:endParaRPr kumimoji="1" lang="en-US" altLang="ja-JP" dirty="0"/>
          </a:p>
          <a:p>
            <a:r>
              <a:rPr lang="en-US" altLang="ja-JP" dirty="0"/>
              <a:t>※</a:t>
            </a:r>
            <a:r>
              <a:rPr lang="ja-JP" altLang="en-US" dirty="0"/>
              <a:t>本</a:t>
            </a:r>
            <a:r>
              <a:rPr lang="en-US" altLang="ja-JP" dirty="0" err="1"/>
              <a:t>HoL</a:t>
            </a:r>
            <a:r>
              <a:rPr lang="ja-JP" altLang="en-US" dirty="0"/>
              <a:t>で使用</a:t>
            </a:r>
            <a:endParaRPr kumimoji="1" lang="ja-JP" altLang="en-US" dirty="0"/>
          </a:p>
        </p:txBody>
      </p:sp>
      <p:sp>
        <p:nvSpPr>
          <p:cNvPr id="10" name="テキスト ボックス 9"/>
          <p:cNvSpPr txBox="1"/>
          <p:nvPr/>
        </p:nvSpPr>
        <p:spPr>
          <a:xfrm>
            <a:off x="7281949" y="2941696"/>
            <a:ext cx="3877985" cy="923330"/>
          </a:xfrm>
          <a:prstGeom prst="rect">
            <a:avLst/>
          </a:prstGeom>
          <a:noFill/>
        </p:spPr>
        <p:txBody>
          <a:bodyPr wrap="none" rtlCol="0">
            <a:spAutoFit/>
          </a:bodyPr>
          <a:lstStyle/>
          <a:p>
            <a:r>
              <a:rPr kumimoji="1" lang="ja-JP" altLang="en-US" dirty="0"/>
              <a:t>ブロブストレージ：</a:t>
            </a:r>
            <a:endParaRPr kumimoji="1" lang="en-US" altLang="ja-JP" dirty="0"/>
          </a:p>
          <a:p>
            <a:r>
              <a:rPr lang="ja-JP" altLang="en-US" dirty="0"/>
              <a:t>非構造化オブジェクトデータを格納</a:t>
            </a:r>
            <a:endParaRPr lang="en-US" altLang="ja-JP" dirty="0"/>
          </a:p>
          <a:p>
            <a:r>
              <a:rPr kumimoji="1" lang="ja-JP" altLang="en-US" dirty="0"/>
              <a:t>ドキュメントや画像ファイルなど</a:t>
            </a:r>
          </a:p>
        </p:txBody>
      </p:sp>
      <p:sp>
        <p:nvSpPr>
          <p:cNvPr id="11" name="テキスト ボックス 10"/>
          <p:cNvSpPr txBox="1"/>
          <p:nvPr/>
        </p:nvSpPr>
        <p:spPr>
          <a:xfrm>
            <a:off x="7281948" y="4373012"/>
            <a:ext cx="4801314" cy="923330"/>
          </a:xfrm>
          <a:prstGeom prst="rect">
            <a:avLst/>
          </a:prstGeom>
          <a:noFill/>
        </p:spPr>
        <p:txBody>
          <a:bodyPr wrap="none" rtlCol="0">
            <a:spAutoFit/>
          </a:bodyPr>
          <a:lstStyle/>
          <a:p>
            <a:r>
              <a:rPr lang="ja-JP" altLang="en-US" dirty="0"/>
              <a:t>キュー</a:t>
            </a:r>
            <a:r>
              <a:rPr kumimoji="1" lang="ja-JP" altLang="en-US" dirty="0"/>
              <a:t>ストレージ：</a:t>
            </a:r>
            <a:endParaRPr kumimoji="1" lang="en-US" altLang="ja-JP" dirty="0"/>
          </a:p>
          <a:p>
            <a:r>
              <a:rPr lang="ja-JP" altLang="en-US" dirty="0"/>
              <a:t>ワークフロー処理やコンポーネント間</a:t>
            </a:r>
            <a:r>
              <a:rPr kumimoji="1" lang="ja-JP" altLang="en-US" dirty="0"/>
              <a:t>通信の</a:t>
            </a:r>
            <a:r>
              <a:rPr kumimoji="1" lang="en-US" altLang="ja-JP" dirty="0"/>
              <a:t/>
            </a:r>
            <a:br>
              <a:rPr kumimoji="1" lang="en-US" altLang="ja-JP" dirty="0"/>
            </a:br>
            <a:r>
              <a:rPr kumimoji="1" lang="ja-JP" altLang="en-US" dirty="0"/>
              <a:t>ための、信頼性の高いメッセージング機能</a:t>
            </a:r>
          </a:p>
        </p:txBody>
      </p:sp>
    </p:spTree>
    <p:extLst>
      <p:ext uri="{BB962C8B-B14F-4D97-AF65-F5344CB8AC3E}">
        <p14:creationId xmlns:p14="http://schemas.microsoft.com/office/powerpoint/2010/main" val="3194352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42</a:t>
            </a:fld>
            <a:endParaRPr kumimoji="1" lang="ja-JP" altLang="en-US"/>
          </a:p>
        </p:txBody>
      </p:sp>
      <p:grpSp>
        <p:nvGrpSpPr>
          <p:cNvPr id="13" name="グループ化 12"/>
          <p:cNvGrpSpPr/>
          <p:nvPr/>
        </p:nvGrpSpPr>
        <p:grpSpPr>
          <a:xfrm>
            <a:off x="438000" y="1006869"/>
            <a:ext cx="11277600" cy="5352408"/>
            <a:chOff x="438000" y="1006869"/>
            <a:chExt cx="11277600" cy="5352408"/>
          </a:xfrm>
        </p:grpSpPr>
        <p:pic>
          <p:nvPicPr>
            <p:cNvPr id="4" name="図 3"/>
            <p:cNvPicPr>
              <a:picLocks noChangeAspect="1"/>
            </p:cNvPicPr>
            <p:nvPr/>
          </p:nvPicPr>
          <p:blipFill>
            <a:blip r:embed="rId2"/>
            <a:stretch>
              <a:fillRect/>
            </a:stretch>
          </p:blipFill>
          <p:spPr>
            <a:xfrm>
              <a:off x="438000" y="1046640"/>
              <a:ext cx="11277600" cy="5312637"/>
            </a:xfrm>
            <a:prstGeom prst="rect">
              <a:avLst/>
            </a:prstGeom>
          </p:spPr>
        </p:pic>
        <p:grpSp>
          <p:nvGrpSpPr>
            <p:cNvPr id="11" name="グループ化 10"/>
            <p:cNvGrpSpPr/>
            <p:nvPr/>
          </p:nvGrpSpPr>
          <p:grpSpPr>
            <a:xfrm>
              <a:off x="438000" y="1006869"/>
              <a:ext cx="1461138" cy="369332"/>
              <a:chOff x="438000" y="1006869"/>
              <a:chExt cx="1461138" cy="369332"/>
            </a:xfrm>
          </p:grpSpPr>
          <p:sp>
            <p:nvSpPr>
              <p:cNvPr id="5" name="角丸四角形 4"/>
              <p:cNvSpPr/>
              <p:nvPr/>
            </p:nvSpPr>
            <p:spPr>
              <a:xfrm>
                <a:off x="438000" y="104664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467059" y="1006869"/>
                <a:ext cx="432079" cy="369332"/>
              </a:xfrm>
              <a:prstGeom prst="rect">
                <a:avLst/>
              </a:prstGeom>
              <a:solidFill>
                <a:schemeClr val="bg1"/>
              </a:solidFill>
            </p:spPr>
            <p:txBody>
              <a:bodyPr wrap="square" rtlCol="0">
                <a:spAutoFit/>
              </a:bodyPr>
              <a:lstStyle/>
              <a:p>
                <a:r>
                  <a:rPr kumimoji="1" lang="ja-JP" altLang="en-US" dirty="0" smtClean="0"/>
                  <a:t>１</a:t>
                </a:r>
                <a:endParaRPr kumimoji="1" lang="ja-JP" altLang="en-US" dirty="0"/>
              </a:p>
            </p:txBody>
          </p:sp>
        </p:grpSp>
        <p:grpSp>
          <p:nvGrpSpPr>
            <p:cNvPr id="12" name="グループ化 11"/>
            <p:cNvGrpSpPr/>
            <p:nvPr/>
          </p:nvGrpSpPr>
          <p:grpSpPr>
            <a:xfrm>
              <a:off x="438000" y="1415972"/>
              <a:ext cx="1461138" cy="369332"/>
              <a:chOff x="438000" y="1415972"/>
              <a:chExt cx="1461138" cy="369332"/>
            </a:xfrm>
          </p:grpSpPr>
          <p:sp>
            <p:nvSpPr>
              <p:cNvPr id="8" name="角丸四角形 7"/>
              <p:cNvSpPr/>
              <p:nvPr/>
            </p:nvSpPr>
            <p:spPr>
              <a:xfrm>
                <a:off x="438000" y="146867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67059" y="1415972"/>
                <a:ext cx="432079"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grpSp>
    </p:spTree>
    <p:extLst>
      <p:ext uri="{BB962C8B-B14F-4D97-AF65-F5344CB8AC3E}">
        <p14:creationId xmlns:p14="http://schemas.microsoft.com/office/powerpoint/2010/main" val="2912975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43</a:t>
            </a:fld>
            <a:endParaRPr kumimoji="1" lang="ja-JP" altLang="en-US"/>
          </a:p>
        </p:txBody>
      </p:sp>
      <p:grpSp>
        <p:nvGrpSpPr>
          <p:cNvPr id="8" name="グループ化 7"/>
          <p:cNvGrpSpPr/>
          <p:nvPr/>
        </p:nvGrpSpPr>
        <p:grpSpPr>
          <a:xfrm>
            <a:off x="407855" y="1044473"/>
            <a:ext cx="11337890" cy="5316972"/>
            <a:chOff x="407855" y="1044473"/>
            <a:chExt cx="11337890" cy="5316972"/>
          </a:xfrm>
        </p:grpSpPr>
        <p:pic>
          <p:nvPicPr>
            <p:cNvPr id="7" name="図 6"/>
            <p:cNvPicPr>
              <a:picLocks noChangeAspect="1"/>
            </p:cNvPicPr>
            <p:nvPr/>
          </p:nvPicPr>
          <p:blipFill rotWithShape="1">
            <a:blip r:embed="rId2"/>
            <a:srcRect t="12015" b="4615"/>
            <a:stretch/>
          </p:blipFill>
          <p:spPr>
            <a:xfrm>
              <a:off x="407855" y="1044473"/>
              <a:ext cx="11337890" cy="5316972"/>
            </a:xfrm>
            <a:prstGeom prst="rect">
              <a:avLst/>
            </a:prstGeom>
          </p:spPr>
        </p:pic>
        <p:sp>
          <p:nvSpPr>
            <p:cNvPr id="5" name="角丸四角形 4"/>
            <p:cNvSpPr/>
            <p:nvPr/>
          </p:nvSpPr>
          <p:spPr>
            <a:xfrm>
              <a:off x="2210637" y="1899138"/>
              <a:ext cx="2934120" cy="5727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245240" y="2185516"/>
              <a:ext cx="432079"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grpSp>
    </p:spTree>
    <p:extLst>
      <p:ext uri="{BB962C8B-B14F-4D97-AF65-F5344CB8AC3E}">
        <p14:creationId xmlns:p14="http://schemas.microsoft.com/office/powerpoint/2010/main" val="1495743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44</a:t>
            </a:fld>
            <a:endParaRPr kumimoji="1" lang="ja-JP" altLang="en-US" dirty="0"/>
          </a:p>
        </p:txBody>
      </p:sp>
      <p:pic>
        <p:nvPicPr>
          <p:cNvPr id="4" name="図 3"/>
          <p:cNvPicPr>
            <a:picLocks noChangeAspect="1"/>
          </p:cNvPicPr>
          <p:nvPr/>
        </p:nvPicPr>
        <p:blipFill>
          <a:blip r:embed="rId2"/>
          <a:stretch>
            <a:fillRect/>
          </a:stretch>
        </p:blipFill>
        <p:spPr>
          <a:xfrm>
            <a:off x="407855" y="1035394"/>
            <a:ext cx="11337890" cy="5335130"/>
          </a:xfrm>
          <a:prstGeom prst="rect">
            <a:avLst/>
          </a:prstGeom>
        </p:spPr>
      </p:pic>
      <p:sp>
        <p:nvSpPr>
          <p:cNvPr id="5" name="角丸四角形 4"/>
          <p:cNvSpPr/>
          <p:nvPr/>
        </p:nvSpPr>
        <p:spPr>
          <a:xfrm>
            <a:off x="7958295" y="5978769"/>
            <a:ext cx="723481" cy="2306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8701872" y="5897119"/>
            <a:ext cx="432079" cy="369332"/>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spTree>
    <p:extLst>
      <p:ext uri="{BB962C8B-B14F-4D97-AF65-F5344CB8AC3E}">
        <p14:creationId xmlns:p14="http://schemas.microsoft.com/office/powerpoint/2010/main" val="19697845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a:srcRect t="215" b="-1"/>
          <a:stretch/>
        </p:blipFill>
        <p:spPr>
          <a:xfrm>
            <a:off x="643095" y="1029147"/>
            <a:ext cx="10875666" cy="5106676"/>
          </a:xfrm>
          <a:prstGeom prst="rect">
            <a:avLst/>
          </a:prstGeom>
        </p:spPr>
      </p:pic>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45</a:t>
            </a:fld>
            <a:endParaRPr kumimoji="1" lang="ja-JP" altLang="en-US"/>
          </a:p>
        </p:txBody>
      </p:sp>
      <p:sp>
        <p:nvSpPr>
          <p:cNvPr id="5" name="角丸四角形 4"/>
          <p:cNvSpPr/>
          <p:nvPr/>
        </p:nvSpPr>
        <p:spPr>
          <a:xfrm>
            <a:off x="3697794" y="4180114"/>
            <a:ext cx="3265714" cy="211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983603" y="4098464"/>
            <a:ext cx="432079" cy="369332"/>
          </a:xfrm>
          <a:prstGeom prst="rect">
            <a:avLst/>
          </a:prstGeom>
          <a:solidFill>
            <a:schemeClr val="bg1"/>
          </a:solidFill>
        </p:spPr>
        <p:txBody>
          <a:bodyPr wrap="square" rtlCol="0">
            <a:spAutoFit/>
          </a:bodyPr>
          <a:lstStyle/>
          <a:p>
            <a:r>
              <a:rPr kumimoji="1" lang="ja-JP" altLang="en-US" dirty="0" smtClean="0"/>
              <a:t>５</a:t>
            </a:r>
            <a:endParaRPr kumimoji="1" lang="ja-JP" altLang="en-US" dirty="0"/>
          </a:p>
        </p:txBody>
      </p:sp>
      <p:sp>
        <p:nvSpPr>
          <p:cNvPr id="7" name="角丸四角形 6"/>
          <p:cNvSpPr/>
          <p:nvPr/>
        </p:nvSpPr>
        <p:spPr>
          <a:xfrm>
            <a:off x="2250831" y="5637124"/>
            <a:ext cx="1095270" cy="2009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66196" y="5555474"/>
            <a:ext cx="432079" cy="369332"/>
          </a:xfrm>
          <a:prstGeom prst="rect">
            <a:avLst/>
          </a:prstGeom>
          <a:solidFill>
            <a:schemeClr val="bg1"/>
          </a:solidFill>
        </p:spPr>
        <p:txBody>
          <a:bodyPr wrap="square" rtlCol="0">
            <a:spAutoFit/>
          </a:bodyPr>
          <a:lstStyle/>
          <a:p>
            <a:r>
              <a:rPr kumimoji="1" lang="ja-JP" altLang="en-US" dirty="0" smtClean="0"/>
              <a:t>７</a:t>
            </a:r>
            <a:endParaRPr kumimoji="1" lang="ja-JP" altLang="en-US" dirty="0"/>
          </a:p>
        </p:txBody>
      </p:sp>
      <p:sp>
        <p:nvSpPr>
          <p:cNvPr id="11" name="角丸四角形 10"/>
          <p:cNvSpPr/>
          <p:nvPr/>
        </p:nvSpPr>
        <p:spPr>
          <a:xfrm>
            <a:off x="3717889" y="4906127"/>
            <a:ext cx="3265714" cy="211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003698" y="4824477"/>
            <a:ext cx="432079" cy="369332"/>
          </a:xfrm>
          <a:prstGeom prst="rect">
            <a:avLst/>
          </a:prstGeom>
          <a:solidFill>
            <a:schemeClr val="bg1"/>
          </a:solidFill>
        </p:spPr>
        <p:txBody>
          <a:bodyPr wrap="square" rtlCol="0">
            <a:spAutoFit/>
          </a:bodyPr>
          <a:lstStyle/>
          <a:p>
            <a:r>
              <a:rPr kumimoji="1" lang="ja-JP" altLang="en-US" dirty="0" smtClean="0"/>
              <a:t>６</a:t>
            </a:r>
            <a:endParaRPr kumimoji="1" lang="ja-JP" altLang="en-US" dirty="0"/>
          </a:p>
        </p:txBody>
      </p:sp>
    </p:spTree>
    <p:extLst>
      <p:ext uri="{BB962C8B-B14F-4D97-AF65-F5344CB8AC3E}">
        <p14:creationId xmlns:p14="http://schemas.microsoft.com/office/powerpoint/2010/main" val="16438295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46</a:t>
            </a:fld>
            <a:endParaRPr kumimoji="1" lang="ja-JP" altLang="en-US"/>
          </a:p>
        </p:txBody>
      </p:sp>
      <p:pic>
        <p:nvPicPr>
          <p:cNvPr id="4" name="図 3"/>
          <p:cNvPicPr>
            <a:picLocks noChangeAspect="1"/>
          </p:cNvPicPr>
          <p:nvPr/>
        </p:nvPicPr>
        <p:blipFill>
          <a:blip r:embed="rId2"/>
          <a:stretch>
            <a:fillRect/>
          </a:stretch>
        </p:blipFill>
        <p:spPr>
          <a:xfrm>
            <a:off x="683288" y="1104912"/>
            <a:ext cx="10805327" cy="5078898"/>
          </a:xfrm>
          <a:prstGeom prst="rect">
            <a:avLst/>
          </a:prstGeom>
        </p:spPr>
      </p:pic>
    </p:spTree>
    <p:extLst>
      <p:ext uri="{BB962C8B-B14F-4D97-AF65-F5344CB8AC3E}">
        <p14:creationId xmlns:p14="http://schemas.microsoft.com/office/powerpoint/2010/main" val="3323148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83286" y="1366575"/>
            <a:ext cx="10479405" cy="4821946"/>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47</a:t>
            </a:fld>
            <a:endParaRPr kumimoji="1" lang="ja-JP" altLang="en-US"/>
          </a:p>
        </p:txBody>
      </p:sp>
      <p:sp>
        <p:nvSpPr>
          <p:cNvPr id="5" name="角丸四角形 4"/>
          <p:cNvSpPr/>
          <p:nvPr/>
        </p:nvSpPr>
        <p:spPr>
          <a:xfrm>
            <a:off x="2120202" y="5817996"/>
            <a:ext cx="1205804" cy="21101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346101" y="5736346"/>
            <a:ext cx="432079" cy="369332"/>
          </a:xfrm>
          <a:prstGeom prst="rect">
            <a:avLst/>
          </a:prstGeom>
          <a:solidFill>
            <a:schemeClr val="bg1"/>
          </a:solidFill>
        </p:spPr>
        <p:txBody>
          <a:bodyPr wrap="square" rtlCol="0">
            <a:spAutoFit/>
          </a:bodyPr>
          <a:lstStyle/>
          <a:p>
            <a:r>
              <a:rPr kumimoji="1" lang="ja-JP" altLang="en-US" dirty="0" smtClean="0"/>
              <a:t>８</a:t>
            </a:r>
            <a:endParaRPr kumimoji="1" lang="ja-JP" altLang="en-US" dirty="0"/>
          </a:p>
        </p:txBody>
      </p:sp>
    </p:spTree>
    <p:extLst>
      <p:ext uri="{BB962C8B-B14F-4D97-AF65-F5344CB8AC3E}">
        <p14:creationId xmlns:p14="http://schemas.microsoft.com/office/powerpoint/2010/main" val="1799320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48</a:t>
            </a:fld>
            <a:endParaRPr kumimoji="1" lang="ja-JP" altLang="en-US"/>
          </a:p>
        </p:txBody>
      </p:sp>
      <p:pic>
        <p:nvPicPr>
          <p:cNvPr id="4" name="図 3"/>
          <p:cNvPicPr>
            <a:picLocks noChangeAspect="1"/>
          </p:cNvPicPr>
          <p:nvPr/>
        </p:nvPicPr>
        <p:blipFill>
          <a:blip r:embed="rId2"/>
          <a:stretch>
            <a:fillRect/>
          </a:stretch>
        </p:blipFill>
        <p:spPr>
          <a:xfrm>
            <a:off x="663191" y="1116332"/>
            <a:ext cx="10935956" cy="5157395"/>
          </a:xfrm>
          <a:prstGeom prst="rect">
            <a:avLst/>
          </a:prstGeom>
        </p:spPr>
      </p:pic>
    </p:spTree>
    <p:extLst>
      <p:ext uri="{BB962C8B-B14F-4D97-AF65-F5344CB8AC3E}">
        <p14:creationId xmlns:p14="http://schemas.microsoft.com/office/powerpoint/2010/main" val="20808181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49</a:t>
            </a:fld>
            <a:endParaRPr kumimoji="1" lang="ja-JP" altLang="en-US"/>
          </a:p>
        </p:txBody>
      </p:sp>
      <p:pic>
        <p:nvPicPr>
          <p:cNvPr id="4" name="図 3"/>
          <p:cNvPicPr>
            <a:picLocks noChangeAspect="1"/>
          </p:cNvPicPr>
          <p:nvPr/>
        </p:nvPicPr>
        <p:blipFill>
          <a:blip r:embed="rId2"/>
          <a:stretch>
            <a:fillRect/>
          </a:stretch>
        </p:blipFill>
        <p:spPr>
          <a:xfrm>
            <a:off x="472273" y="1130428"/>
            <a:ext cx="10986198" cy="5163914"/>
          </a:xfrm>
          <a:prstGeom prst="rect">
            <a:avLst/>
          </a:prstGeom>
        </p:spPr>
      </p:pic>
    </p:spTree>
    <p:extLst>
      <p:ext uri="{BB962C8B-B14F-4D97-AF65-F5344CB8AC3E}">
        <p14:creationId xmlns:p14="http://schemas.microsoft.com/office/powerpoint/2010/main" val="4014625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p:cNvGrpSpPr/>
          <p:nvPr/>
        </p:nvGrpSpPr>
        <p:grpSpPr>
          <a:xfrm>
            <a:off x="4820953" y="2127337"/>
            <a:ext cx="2904450" cy="4155998"/>
            <a:chOff x="4820953" y="2127337"/>
            <a:chExt cx="2904450" cy="4155998"/>
          </a:xfrm>
        </p:grpSpPr>
        <p:pic>
          <p:nvPicPr>
            <p:cNvPr id="21" name="図 20"/>
            <p:cNvPicPr>
              <a:picLocks noChangeAspect="1"/>
            </p:cNvPicPr>
            <p:nvPr/>
          </p:nvPicPr>
          <p:blipFill rotWithShape="1">
            <a:blip r:embed="rId3"/>
            <a:srcRect b="37294"/>
            <a:stretch/>
          </p:blipFill>
          <p:spPr>
            <a:xfrm>
              <a:off x="4820953" y="2127337"/>
              <a:ext cx="2904450" cy="2973555"/>
            </a:xfrm>
            <a:prstGeom prst="rect">
              <a:avLst/>
            </a:prstGeom>
          </p:spPr>
        </p:pic>
        <p:pic>
          <p:nvPicPr>
            <p:cNvPr id="22" name="図 21"/>
            <p:cNvPicPr>
              <a:picLocks noChangeAspect="1"/>
            </p:cNvPicPr>
            <p:nvPr/>
          </p:nvPicPr>
          <p:blipFill rotWithShape="1">
            <a:blip r:embed="rId3"/>
            <a:srcRect t="57392"/>
            <a:stretch/>
          </p:blipFill>
          <p:spPr>
            <a:xfrm>
              <a:off x="4820953" y="4262852"/>
              <a:ext cx="2904450" cy="2020483"/>
            </a:xfrm>
            <a:prstGeom prst="rect">
              <a:avLst/>
            </a:prstGeom>
          </p:spPr>
        </p:pic>
      </p:grpSp>
      <p:pic>
        <p:nvPicPr>
          <p:cNvPr id="17" name="図 16"/>
          <p:cNvPicPr>
            <a:picLocks noChangeAspect="1"/>
          </p:cNvPicPr>
          <p:nvPr/>
        </p:nvPicPr>
        <p:blipFill rotWithShape="1">
          <a:blip r:embed="rId4"/>
          <a:srcRect r="21748" b="9956"/>
          <a:stretch/>
        </p:blipFill>
        <p:spPr>
          <a:xfrm>
            <a:off x="164862" y="2127337"/>
            <a:ext cx="2307405" cy="4266239"/>
          </a:xfrm>
          <a:prstGeom prst="rect">
            <a:avLst/>
          </a:prstGeom>
        </p:spPr>
      </p:pic>
      <p:sp>
        <p:nvSpPr>
          <p:cNvPr id="6" name="角丸四角形 5"/>
          <p:cNvSpPr/>
          <p:nvPr/>
        </p:nvSpPr>
        <p:spPr>
          <a:xfrm>
            <a:off x="233199" y="2947138"/>
            <a:ext cx="992773"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7" name="カギ線コネクタ 6"/>
          <p:cNvCxnSpPr>
            <a:stCxn id="6" idx="3"/>
            <a:endCxn id="12" idx="1"/>
          </p:cNvCxnSpPr>
          <p:nvPr/>
        </p:nvCxnSpPr>
        <p:spPr>
          <a:xfrm>
            <a:off x="1225972" y="3140059"/>
            <a:ext cx="1553354" cy="1116751"/>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図 11"/>
          <p:cNvPicPr>
            <a:picLocks noChangeAspect="1"/>
          </p:cNvPicPr>
          <p:nvPr/>
        </p:nvPicPr>
        <p:blipFill rotWithShape="1">
          <a:blip r:embed="rId5"/>
          <a:srcRect b="11740"/>
          <a:stretch/>
        </p:blipFill>
        <p:spPr>
          <a:xfrm>
            <a:off x="2779326" y="2120044"/>
            <a:ext cx="1817138" cy="4273532"/>
          </a:xfrm>
          <a:prstGeom prst="rect">
            <a:avLst/>
          </a:prstGeom>
        </p:spPr>
      </p:pic>
      <p:sp>
        <p:nvSpPr>
          <p:cNvPr id="2" name="タイトル 1"/>
          <p:cNvSpPr>
            <a:spLocks noGrp="1"/>
          </p:cNvSpPr>
          <p:nvPr>
            <p:ph type="title"/>
          </p:nvPr>
        </p:nvSpPr>
        <p:spPr/>
        <p:txBody>
          <a:bodyPr/>
          <a:lstStyle/>
          <a:p>
            <a:r>
              <a:rPr kumimoji="1" lang="ja-JP" altLang="en-US" dirty="0"/>
              <a:t>リソースグループの作成</a:t>
            </a:r>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5</a:t>
            </a:fld>
            <a:endParaRPr kumimoji="1" lang="ja-JP" altLang="en-US" dirty="0"/>
          </a:p>
        </p:txBody>
      </p:sp>
      <p:sp>
        <p:nvSpPr>
          <p:cNvPr id="8" name="角丸四角形 7"/>
          <p:cNvSpPr/>
          <p:nvPr/>
        </p:nvSpPr>
        <p:spPr>
          <a:xfrm>
            <a:off x="3125574" y="2554003"/>
            <a:ext cx="798240"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3" name="テキスト ボックス 12"/>
          <p:cNvSpPr txBox="1"/>
          <p:nvPr/>
        </p:nvSpPr>
        <p:spPr>
          <a:xfrm>
            <a:off x="164862" y="919715"/>
            <a:ext cx="5017720" cy="1200329"/>
          </a:xfrm>
          <a:prstGeom prst="rect">
            <a:avLst/>
          </a:prstGeom>
          <a:noFill/>
        </p:spPr>
        <p:txBody>
          <a:bodyPr wrap="none" rtlCol="0">
            <a:spAutoFit/>
          </a:bodyPr>
          <a:lstStyle/>
          <a:p>
            <a:r>
              <a:rPr lang="en-US" altLang="ja-JP" dirty="0">
                <a:hlinkClick r:id="rId6"/>
              </a:rPr>
              <a:t>http://portal.azure.com</a:t>
            </a:r>
            <a:r>
              <a:rPr lang="en-US" altLang="ja-JP" dirty="0"/>
              <a:t> </a:t>
            </a:r>
            <a:r>
              <a:rPr lang="ja-JP" altLang="en-US" dirty="0"/>
              <a:t>をブラウザで開き、</a:t>
            </a:r>
            <a:endParaRPr lang="en-US" altLang="ja-JP" dirty="0"/>
          </a:p>
          <a:p>
            <a:r>
              <a:rPr lang="en-US" altLang="ja-JP" dirty="0"/>
              <a:t>Azure</a:t>
            </a:r>
            <a:r>
              <a:rPr lang="ja-JP" altLang="en-US" dirty="0"/>
              <a:t> </a:t>
            </a:r>
            <a:r>
              <a:rPr lang="en-US" altLang="ja-JP" dirty="0"/>
              <a:t>Subscription</a:t>
            </a:r>
            <a:r>
              <a:rPr lang="ja-JP" altLang="en-US" dirty="0"/>
              <a:t>アカウントでサインイン</a:t>
            </a:r>
            <a:endParaRPr lang="en-US" altLang="ja-JP" dirty="0"/>
          </a:p>
          <a:p>
            <a:endParaRPr lang="en-US" altLang="ja-JP" dirty="0"/>
          </a:p>
          <a:p>
            <a:r>
              <a:rPr lang="ja-JP" altLang="en-US" dirty="0"/>
              <a:t>“リソースグループ”→“＋追加” を順にクリック</a:t>
            </a:r>
            <a:endParaRPr kumimoji="1" lang="ja-JP" altLang="en-US" dirty="0"/>
          </a:p>
        </p:txBody>
      </p:sp>
      <p:sp>
        <p:nvSpPr>
          <p:cNvPr id="14" name="メモ 13"/>
          <p:cNvSpPr/>
          <p:nvPr/>
        </p:nvSpPr>
        <p:spPr>
          <a:xfrm>
            <a:off x="7830473" y="2939845"/>
            <a:ext cx="4303454" cy="3343490"/>
          </a:xfrm>
          <a:prstGeom prst="foldedCorner">
            <a:avLst>
              <a:gd name="adj" fmla="val 8959"/>
            </a:avLst>
          </a:prstGeom>
        </p:spPr>
        <p:style>
          <a:lnRef idx="1">
            <a:schemeClr val="accent4"/>
          </a:lnRef>
          <a:fillRef idx="2">
            <a:schemeClr val="accent4"/>
          </a:fillRef>
          <a:effectRef idx="1">
            <a:schemeClr val="accent4"/>
          </a:effectRef>
          <a:fontRef idx="minor">
            <a:schemeClr val="dk1"/>
          </a:fontRef>
        </p:style>
        <p:txBody>
          <a:bodyPr rtlCol="0" anchor="t"/>
          <a:lstStyle/>
          <a:p>
            <a:pPr marL="285750" indent="-285750">
              <a:buFont typeface="Arial" panose="020B0604020202020204" pitchFamily="34" charset="0"/>
              <a:buChar char="•"/>
            </a:pPr>
            <a:r>
              <a:rPr lang="ja-JP" altLang="en-US" sz="1600" dirty="0"/>
              <a:t>リソースグループ名</a:t>
            </a:r>
            <a:r>
              <a:rPr lang="en-US" altLang="ja-JP" sz="1600" dirty="0"/>
              <a:t>:</a:t>
            </a:r>
            <a:br>
              <a:rPr lang="en-US" altLang="ja-JP" sz="1600" dirty="0"/>
            </a:br>
            <a:r>
              <a:rPr lang="ja-JP" altLang="en-US" sz="1600" dirty="0"/>
              <a:t>“</a:t>
            </a:r>
            <a:r>
              <a:rPr lang="en-US" altLang="ja-JP" sz="1600" dirty="0" err="1"/>
              <a:t>IoTHoLRGXXX</a:t>
            </a:r>
            <a:r>
              <a:rPr lang="ja-JP" altLang="en-US" sz="1600" dirty="0"/>
              <a:t>”と入力</a:t>
            </a:r>
            <a:r>
              <a:rPr lang="en-US" altLang="ja-JP" sz="1600" dirty="0"/>
              <a:t/>
            </a:r>
            <a:br>
              <a:rPr lang="en-US" altLang="ja-JP" sz="1600" dirty="0"/>
            </a:br>
            <a:r>
              <a:rPr lang="en-US" altLang="ja-JP" sz="1600" dirty="0"/>
              <a:t>※</a:t>
            </a:r>
            <a:r>
              <a:rPr lang="ja-JP" altLang="en-US" sz="1600"/>
              <a:t>サブスクリプション上</a:t>
            </a:r>
            <a:r>
              <a:rPr lang="ja-JP" altLang="en-US" sz="1600" dirty="0"/>
              <a:t>で一意でなければなりません（緑の✔で</a:t>
            </a:r>
            <a:r>
              <a:rPr lang="en-US" altLang="ja-JP" sz="1600" dirty="0"/>
              <a:t>OK</a:t>
            </a:r>
            <a:r>
              <a:rPr lang="ja-JP" altLang="en-US" sz="1600" dirty="0"/>
              <a:t>）</a:t>
            </a:r>
            <a:endParaRPr lang="en-US" altLang="ja-JP" sz="1600" dirty="0"/>
          </a:p>
          <a:p>
            <a:pPr marL="285750" indent="-285750">
              <a:buFont typeface="Arial" panose="020B0604020202020204" pitchFamily="34" charset="0"/>
              <a:buChar char="•"/>
            </a:pPr>
            <a:r>
              <a:rPr kumimoji="1" lang="ja-JP" altLang="en-US" sz="1600" dirty="0"/>
              <a:t>サブスクリプション</a:t>
            </a:r>
            <a:r>
              <a:rPr kumimoji="1" lang="en-US" altLang="ja-JP" sz="1600" dirty="0"/>
              <a:t>:</a:t>
            </a:r>
            <a:br>
              <a:rPr kumimoji="1" lang="en-US" altLang="ja-JP" sz="1600" dirty="0"/>
            </a:br>
            <a:r>
              <a:rPr kumimoji="1" lang="ja-JP" altLang="en-US" sz="1600" dirty="0"/>
              <a:t>複数ある場合は選択</a:t>
            </a:r>
            <a:endParaRPr kumimoji="1" lang="en-US" altLang="ja-JP" sz="1600" dirty="0"/>
          </a:p>
          <a:p>
            <a:pPr marL="285750" indent="-285750">
              <a:buFont typeface="Arial" panose="020B0604020202020204" pitchFamily="34" charset="0"/>
              <a:buChar char="•"/>
            </a:pPr>
            <a:r>
              <a:rPr lang="en-US" altLang="ja-JP" sz="1600" dirty="0"/>
              <a:t>I</a:t>
            </a:r>
            <a:r>
              <a:rPr lang="ja-JP" altLang="en-US" sz="1600" dirty="0"/>
              <a:t>リソースグループの場所</a:t>
            </a:r>
            <a:r>
              <a:rPr lang="en-US" altLang="ja-JP" sz="1600" dirty="0"/>
              <a:t/>
            </a:r>
            <a:br>
              <a:rPr lang="en-US" altLang="ja-JP" sz="1600" dirty="0"/>
            </a:br>
            <a:r>
              <a:rPr lang="ja-JP" altLang="en-US" sz="1600" dirty="0"/>
              <a:t>好きな場所を選択</a:t>
            </a:r>
            <a:endParaRPr lang="en-US" altLang="ja-JP" sz="1600" dirty="0"/>
          </a:p>
          <a:p>
            <a:pPr marL="285750" indent="-285750">
              <a:buFont typeface="Arial" panose="020B0604020202020204" pitchFamily="34" charset="0"/>
              <a:buChar char="•"/>
            </a:pPr>
            <a:r>
              <a:rPr kumimoji="1" lang="ja-JP" altLang="en-US" sz="1600" dirty="0"/>
              <a:t>ダッシュボードにピン留めする</a:t>
            </a:r>
            <a:r>
              <a:rPr kumimoji="1" lang="en-US" altLang="ja-JP" sz="1600" dirty="0"/>
              <a:t>:</a:t>
            </a:r>
            <a:br>
              <a:rPr kumimoji="1" lang="en-US" altLang="ja-JP" sz="1600" dirty="0"/>
            </a:br>
            <a:r>
              <a:rPr kumimoji="1" lang="ja-JP" altLang="en-US" sz="1600" dirty="0"/>
              <a:t>チェックボックスをチェック</a:t>
            </a:r>
            <a:endParaRPr lang="en-US" altLang="ja-JP" sz="1600" dirty="0"/>
          </a:p>
          <a:p>
            <a:endParaRPr lang="en-US" altLang="ja-JP" sz="1600" dirty="0"/>
          </a:p>
          <a:p>
            <a:r>
              <a:rPr kumimoji="1" lang="ja-JP" altLang="en-US" sz="1600" dirty="0"/>
              <a:t>一通り入力、選択したら、“作成”をクリック</a:t>
            </a:r>
            <a:endParaRPr kumimoji="1" lang="en-US" altLang="ja-JP" sz="1600" dirty="0"/>
          </a:p>
          <a:p>
            <a:r>
              <a:rPr lang="en-US" altLang="ja-JP" sz="1600" dirty="0"/>
              <a:t>※</a:t>
            </a:r>
            <a:r>
              <a:rPr lang="ja-JP" altLang="en-US" sz="1600" dirty="0"/>
              <a:t>出来上がったら、ブラウザを更新</a:t>
            </a:r>
            <a:endParaRPr kumimoji="1" lang="en-US" altLang="ja-JP" sz="1600" dirty="0"/>
          </a:p>
        </p:txBody>
      </p:sp>
      <p:sp>
        <p:nvSpPr>
          <p:cNvPr id="15" name="正方形/長方形 14"/>
          <p:cNvSpPr/>
          <p:nvPr/>
        </p:nvSpPr>
        <p:spPr>
          <a:xfrm>
            <a:off x="3350062" y="3522449"/>
            <a:ext cx="1290858" cy="142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メモ 15"/>
          <p:cNvSpPr/>
          <p:nvPr/>
        </p:nvSpPr>
        <p:spPr>
          <a:xfrm>
            <a:off x="7830473" y="743109"/>
            <a:ext cx="4303454" cy="2003815"/>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t"/>
          <a:lstStyle/>
          <a:p>
            <a:r>
              <a:rPr lang="ja-JP" altLang="en-US" sz="1600" dirty="0"/>
              <a:t>リソースグループ</a:t>
            </a:r>
            <a:r>
              <a:rPr lang="en-US" altLang="ja-JP" sz="1600" dirty="0"/>
              <a:t/>
            </a:r>
            <a:br>
              <a:rPr lang="en-US" altLang="ja-JP" sz="1600" dirty="0"/>
            </a:br>
            <a:r>
              <a:rPr lang="en-US" altLang="ja-JP" sz="1600" dirty="0"/>
              <a:t>PaaS</a:t>
            </a:r>
            <a:r>
              <a:rPr lang="ja-JP" altLang="en-US" sz="1600" dirty="0"/>
              <a:t>サービスをリソースとして一括管理する仕組み</a:t>
            </a:r>
            <a:endParaRPr lang="en-US" altLang="ja-JP" sz="1600" dirty="0"/>
          </a:p>
          <a:p>
            <a:r>
              <a:rPr kumimoji="1" lang="en-US" altLang="ja-JP" sz="1600" dirty="0" err="1"/>
              <a:t>IoT</a:t>
            </a:r>
            <a:r>
              <a:rPr kumimoji="1" lang="ja-JP" altLang="en-US" sz="1600" dirty="0"/>
              <a:t>は複数の</a:t>
            </a:r>
            <a:r>
              <a:rPr kumimoji="1" lang="en-US" altLang="ja-JP" sz="1600" dirty="0"/>
              <a:t>PaaS</a:t>
            </a:r>
            <a:r>
              <a:rPr kumimoji="1" lang="ja-JP" altLang="en-US" sz="1600" dirty="0"/>
              <a:t>サービスを組上げて構成するので使うと便利</a:t>
            </a:r>
            <a:endParaRPr kumimoji="1" lang="en-US" altLang="ja-JP" sz="1600" dirty="0"/>
          </a:p>
          <a:p>
            <a:r>
              <a:rPr kumimoji="1" lang="ja-JP" altLang="en-US" sz="1600" dirty="0"/>
              <a:t>リソースグループを削除すると、それに属する</a:t>
            </a:r>
            <a:r>
              <a:rPr kumimoji="1" lang="en-US" altLang="ja-JP" sz="1600" dirty="0"/>
              <a:t>PaaS</a:t>
            </a:r>
            <a:r>
              <a:rPr kumimoji="1" lang="ja-JP" altLang="en-US" sz="1600" dirty="0"/>
              <a:t>サービスを一括消去も可能</a:t>
            </a:r>
            <a:endParaRPr kumimoji="1" lang="en-US" altLang="ja-JP" sz="1600" dirty="0"/>
          </a:p>
        </p:txBody>
      </p:sp>
      <p:sp>
        <p:nvSpPr>
          <p:cNvPr id="11" name="角丸四角形 10"/>
          <p:cNvSpPr/>
          <p:nvPr/>
        </p:nvSpPr>
        <p:spPr>
          <a:xfrm>
            <a:off x="5316818" y="2857732"/>
            <a:ext cx="2041932" cy="1397827"/>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9" name="カギ線コネクタ 8"/>
          <p:cNvCxnSpPr>
            <a:stCxn id="8" idx="3"/>
            <a:endCxn id="21" idx="1"/>
          </p:cNvCxnSpPr>
          <p:nvPr/>
        </p:nvCxnSpPr>
        <p:spPr>
          <a:xfrm>
            <a:off x="3923814" y="2746924"/>
            <a:ext cx="897139" cy="867191"/>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角丸四角形 26"/>
          <p:cNvSpPr/>
          <p:nvPr/>
        </p:nvSpPr>
        <p:spPr>
          <a:xfrm>
            <a:off x="5316818" y="5581227"/>
            <a:ext cx="1429422" cy="73260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28" name="カギ線コネクタ 27"/>
          <p:cNvCxnSpPr>
            <a:stCxn id="11" idx="2"/>
            <a:endCxn id="27" idx="0"/>
          </p:cNvCxnSpPr>
          <p:nvPr/>
        </p:nvCxnSpPr>
        <p:spPr>
          <a:xfrm rot="5400000">
            <a:off x="5521823" y="4765266"/>
            <a:ext cx="1325668" cy="306255"/>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527503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5597887-CC30-42A4-93B0-D1F7BE94A83B}"/>
              </a:ext>
            </a:extLst>
          </p:cNvPr>
          <p:cNvSpPr>
            <a:spLocks noGrp="1"/>
          </p:cNvSpPr>
          <p:nvPr>
            <p:ph type="title"/>
          </p:nvPr>
        </p:nvSpPr>
        <p:spPr/>
        <p:txBody>
          <a:bodyPr/>
          <a:lstStyle/>
          <a:p>
            <a:r>
              <a:rPr kumimoji="1" lang="ja-JP" altLang="en-US" dirty="0"/>
              <a:t>データ保存用</a:t>
            </a:r>
            <a:r>
              <a:rPr kumimoji="1" lang="en-US" altLang="ja-JP" dirty="0"/>
              <a:t>Custom</a:t>
            </a:r>
            <a:r>
              <a:rPr kumimoji="1" lang="ja-JP" altLang="en-US" dirty="0"/>
              <a:t> </a:t>
            </a:r>
            <a:r>
              <a:rPr kumimoji="1" lang="en-US" altLang="ja-JP" dirty="0"/>
              <a:t>Endpoint</a:t>
            </a:r>
            <a:r>
              <a:rPr kumimoji="1" lang="ja-JP" altLang="en-US" dirty="0"/>
              <a:t>の追加</a:t>
            </a:r>
          </a:p>
        </p:txBody>
      </p:sp>
      <p:sp>
        <p:nvSpPr>
          <p:cNvPr id="3" name="スライド番号プレースホルダー 2">
            <a:extLst>
              <a:ext uri="{FF2B5EF4-FFF2-40B4-BE49-F238E27FC236}">
                <a16:creationId xmlns="" xmlns:a16="http://schemas.microsoft.com/office/drawing/2014/main" id="{B693B457-52AA-4D7E-B003-37246D645D99}"/>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50</a:t>
            </a:fld>
            <a:endParaRPr kumimoji="1" lang="ja-JP" altLang="en-US"/>
          </a:p>
        </p:txBody>
      </p:sp>
      <p:grpSp>
        <p:nvGrpSpPr>
          <p:cNvPr id="8" name="グループ化 7">
            <a:extLst>
              <a:ext uri="{FF2B5EF4-FFF2-40B4-BE49-F238E27FC236}">
                <a16:creationId xmlns="" xmlns:a16="http://schemas.microsoft.com/office/drawing/2014/main" id="{5A757CE8-8BDB-4064-9BDC-4F26719688AE}"/>
              </a:ext>
            </a:extLst>
          </p:cNvPr>
          <p:cNvGrpSpPr/>
          <p:nvPr/>
        </p:nvGrpSpPr>
        <p:grpSpPr>
          <a:xfrm>
            <a:off x="484265" y="2010064"/>
            <a:ext cx="7125657" cy="4619857"/>
            <a:chOff x="253806" y="1556581"/>
            <a:chExt cx="7125657" cy="4619857"/>
          </a:xfrm>
        </p:grpSpPr>
        <p:pic>
          <p:nvPicPr>
            <p:cNvPr id="6" name="図 5">
              <a:extLst>
                <a:ext uri="{FF2B5EF4-FFF2-40B4-BE49-F238E27FC236}">
                  <a16:creationId xmlns="" xmlns:a16="http://schemas.microsoft.com/office/drawing/2014/main" id="{D5DFD2B1-50FA-4A5A-9338-F09BEC578C1F}"/>
                </a:ext>
              </a:extLst>
            </p:cNvPr>
            <p:cNvPicPr>
              <a:picLocks noChangeAspect="1"/>
            </p:cNvPicPr>
            <p:nvPr/>
          </p:nvPicPr>
          <p:blipFill>
            <a:blip r:embed="rId2"/>
            <a:stretch>
              <a:fillRect/>
            </a:stretch>
          </p:blipFill>
          <p:spPr>
            <a:xfrm>
              <a:off x="253806" y="1556581"/>
              <a:ext cx="7125657" cy="461985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D5133084-DDA9-49F4-8939-F051D21A3357}"/>
                </a:ext>
              </a:extLst>
            </p:cNvPr>
            <p:cNvPicPr>
              <a:picLocks noChangeAspect="1"/>
            </p:cNvPicPr>
            <p:nvPr/>
          </p:nvPicPr>
          <p:blipFill>
            <a:blip r:embed="rId3"/>
            <a:stretch>
              <a:fillRect/>
            </a:stretch>
          </p:blipFill>
          <p:spPr>
            <a:xfrm>
              <a:off x="2927195" y="2159801"/>
              <a:ext cx="4031165" cy="4003927"/>
            </a:xfrm>
            <a:prstGeom prst="rect">
              <a:avLst/>
            </a:prstGeom>
            <a:ln>
              <a:noFill/>
            </a:ln>
            <a:effectLst>
              <a:softEdge rad="112500"/>
            </a:effectLst>
          </p:spPr>
        </p:pic>
      </p:grpSp>
      <p:pic>
        <p:nvPicPr>
          <p:cNvPr id="9" name="図 8">
            <a:extLst>
              <a:ext uri="{FF2B5EF4-FFF2-40B4-BE49-F238E27FC236}">
                <a16:creationId xmlns="" xmlns:a16="http://schemas.microsoft.com/office/drawing/2014/main" id="{80FEFC14-977E-446A-8525-C67F179C980B}"/>
              </a:ext>
            </a:extLst>
          </p:cNvPr>
          <p:cNvPicPr>
            <a:picLocks noChangeAspect="1"/>
          </p:cNvPicPr>
          <p:nvPr/>
        </p:nvPicPr>
        <p:blipFill>
          <a:blip r:embed="rId4"/>
          <a:stretch>
            <a:fillRect/>
          </a:stretch>
        </p:blipFill>
        <p:spPr>
          <a:xfrm>
            <a:off x="7188819" y="1568052"/>
            <a:ext cx="4489934" cy="5152198"/>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 xmlns:a16="http://schemas.microsoft.com/office/drawing/2014/main" id="{76BCC006-3115-4F93-879F-3D04900F5E88}"/>
              </a:ext>
            </a:extLst>
          </p:cNvPr>
          <p:cNvSpPr/>
          <p:nvPr/>
        </p:nvSpPr>
        <p:spPr>
          <a:xfrm>
            <a:off x="536044" y="5761078"/>
            <a:ext cx="1627292" cy="468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3FEE0208-E137-4D4A-8C0F-9DCAC44DD79D}"/>
              </a:ext>
            </a:extLst>
          </p:cNvPr>
          <p:cNvCxnSpPr>
            <a:cxnSpLocks/>
            <a:stCxn id="10" idx="3"/>
            <a:endCxn id="18" idx="1"/>
          </p:cNvCxnSpPr>
          <p:nvPr/>
        </p:nvCxnSpPr>
        <p:spPr>
          <a:xfrm flipV="1">
            <a:off x="2163336" y="3230663"/>
            <a:ext cx="1913225" cy="27647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 xmlns:a16="http://schemas.microsoft.com/office/drawing/2014/main" id="{C6D6BB27-F09D-42CD-A507-6A6C3277AB2A}"/>
              </a:ext>
            </a:extLst>
          </p:cNvPr>
          <p:cNvSpPr/>
          <p:nvPr/>
        </p:nvSpPr>
        <p:spPr>
          <a:xfrm>
            <a:off x="3268092" y="4144151"/>
            <a:ext cx="924766"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 xmlns:a16="http://schemas.microsoft.com/office/drawing/2014/main" id="{42BB4923-9FC9-425B-91FA-F8F9BE3E13E3}"/>
              </a:ext>
            </a:extLst>
          </p:cNvPr>
          <p:cNvCxnSpPr>
            <a:cxnSpLocks/>
            <a:stCxn id="12" idx="3"/>
            <a:endCxn id="14" idx="0"/>
          </p:cNvCxnSpPr>
          <p:nvPr/>
        </p:nvCxnSpPr>
        <p:spPr>
          <a:xfrm flipH="1">
            <a:off x="3881022" y="4354359"/>
            <a:ext cx="311836" cy="1196354"/>
          </a:xfrm>
          <a:prstGeom prst="bentConnector4">
            <a:avLst>
              <a:gd name="adj1" fmla="val -73308"/>
              <a:gd name="adj2" fmla="val 587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 xmlns:a16="http://schemas.microsoft.com/office/drawing/2014/main" id="{72B4DEA9-E408-4915-BBC3-14C7267ABD3B}"/>
              </a:ext>
            </a:extLst>
          </p:cNvPr>
          <p:cNvSpPr/>
          <p:nvPr/>
        </p:nvSpPr>
        <p:spPr>
          <a:xfrm>
            <a:off x="3418639" y="5550713"/>
            <a:ext cx="924766"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E3DAA34C-1F04-4651-B626-FE7550B7ECE7}"/>
              </a:ext>
            </a:extLst>
          </p:cNvPr>
          <p:cNvCxnSpPr>
            <a:cxnSpLocks/>
            <a:stCxn id="14" idx="3"/>
            <a:endCxn id="9" idx="1"/>
          </p:cNvCxnSpPr>
          <p:nvPr/>
        </p:nvCxnSpPr>
        <p:spPr>
          <a:xfrm flipV="1">
            <a:off x="4343405" y="4144151"/>
            <a:ext cx="2845414" cy="16167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53C90C16-B197-45FF-B51D-42D35A8BEEB2}"/>
              </a:ext>
            </a:extLst>
          </p:cNvPr>
          <p:cNvSpPr/>
          <p:nvPr/>
        </p:nvSpPr>
        <p:spPr>
          <a:xfrm>
            <a:off x="4076561" y="3020455"/>
            <a:ext cx="1580824"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 xmlns:a16="http://schemas.microsoft.com/office/drawing/2014/main" id="{F7DDA0FC-B953-4895-94F1-3EB556A74CCF}"/>
              </a:ext>
            </a:extLst>
          </p:cNvPr>
          <p:cNvCxnSpPr>
            <a:cxnSpLocks/>
            <a:stCxn id="18" idx="3"/>
            <a:endCxn id="12" idx="0"/>
          </p:cNvCxnSpPr>
          <p:nvPr/>
        </p:nvCxnSpPr>
        <p:spPr>
          <a:xfrm flipH="1">
            <a:off x="3730475" y="3230663"/>
            <a:ext cx="1926910" cy="913488"/>
          </a:xfrm>
          <a:prstGeom prst="bentConnector4">
            <a:avLst>
              <a:gd name="adj1" fmla="val -11864"/>
              <a:gd name="adj2" fmla="val 6150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 xmlns:a16="http://schemas.microsoft.com/office/drawing/2014/main" id="{35E57D97-97B8-4C51-A7FE-28FEDE2BEE90}"/>
              </a:ext>
            </a:extLst>
          </p:cNvPr>
          <p:cNvSpPr/>
          <p:nvPr/>
        </p:nvSpPr>
        <p:spPr>
          <a:xfrm>
            <a:off x="7258371" y="2275972"/>
            <a:ext cx="1223990" cy="534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 xmlns:a16="http://schemas.microsoft.com/office/drawing/2014/main" id="{AA3F53CC-B438-4F1A-8E60-F855F8AAAD8F}"/>
              </a:ext>
            </a:extLst>
          </p:cNvPr>
          <p:cNvSpPr txBox="1"/>
          <p:nvPr/>
        </p:nvSpPr>
        <p:spPr>
          <a:xfrm>
            <a:off x="397434" y="1046733"/>
            <a:ext cx="4605748" cy="830997"/>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Message</a:t>
            </a:r>
            <a:r>
              <a:rPr lang="ja-JP" altLang="en-US" sz="1600" dirty="0"/>
              <a:t> </a:t>
            </a:r>
            <a:r>
              <a:rPr lang="en-US" altLang="ja-JP" sz="1600" dirty="0"/>
              <a:t>routing</a:t>
            </a:r>
            <a:r>
              <a:rPr lang="ja-JP" altLang="en-US" sz="1600" dirty="0"/>
              <a:t>”を選択</a:t>
            </a:r>
            <a:endParaRPr lang="en-US" altLang="ja-JP" sz="1600" dirty="0"/>
          </a:p>
          <a:p>
            <a:pPr marL="342900" indent="-342900">
              <a:buAutoNum type="arabicPeriod"/>
            </a:pPr>
            <a:r>
              <a:rPr kumimoji="1" lang="ja-JP" altLang="en-US" sz="1600" dirty="0"/>
              <a:t>“</a:t>
            </a:r>
            <a:r>
              <a:rPr kumimoji="1" lang="en-US" altLang="ja-JP" sz="1600" dirty="0"/>
              <a:t>Custom endpoints</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Add</a:t>
            </a:r>
            <a:r>
              <a:rPr lang="ja-JP" altLang="en-US" sz="1600" dirty="0"/>
              <a:t>”をクリックして“</a:t>
            </a:r>
            <a:r>
              <a:rPr lang="en-US" altLang="ja-JP" sz="1600" dirty="0"/>
              <a:t>Blob</a:t>
            </a:r>
            <a:r>
              <a:rPr lang="ja-JP" altLang="en-US" sz="1600" dirty="0"/>
              <a:t> </a:t>
            </a:r>
            <a:r>
              <a:rPr lang="en-US" altLang="ja-JP" sz="1600" dirty="0"/>
              <a:t>storage</a:t>
            </a:r>
            <a:r>
              <a:rPr lang="ja-JP" altLang="en-US" sz="1600" dirty="0"/>
              <a:t>”を選択</a:t>
            </a:r>
            <a:endParaRPr lang="en-US" altLang="ja-JP" sz="1600" dirty="0"/>
          </a:p>
        </p:txBody>
      </p:sp>
      <p:sp>
        <p:nvSpPr>
          <p:cNvPr id="28" name="テキスト ボックス 27">
            <a:extLst>
              <a:ext uri="{FF2B5EF4-FFF2-40B4-BE49-F238E27FC236}">
                <a16:creationId xmlns="" xmlns:a16="http://schemas.microsoft.com/office/drawing/2014/main" id="{700E29F4-824A-4398-ACC0-64594DF317E4}"/>
              </a:ext>
            </a:extLst>
          </p:cNvPr>
          <p:cNvSpPr txBox="1"/>
          <p:nvPr/>
        </p:nvSpPr>
        <p:spPr>
          <a:xfrm>
            <a:off x="7258371" y="823578"/>
            <a:ext cx="3722494" cy="584775"/>
          </a:xfrm>
          <a:prstGeom prst="rect">
            <a:avLst/>
          </a:prstGeom>
          <a:noFill/>
        </p:spPr>
        <p:txBody>
          <a:bodyPr wrap="none" rtlCol="0">
            <a:spAutoFit/>
          </a:bodyPr>
          <a:lstStyle/>
          <a:p>
            <a:pPr marL="342900" indent="-342900">
              <a:buFont typeface="+mj-lt"/>
              <a:buAutoNum type="arabicPeriod" startAt="4"/>
            </a:pPr>
            <a:r>
              <a:rPr lang="ja-JP" altLang="en-US" sz="1600" dirty="0"/>
              <a:t>“</a:t>
            </a:r>
            <a:r>
              <a:rPr lang="en-US" altLang="ja-JP" sz="1600" dirty="0"/>
              <a:t>Endpoint</a:t>
            </a:r>
            <a:r>
              <a:rPr lang="ja-JP" altLang="en-US" sz="1600" dirty="0"/>
              <a:t> </a:t>
            </a:r>
            <a:r>
              <a:rPr lang="en-US" altLang="ja-JP" sz="1600" dirty="0"/>
              <a:t>name</a:t>
            </a:r>
            <a:r>
              <a:rPr lang="ja-JP" altLang="en-US" sz="1600" dirty="0"/>
              <a:t>”に“</a:t>
            </a:r>
            <a:r>
              <a:rPr lang="en-US" altLang="ja-JP" sz="1600" dirty="0" err="1"/>
              <a:t>rawdata</a:t>
            </a:r>
            <a:r>
              <a:rPr lang="ja-JP" altLang="en-US" sz="1600" dirty="0"/>
              <a:t>”</a:t>
            </a:r>
            <a:r>
              <a:rPr kumimoji="1" lang="ja-JP" altLang="en-US" sz="1600" dirty="0"/>
              <a:t>と入力</a:t>
            </a:r>
            <a:endParaRPr kumimoji="1" lang="en-US" altLang="ja-JP" sz="1600" dirty="0"/>
          </a:p>
          <a:p>
            <a:pPr marL="342900" indent="-342900">
              <a:buFont typeface="+mj-lt"/>
              <a:buAutoNum type="arabicPeriod" startAt="4"/>
            </a:pPr>
            <a:r>
              <a:rPr lang="ja-JP" altLang="en-US" sz="1600" dirty="0"/>
              <a:t>次のページへ</a:t>
            </a:r>
            <a:endParaRPr lang="en-US" altLang="ja-JP" sz="1600" dirty="0"/>
          </a:p>
        </p:txBody>
      </p:sp>
    </p:spTree>
    <p:extLst>
      <p:ext uri="{BB962C8B-B14F-4D97-AF65-F5344CB8AC3E}">
        <p14:creationId xmlns:p14="http://schemas.microsoft.com/office/powerpoint/2010/main" val="2470679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38000" y="1046640"/>
            <a:ext cx="11754000" cy="5512559"/>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51</a:t>
            </a:fld>
            <a:endParaRPr kumimoji="1" lang="ja-JP" altLang="en-US"/>
          </a:p>
        </p:txBody>
      </p:sp>
      <p:grpSp>
        <p:nvGrpSpPr>
          <p:cNvPr id="9" name="グループ化 8"/>
          <p:cNvGrpSpPr/>
          <p:nvPr/>
        </p:nvGrpSpPr>
        <p:grpSpPr>
          <a:xfrm>
            <a:off x="438000" y="1006869"/>
            <a:ext cx="3480856" cy="1758148"/>
            <a:chOff x="438000" y="1006869"/>
            <a:chExt cx="3480856" cy="1758148"/>
          </a:xfrm>
        </p:grpSpPr>
        <p:sp>
          <p:nvSpPr>
            <p:cNvPr id="5" name="角丸四角形 4"/>
            <p:cNvSpPr/>
            <p:nvPr/>
          </p:nvSpPr>
          <p:spPr>
            <a:xfrm>
              <a:off x="438000" y="104664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467059" y="1006869"/>
              <a:ext cx="432079" cy="369332"/>
            </a:xfrm>
            <a:prstGeom prst="rect">
              <a:avLst/>
            </a:prstGeom>
            <a:solidFill>
              <a:schemeClr val="bg1"/>
            </a:solidFill>
          </p:spPr>
          <p:txBody>
            <a:bodyPr wrap="square" rtlCol="0">
              <a:spAutoFit/>
            </a:bodyPr>
            <a:lstStyle/>
            <a:p>
              <a:r>
                <a:rPr kumimoji="1" lang="ja-JP" altLang="en-US" dirty="0" smtClean="0"/>
                <a:t>１</a:t>
              </a:r>
              <a:endParaRPr kumimoji="1" lang="ja-JP" altLang="en-US" dirty="0"/>
            </a:p>
          </p:txBody>
        </p:sp>
        <p:sp>
          <p:nvSpPr>
            <p:cNvPr id="7" name="角丸四角形 6"/>
            <p:cNvSpPr/>
            <p:nvPr/>
          </p:nvSpPr>
          <p:spPr>
            <a:xfrm>
              <a:off x="2226606" y="2447649"/>
              <a:ext cx="1169737" cy="2654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486777" y="2395685"/>
              <a:ext cx="432079"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spTree>
    <p:extLst>
      <p:ext uri="{BB962C8B-B14F-4D97-AF65-F5344CB8AC3E}">
        <p14:creationId xmlns:p14="http://schemas.microsoft.com/office/powerpoint/2010/main" val="1481533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52</a:t>
            </a:fld>
            <a:endParaRPr kumimoji="1" lang="ja-JP" altLang="en-US"/>
          </a:p>
        </p:txBody>
      </p:sp>
      <p:pic>
        <p:nvPicPr>
          <p:cNvPr id="4" name="図 3"/>
          <p:cNvPicPr>
            <a:picLocks noChangeAspect="1"/>
          </p:cNvPicPr>
          <p:nvPr/>
        </p:nvPicPr>
        <p:blipFill>
          <a:blip r:embed="rId2"/>
          <a:stretch>
            <a:fillRect/>
          </a:stretch>
        </p:blipFill>
        <p:spPr>
          <a:xfrm>
            <a:off x="392782" y="1034225"/>
            <a:ext cx="11368035" cy="5337467"/>
          </a:xfrm>
          <a:prstGeom prst="rect">
            <a:avLst/>
          </a:prstGeom>
        </p:spPr>
      </p:pic>
      <p:sp>
        <p:nvSpPr>
          <p:cNvPr id="5" name="角丸四角形 4"/>
          <p:cNvSpPr/>
          <p:nvPr/>
        </p:nvSpPr>
        <p:spPr>
          <a:xfrm>
            <a:off x="1985446" y="1808703"/>
            <a:ext cx="1029059" cy="74357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14988" y="2182949"/>
            <a:ext cx="432079"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spTree>
    <p:extLst>
      <p:ext uri="{BB962C8B-B14F-4D97-AF65-F5344CB8AC3E}">
        <p14:creationId xmlns:p14="http://schemas.microsoft.com/office/powerpoint/2010/main" val="2319967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53</a:t>
            </a:fld>
            <a:endParaRPr kumimoji="1" lang="ja-JP" altLang="en-US"/>
          </a:p>
        </p:txBody>
      </p:sp>
      <p:pic>
        <p:nvPicPr>
          <p:cNvPr id="4" name="図 3"/>
          <p:cNvPicPr>
            <a:picLocks noChangeAspect="1"/>
          </p:cNvPicPr>
          <p:nvPr/>
        </p:nvPicPr>
        <p:blipFill>
          <a:blip r:embed="rId2"/>
          <a:stretch>
            <a:fillRect/>
          </a:stretch>
        </p:blipFill>
        <p:spPr>
          <a:xfrm>
            <a:off x="602900" y="1070419"/>
            <a:ext cx="11076633" cy="5200649"/>
          </a:xfrm>
          <a:prstGeom prst="rect">
            <a:avLst/>
          </a:prstGeom>
        </p:spPr>
      </p:pic>
      <p:sp>
        <p:nvSpPr>
          <p:cNvPr id="5" name="角丸四角形 4"/>
          <p:cNvSpPr/>
          <p:nvPr/>
        </p:nvSpPr>
        <p:spPr>
          <a:xfrm>
            <a:off x="3878664" y="2965875"/>
            <a:ext cx="462224" cy="1993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360984" y="2913177"/>
            <a:ext cx="432079" cy="369332"/>
          </a:xfrm>
          <a:prstGeom prst="rect">
            <a:avLst/>
          </a:prstGeom>
          <a:solidFill>
            <a:schemeClr val="bg1"/>
          </a:solidFill>
        </p:spPr>
        <p:txBody>
          <a:bodyPr wrap="square" rtlCol="0">
            <a:spAutoFit/>
          </a:bodyPr>
          <a:lstStyle/>
          <a:p>
            <a:r>
              <a:rPr kumimoji="1" lang="ja-JP" altLang="en-US" dirty="0" smtClean="0"/>
              <a:t>５</a:t>
            </a:r>
            <a:endParaRPr kumimoji="1" lang="ja-JP" altLang="en-US" dirty="0"/>
          </a:p>
        </p:txBody>
      </p:sp>
      <p:sp>
        <p:nvSpPr>
          <p:cNvPr id="7" name="角丸四角形 6"/>
          <p:cNvSpPr/>
          <p:nvPr/>
        </p:nvSpPr>
        <p:spPr>
          <a:xfrm>
            <a:off x="4451420" y="2172055"/>
            <a:ext cx="884254" cy="17925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55770" y="2119357"/>
            <a:ext cx="432079" cy="369332"/>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spTree>
    <p:extLst>
      <p:ext uri="{BB962C8B-B14F-4D97-AF65-F5344CB8AC3E}">
        <p14:creationId xmlns:p14="http://schemas.microsoft.com/office/powerpoint/2010/main" val="3329940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54</a:t>
            </a:fld>
            <a:endParaRPr kumimoji="1" lang="ja-JP" altLang="en-US"/>
          </a:p>
        </p:txBody>
      </p:sp>
      <p:grpSp>
        <p:nvGrpSpPr>
          <p:cNvPr id="8" name="グループ化 7"/>
          <p:cNvGrpSpPr/>
          <p:nvPr/>
        </p:nvGrpSpPr>
        <p:grpSpPr>
          <a:xfrm>
            <a:off x="834013" y="1120489"/>
            <a:ext cx="10440238" cy="4878804"/>
            <a:chOff x="834013" y="1120489"/>
            <a:chExt cx="10440238" cy="4878804"/>
          </a:xfrm>
        </p:grpSpPr>
        <p:pic>
          <p:nvPicPr>
            <p:cNvPr id="4" name="図 3"/>
            <p:cNvPicPr>
              <a:picLocks noChangeAspect="1"/>
            </p:cNvPicPr>
            <p:nvPr/>
          </p:nvPicPr>
          <p:blipFill rotWithShape="1">
            <a:blip r:embed="rId2"/>
            <a:srcRect t="12015" b="4909"/>
            <a:stretch/>
          </p:blipFill>
          <p:spPr>
            <a:xfrm>
              <a:off x="834013" y="1120489"/>
              <a:ext cx="10440238" cy="4878804"/>
            </a:xfrm>
            <a:prstGeom prst="rect">
              <a:avLst/>
            </a:prstGeom>
          </p:spPr>
        </p:pic>
        <p:grpSp>
          <p:nvGrpSpPr>
            <p:cNvPr id="7" name="グループ化 6"/>
            <p:cNvGrpSpPr/>
            <p:nvPr/>
          </p:nvGrpSpPr>
          <p:grpSpPr>
            <a:xfrm>
              <a:off x="3979147" y="3465595"/>
              <a:ext cx="1155559" cy="369332"/>
              <a:chOff x="3979147" y="3465595"/>
              <a:chExt cx="1155559" cy="369332"/>
            </a:xfrm>
          </p:grpSpPr>
          <p:sp>
            <p:nvSpPr>
              <p:cNvPr id="5" name="角丸四角形 4"/>
              <p:cNvSpPr/>
              <p:nvPr/>
            </p:nvSpPr>
            <p:spPr>
              <a:xfrm>
                <a:off x="3979147" y="3518293"/>
                <a:ext cx="703384" cy="18954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02627" y="3465595"/>
                <a:ext cx="432079" cy="369332"/>
              </a:xfrm>
              <a:prstGeom prst="rect">
                <a:avLst/>
              </a:prstGeom>
              <a:solidFill>
                <a:schemeClr val="bg1"/>
              </a:solidFill>
            </p:spPr>
            <p:txBody>
              <a:bodyPr wrap="square" rtlCol="0">
                <a:spAutoFit/>
              </a:bodyPr>
              <a:lstStyle/>
              <a:p>
                <a:r>
                  <a:rPr kumimoji="1" lang="ja-JP" altLang="en-US" dirty="0" smtClean="0"/>
                  <a:t>６</a:t>
                </a:r>
                <a:endParaRPr kumimoji="1" lang="ja-JP" altLang="en-US" dirty="0"/>
              </a:p>
            </p:txBody>
          </p:sp>
        </p:grpSp>
      </p:grpSp>
    </p:spTree>
    <p:extLst>
      <p:ext uri="{BB962C8B-B14F-4D97-AF65-F5344CB8AC3E}">
        <p14:creationId xmlns:p14="http://schemas.microsoft.com/office/powerpoint/2010/main" val="34644742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55</a:t>
            </a:fld>
            <a:endParaRPr kumimoji="1" lang="ja-JP" altLang="en-US"/>
          </a:p>
        </p:txBody>
      </p:sp>
      <p:grpSp>
        <p:nvGrpSpPr>
          <p:cNvPr id="8" name="グループ化 7"/>
          <p:cNvGrpSpPr/>
          <p:nvPr/>
        </p:nvGrpSpPr>
        <p:grpSpPr>
          <a:xfrm>
            <a:off x="401934" y="991258"/>
            <a:ext cx="11116826" cy="5219520"/>
            <a:chOff x="401934" y="991258"/>
            <a:chExt cx="11116826" cy="5219520"/>
          </a:xfrm>
        </p:grpSpPr>
        <p:pic>
          <p:nvPicPr>
            <p:cNvPr id="4" name="図 3"/>
            <p:cNvPicPr>
              <a:picLocks noChangeAspect="1"/>
            </p:cNvPicPr>
            <p:nvPr/>
          </p:nvPicPr>
          <p:blipFill>
            <a:blip r:embed="rId2"/>
            <a:stretch>
              <a:fillRect/>
            </a:stretch>
          </p:blipFill>
          <p:spPr>
            <a:xfrm>
              <a:off x="401934" y="991258"/>
              <a:ext cx="11116826" cy="5219520"/>
            </a:xfrm>
            <a:prstGeom prst="rect">
              <a:avLst/>
            </a:prstGeom>
          </p:spPr>
        </p:pic>
        <p:grpSp>
          <p:nvGrpSpPr>
            <p:cNvPr id="7" name="グループ化 6"/>
            <p:cNvGrpSpPr/>
            <p:nvPr/>
          </p:nvGrpSpPr>
          <p:grpSpPr>
            <a:xfrm>
              <a:off x="1979525" y="2068874"/>
              <a:ext cx="1467058" cy="1344023"/>
              <a:chOff x="1979525" y="2068874"/>
              <a:chExt cx="1467058" cy="1344023"/>
            </a:xfrm>
          </p:grpSpPr>
          <p:sp>
            <p:nvSpPr>
              <p:cNvPr id="5" name="角丸四角形 4"/>
              <p:cNvSpPr/>
              <p:nvPr/>
            </p:nvSpPr>
            <p:spPr>
              <a:xfrm>
                <a:off x="1999622" y="3086215"/>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14504" y="3043565"/>
                <a:ext cx="432079" cy="369332"/>
              </a:xfrm>
              <a:prstGeom prst="rect">
                <a:avLst/>
              </a:prstGeom>
              <a:solidFill>
                <a:schemeClr val="bg1"/>
              </a:solidFill>
            </p:spPr>
            <p:txBody>
              <a:bodyPr wrap="square" rtlCol="0">
                <a:spAutoFit/>
              </a:bodyPr>
              <a:lstStyle/>
              <a:p>
                <a:r>
                  <a:rPr kumimoji="1" lang="ja-JP" altLang="en-US" dirty="0" smtClean="0"/>
                  <a:t>８</a:t>
                </a:r>
                <a:endParaRPr kumimoji="1" lang="ja-JP" altLang="en-US" dirty="0"/>
              </a:p>
            </p:txBody>
          </p:sp>
          <p:sp>
            <p:nvSpPr>
              <p:cNvPr id="18" name="角丸四角形 17"/>
              <p:cNvSpPr/>
              <p:nvPr/>
            </p:nvSpPr>
            <p:spPr>
              <a:xfrm>
                <a:off x="1979525" y="2111524"/>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994407" y="2068874"/>
                <a:ext cx="432079" cy="369332"/>
              </a:xfrm>
              <a:prstGeom prst="rect">
                <a:avLst/>
              </a:prstGeom>
              <a:solidFill>
                <a:schemeClr val="bg1"/>
              </a:solidFill>
            </p:spPr>
            <p:txBody>
              <a:bodyPr wrap="square" rtlCol="0">
                <a:spAutoFit/>
              </a:bodyPr>
              <a:lstStyle/>
              <a:p>
                <a:r>
                  <a:rPr kumimoji="1" lang="ja-JP" altLang="en-US" dirty="0" smtClean="0"/>
                  <a:t>７</a:t>
                </a:r>
                <a:endParaRPr kumimoji="1" lang="ja-JP" altLang="en-US" dirty="0"/>
              </a:p>
            </p:txBody>
          </p:sp>
        </p:grpSp>
      </p:grpSp>
    </p:spTree>
    <p:extLst>
      <p:ext uri="{BB962C8B-B14F-4D97-AF65-F5344CB8AC3E}">
        <p14:creationId xmlns:p14="http://schemas.microsoft.com/office/powerpoint/2010/main" val="35972643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550DDCF-2FDB-4574-BDCC-94461B5F9A0B}"/>
              </a:ext>
            </a:extLst>
          </p:cNvPr>
          <p:cNvSpPr>
            <a:spLocks noGrp="1"/>
          </p:cNvSpPr>
          <p:nvPr>
            <p:ph type="title"/>
          </p:nvPr>
        </p:nvSpPr>
        <p:spPr/>
        <p:txBody>
          <a:bodyPr/>
          <a:lstStyle/>
          <a:p>
            <a:r>
              <a:rPr kumimoji="1" lang="ja-JP" altLang="en-US" dirty="0"/>
              <a:t>保存用コンテナーの作成</a:t>
            </a:r>
          </a:p>
        </p:txBody>
      </p:sp>
      <p:sp>
        <p:nvSpPr>
          <p:cNvPr id="3" name="スライド番号プレースホルダー 2">
            <a:extLst>
              <a:ext uri="{FF2B5EF4-FFF2-40B4-BE49-F238E27FC236}">
                <a16:creationId xmlns="" xmlns:a16="http://schemas.microsoft.com/office/drawing/2014/main" id="{56D403B9-152D-4890-A68B-BE7C011212E1}"/>
              </a:ext>
            </a:extLst>
          </p:cNvPr>
          <p:cNvSpPr>
            <a:spLocks noGrp="1"/>
          </p:cNvSpPr>
          <p:nvPr>
            <p:ph type="sldNum" sz="quarter" idx="12"/>
          </p:nvPr>
        </p:nvSpPr>
        <p:spPr/>
        <p:txBody>
          <a:bodyPr/>
          <a:lstStyle/>
          <a:p>
            <a:fld id="{6F84F5BE-853B-463E-BD2A-CF66A7E28F35}" type="slidenum">
              <a:rPr kumimoji="1" lang="ja-JP" altLang="en-US" smtClean="0"/>
              <a:t>56</a:t>
            </a:fld>
            <a:endParaRPr kumimoji="1" lang="ja-JP" altLang="en-US"/>
          </a:p>
        </p:txBody>
      </p:sp>
      <p:pic>
        <p:nvPicPr>
          <p:cNvPr id="7" name="図 6">
            <a:extLst>
              <a:ext uri="{FF2B5EF4-FFF2-40B4-BE49-F238E27FC236}">
                <a16:creationId xmlns="" xmlns:a16="http://schemas.microsoft.com/office/drawing/2014/main" id="{5A395DB6-5284-4733-B574-586D814705F8}"/>
              </a:ext>
            </a:extLst>
          </p:cNvPr>
          <p:cNvPicPr>
            <a:picLocks noChangeAspect="1"/>
          </p:cNvPicPr>
          <p:nvPr/>
        </p:nvPicPr>
        <p:blipFill>
          <a:blip r:embed="rId2"/>
          <a:stretch>
            <a:fillRect/>
          </a:stretch>
        </p:blipFill>
        <p:spPr>
          <a:xfrm>
            <a:off x="438905" y="1672682"/>
            <a:ext cx="4482500" cy="51436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 xmlns:a16="http://schemas.microsoft.com/office/drawing/2014/main" id="{FE345E57-A77D-4714-BF3A-E0985946B5C4}"/>
              </a:ext>
            </a:extLst>
          </p:cNvPr>
          <p:cNvPicPr>
            <a:picLocks noChangeAspect="1"/>
          </p:cNvPicPr>
          <p:nvPr/>
        </p:nvPicPr>
        <p:blipFill>
          <a:blip r:embed="rId3"/>
          <a:stretch>
            <a:fillRect/>
          </a:stretch>
        </p:blipFill>
        <p:spPr>
          <a:xfrm>
            <a:off x="3018560" y="1893626"/>
            <a:ext cx="4008515" cy="4277589"/>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 xmlns:a16="http://schemas.microsoft.com/office/drawing/2014/main" id="{C9FF97AA-ACB1-4A4C-ABCB-A89F4CE62EB8}"/>
              </a:ext>
            </a:extLst>
          </p:cNvPr>
          <p:cNvPicPr>
            <a:picLocks noChangeAspect="1"/>
          </p:cNvPicPr>
          <p:nvPr/>
        </p:nvPicPr>
        <p:blipFill>
          <a:blip r:embed="rId4"/>
          <a:stretch>
            <a:fillRect/>
          </a:stretch>
        </p:blipFill>
        <p:spPr>
          <a:xfrm>
            <a:off x="6222960" y="1116584"/>
            <a:ext cx="5448649" cy="3717237"/>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 xmlns:a16="http://schemas.microsoft.com/office/drawing/2014/main" id="{0FB7BBC0-AB1E-456A-8063-80A8AD13BF46}"/>
              </a:ext>
            </a:extLst>
          </p:cNvPr>
          <p:cNvSpPr/>
          <p:nvPr/>
        </p:nvSpPr>
        <p:spPr>
          <a:xfrm>
            <a:off x="520391" y="3769113"/>
            <a:ext cx="1427355"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60C26B80-4A8C-48C6-8EE4-25458D4C382B}"/>
              </a:ext>
            </a:extLst>
          </p:cNvPr>
          <p:cNvCxnSpPr>
            <a:cxnSpLocks/>
            <a:stCxn id="10" idx="3"/>
          </p:cNvCxnSpPr>
          <p:nvPr/>
        </p:nvCxnSpPr>
        <p:spPr>
          <a:xfrm flipV="1">
            <a:off x="1947746" y="3561607"/>
            <a:ext cx="1076442" cy="45860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 xmlns:a16="http://schemas.microsoft.com/office/drawing/2014/main" id="{693DCF92-9F85-481B-A158-8195F83E6C99}"/>
              </a:ext>
            </a:extLst>
          </p:cNvPr>
          <p:cNvSpPr txBox="1"/>
          <p:nvPr/>
        </p:nvSpPr>
        <p:spPr>
          <a:xfrm>
            <a:off x="288003" y="775440"/>
            <a:ext cx="4019049" cy="830997"/>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Endpoint</a:t>
            </a:r>
            <a:r>
              <a:rPr lang="ja-JP" altLang="en-US" sz="1600" dirty="0"/>
              <a:t> </a:t>
            </a:r>
            <a:r>
              <a:rPr lang="en-US" altLang="ja-JP" sz="1600" dirty="0"/>
              <a:t>name</a:t>
            </a:r>
            <a:r>
              <a:rPr lang="ja-JP" altLang="en-US" sz="1600" dirty="0"/>
              <a:t>”</a:t>
            </a:r>
            <a:r>
              <a:rPr kumimoji="1" lang="ja-JP" altLang="en-US" sz="1600" dirty="0"/>
              <a:t>に“</a:t>
            </a:r>
            <a:r>
              <a:rPr kumimoji="1" lang="en-US" altLang="ja-JP" sz="1600" dirty="0" err="1"/>
              <a:t>rawdata</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Pick</a:t>
            </a:r>
            <a:r>
              <a:rPr lang="ja-JP" altLang="en-US" sz="1600" dirty="0"/>
              <a:t> </a:t>
            </a:r>
            <a:r>
              <a:rPr lang="en-US" altLang="ja-JP" sz="1600" dirty="0"/>
              <a:t>a</a:t>
            </a:r>
            <a:r>
              <a:rPr lang="ja-JP" altLang="en-US" sz="1600" dirty="0"/>
              <a:t> </a:t>
            </a:r>
            <a:r>
              <a:rPr lang="en-US" altLang="ja-JP" sz="1600" dirty="0"/>
              <a:t>container</a:t>
            </a:r>
            <a:r>
              <a:rPr lang="ja-JP" altLang="en-US" sz="1600" dirty="0"/>
              <a:t>”をクリック</a:t>
            </a:r>
            <a:endParaRPr lang="en-US" altLang="ja-JP" sz="1600" dirty="0"/>
          </a:p>
          <a:p>
            <a:pPr marL="342900" indent="-342900">
              <a:buAutoNum type="arabicPeriod"/>
            </a:pPr>
            <a:r>
              <a:rPr lang="ja-JP" altLang="en-US" sz="1600" dirty="0"/>
              <a:t>作成したストレージアカウントを選択</a:t>
            </a:r>
            <a:endParaRPr lang="en-US" altLang="ja-JP" sz="1600" dirty="0"/>
          </a:p>
        </p:txBody>
      </p:sp>
      <p:sp>
        <p:nvSpPr>
          <p:cNvPr id="14" name="四角形: 角を丸くする 13">
            <a:extLst>
              <a:ext uri="{FF2B5EF4-FFF2-40B4-BE49-F238E27FC236}">
                <a16:creationId xmlns="" xmlns:a16="http://schemas.microsoft.com/office/drawing/2014/main" id="{336F9841-91DF-421A-B1C5-B3B3E5F01448}"/>
              </a:ext>
            </a:extLst>
          </p:cNvPr>
          <p:cNvSpPr/>
          <p:nvPr/>
        </p:nvSpPr>
        <p:spPr>
          <a:xfrm>
            <a:off x="576149" y="2385976"/>
            <a:ext cx="1427355"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 xmlns:a16="http://schemas.microsoft.com/office/drawing/2014/main" id="{0F70D122-53A0-406B-BE48-89E40F68B505}"/>
              </a:ext>
            </a:extLst>
          </p:cNvPr>
          <p:cNvCxnSpPr>
            <a:cxnSpLocks/>
            <a:stCxn id="14" idx="3"/>
            <a:endCxn id="10" idx="0"/>
          </p:cNvCxnSpPr>
          <p:nvPr/>
        </p:nvCxnSpPr>
        <p:spPr>
          <a:xfrm flipH="1">
            <a:off x="1234069" y="2637072"/>
            <a:ext cx="769435" cy="1132041"/>
          </a:xfrm>
          <a:prstGeom prst="bentConnector4">
            <a:avLst>
              <a:gd name="adj1" fmla="val -29710"/>
              <a:gd name="adj2" fmla="val 6109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 xmlns:a16="http://schemas.microsoft.com/office/drawing/2014/main" id="{1DC2E5C8-505E-40F4-966A-9EEE7EFA37E8}"/>
              </a:ext>
            </a:extLst>
          </p:cNvPr>
          <p:cNvSpPr/>
          <p:nvPr/>
        </p:nvSpPr>
        <p:spPr>
          <a:xfrm>
            <a:off x="3196980" y="4172123"/>
            <a:ext cx="1603988"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 xmlns:a16="http://schemas.microsoft.com/office/drawing/2014/main" id="{CFD31F95-CB03-4D06-B0D1-DFAD6FC66594}"/>
              </a:ext>
            </a:extLst>
          </p:cNvPr>
          <p:cNvCxnSpPr>
            <a:cxnSpLocks/>
            <a:stCxn id="19" idx="3"/>
          </p:cNvCxnSpPr>
          <p:nvPr/>
        </p:nvCxnSpPr>
        <p:spPr>
          <a:xfrm flipV="1">
            <a:off x="4800968" y="3405002"/>
            <a:ext cx="1416364" cy="101821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 xmlns:a16="http://schemas.microsoft.com/office/drawing/2014/main" id="{5386FCB6-4CDF-406C-8693-4C3B204D201A}"/>
              </a:ext>
            </a:extLst>
          </p:cNvPr>
          <p:cNvSpPr/>
          <p:nvPr/>
        </p:nvSpPr>
        <p:spPr>
          <a:xfrm>
            <a:off x="6330003" y="1490462"/>
            <a:ext cx="1159147"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 xmlns:a16="http://schemas.microsoft.com/office/drawing/2014/main" id="{D8935223-D1AD-4BA6-83B6-6FF6C55F4AC9}"/>
              </a:ext>
            </a:extLst>
          </p:cNvPr>
          <p:cNvSpPr/>
          <p:nvPr/>
        </p:nvSpPr>
        <p:spPr>
          <a:xfrm>
            <a:off x="6394364" y="2550904"/>
            <a:ext cx="1603988"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コネクタ: カギ線 24">
            <a:extLst>
              <a:ext uri="{FF2B5EF4-FFF2-40B4-BE49-F238E27FC236}">
                <a16:creationId xmlns="" xmlns:a16="http://schemas.microsoft.com/office/drawing/2014/main" id="{5A9F0C52-9687-44C0-8C9B-B6AE99EBF6F8}"/>
              </a:ext>
            </a:extLst>
          </p:cNvPr>
          <p:cNvCxnSpPr>
            <a:cxnSpLocks/>
            <a:stCxn id="24" idx="3"/>
            <a:endCxn id="26" idx="0"/>
          </p:cNvCxnSpPr>
          <p:nvPr/>
        </p:nvCxnSpPr>
        <p:spPr>
          <a:xfrm flipH="1">
            <a:off x="6909577" y="2802000"/>
            <a:ext cx="1088775" cy="1183224"/>
          </a:xfrm>
          <a:prstGeom prst="bentConnector4">
            <a:avLst>
              <a:gd name="adj1" fmla="val -20996"/>
              <a:gd name="adj2" fmla="val 606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 xmlns:a16="http://schemas.microsoft.com/office/drawing/2014/main" id="{A14BAB35-73CA-437E-A8D6-DC90BAE595AD}"/>
              </a:ext>
            </a:extLst>
          </p:cNvPr>
          <p:cNvSpPr/>
          <p:nvPr/>
        </p:nvSpPr>
        <p:spPr>
          <a:xfrm>
            <a:off x="6330003" y="3985224"/>
            <a:ext cx="1159147"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コネクタ: カギ線 27">
            <a:extLst>
              <a:ext uri="{FF2B5EF4-FFF2-40B4-BE49-F238E27FC236}">
                <a16:creationId xmlns="" xmlns:a16="http://schemas.microsoft.com/office/drawing/2014/main" id="{B450F751-E852-4100-8EC6-7CC15C1F197D}"/>
              </a:ext>
            </a:extLst>
          </p:cNvPr>
          <p:cNvCxnSpPr>
            <a:cxnSpLocks/>
            <a:stCxn id="23" idx="3"/>
            <a:endCxn id="24" idx="0"/>
          </p:cNvCxnSpPr>
          <p:nvPr/>
        </p:nvCxnSpPr>
        <p:spPr>
          <a:xfrm flipH="1">
            <a:off x="7196358" y="1741558"/>
            <a:ext cx="292792" cy="809346"/>
          </a:xfrm>
          <a:prstGeom prst="bentConnector4">
            <a:avLst>
              <a:gd name="adj1" fmla="val -78076"/>
              <a:gd name="adj2" fmla="val 655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 xmlns:a16="http://schemas.microsoft.com/office/drawing/2014/main" id="{1629C820-9D41-4945-8F96-764D920E42EC}"/>
              </a:ext>
            </a:extLst>
          </p:cNvPr>
          <p:cNvSpPr txBox="1"/>
          <p:nvPr/>
        </p:nvSpPr>
        <p:spPr>
          <a:xfrm>
            <a:off x="7382107" y="5028310"/>
            <a:ext cx="3119765" cy="830997"/>
          </a:xfrm>
          <a:prstGeom prst="rect">
            <a:avLst/>
          </a:prstGeom>
          <a:noFill/>
        </p:spPr>
        <p:txBody>
          <a:bodyPr wrap="none" rtlCol="0">
            <a:spAutoFit/>
          </a:bodyPr>
          <a:lstStyle/>
          <a:p>
            <a:pPr marL="342900" indent="-342900">
              <a:buFont typeface="+mj-lt"/>
              <a:buAutoNum type="arabicPeriod" startAt="4"/>
            </a:pPr>
            <a:r>
              <a:rPr lang="ja-JP" altLang="en-US" sz="1600" dirty="0"/>
              <a:t>“</a:t>
            </a:r>
            <a:r>
              <a:rPr lang="en-US" altLang="ja-JP" sz="1600" dirty="0"/>
              <a:t>+</a:t>
            </a:r>
            <a:r>
              <a:rPr lang="ja-JP" altLang="en-US" sz="1600" dirty="0"/>
              <a:t>コンテナー”をクリックし</a:t>
            </a:r>
            <a:endParaRPr lang="en-US" altLang="ja-JP" sz="1600" dirty="0"/>
          </a:p>
          <a:p>
            <a:pPr marL="342900" indent="-342900">
              <a:buFont typeface="+mj-lt"/>
              <a:buAutoNum type="arabicPeriod" startAt="4"/>
            </a:pPr>
            <a:r>
              <a:rPr lang="ja-JP" altLang="en-US" sz="1600" dirty="0"/>
              <a:t>“名前”</a:t>
            </a:r>
            <a:r>
              <a:rPr kumimoji="1" lang="ja-JP" altLang="en-US" sz="1600" dirty="0"/>
              <a:t>に“</a:t>
            </a:r>
            <a:r>
              <a:rPr kumimoji="1" lang="en-US" altLang="ja-JP" sz="1600" dirty="0" err="1"/>
              <a:t>iot-rawdata</a:t>
            </a:r>
            <a:r>
              <a:rPr kumimoji="1" lang="ja-JP" altLang="en-US" sz="1600" dirty="0"/>
              <a:t>”と入力</a:t>
            </a:r>
            <a:endParaRPr kumimoji="1" lang="en-US" altLang="ja-JP" sz="1600" dirty="0"/>
          </a:p>
          <a:p>
            <a:pPr marL="342900" indent="-342900">
              <a:buFont typeface="+mj-lt"/>
              <a:buAutoNum type="arabicPeriod" startAt="4"/>
            </a:pPr>
            <a:r>
              <a:rPr lang="ja-JP" altLang="en-US" sz="1600" dirty="0"/>
              <a:t>“</a:t>
            </a:r>
            <a:r>
              <a:rPr lang="en-US" altLang="ja-JP" sz="1600" dirty="0"/>
              <a:t>OK</a:t>
            </a:r>
            <a:r>
              <a:rPr lang="ja-JP" altLang="en-US" sz="1600" dirty="0"/>
              <a:t>”をクリック</a:t>
            </a:r>
            <a:endParaRPr lang="en-US" altLang="ja-JP" sz="1600" dirty="0"/>
          </a:p>
        </p:txBody>
      </p:sp>
      <p:sp>
        <p:nvSpPr>
          <p:cNvPr id="33" name="テキスト ボックス 32">
            <a:extLst>
              <a:ext uri="{FF2B5EF4-FFF2-40B4-BE49-F238E27FC236}">
                <a16:creationId xmlns="" xmlns:a16="http://schemas.microsoft.com/office/drawing/2014/main" id="{858C9895-6E51-4F3A-9D41-15D94EFF7B4A}"/>
              </a:ext>
            </a:extLst>
          </p:cNvPr>
          <p:cNvSpPr txBox="1"/>
          <p:nvPr/>
        </p:nvSpPr>
        <p:spPr>
          <a:xfrm>
            <a:off x="3196980" y="4827605"/>
            <a:ext cx="2852063" cy="338554"/>
          </a:xfrm>
          <a:prstGeom prst="rect">
            <a:avLst/>
          </a:prstGeom>
          <a:solidFill>
            <a:schemeClr val="bg1"/>
          </a:solidFill>
        </p:spPr>
        <p:txBody>
          <a:bodyPr wrap="none" rtlCol="0">
            <a:spAutoFit/>
          </a:bodyPr>
          <a:lstStyle/>
          <a:p>
            <a:r>
              <a:rPr kumimoji="1" lang="en-US" altLang="ja-JP" sz="1600" dirty="0"/>
              <a:t>※</a:t>
            </a:r>
            <a:r>
              <a:rPr kumimoji="1" lang="ja-JP" altLang="en-US" sz="1600" dirty="0"/>
              <a:t>各自が作成した名前を選択</a:t>
            </a:r>
          </a:p>
        </p:txBody>
      </p:sp>
    </p:spTree>
    <p:extLst>
      <p:ext uri="{BB962C8B-B14F-4D97-AF65-F5344CB8AC3E}">
        <p14:creationId xmlns:p14="http://schemas.microsoft.com/office/powerpoint/2010/main" val="39310025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D1A337CB-4683-4F1C-B08A-5D26ABFDD187}"/>
              </a:ext>
            </a:extLst>
          </p:cNvPr>
          <p:cNvSpPr>
            <a:spLocks noGrp="1"/>
          </p:cNvSpPr>
          <p:nvPr>
            <p:ph type="title"/>
          </p:nvPr>
        </p:nvSpPr>
        <p:spPr/>
        <p:txBody>
          <a:bodyPr/>
          <a:lstStyle/>
          <a:p>
            <a:r>
              <a:rPr kumimoji="1" lang="ja-JP" altLang="en-US" dirty="0"/>
              <a:t>作成したコンテンツの選択</a:t>
            </a:r>
          </a:p>
        </p:txBody>
      </p:sp>
      <p:sp>
        <p:nvSpPr>
          <p:cNvPr id="3" name="スライド番号プレースホルダー 2">
            <a:extLst>
              <a:ext uri="{FF2B5EF4-FFF2-40B4-BE49-F238E27FC236}">
                <a16:creationId xmlns="" xmlns:a16="http://schemas.microsoft.com/office/drawing/2014/main" id="{BE8A1AFB-68E2-4434-9D8E-89E5EBB14EA3}"/>
              </a:ext>
            </a:extLst>
          </p:cNvPr>
          <p:cNvSpPr>
            <a:spLocks noGrp="1"/>
          </p:cNvSpPr>
          <p:nvPr>
            <p:ph type="sldNum" sz="quarter" idx="12"/>
          </p:nvPr>
        </p:nvSpPr>
        <p:spPr/>
        <p:txBody>
          <a:bodyPr/>
          <a:lstStyle/>
          <a:p>
            <a:fld id="{6F84F5BE-853B-463E-BD2A-CF66A7E28F35}" type="slidenum">
              <a:rPr kumimoji="1" lang="ja-JP" altLang="en-US" smtClean="0"/>
              <a:t>57</a:t>
            </a:fld>
            <a:endParaRPr kumimoji="1" lang="ja-JP" altLang="en-US"/>
          </a:p>
        </p:txBody>
      </p:sp>
      <p:pic>
        <p:nvPicPr>
          <p:cNvPr id="4" name="図 3">
            <a:extLst>
              <a:ext uri="{FF2B5EF4-FFF2-40B4-BE49-F238E27FC236}">
                <a16:creationId xmlns="" xmlns:a16="http://schemas.microsoft.com/office/drawing/2014/main" id="{7CFCEF86-4B09-4B63-842D-93BBC49FD29B}"/>
              </a:ext>
            </a:extLst>
          </p:cNvPr>
          <p:cNvPicPr>
            <a:picLocks noChangeAspect="1"/>
          </p:cNvPicPr>
          <p:nvPr/>
        </p:nvPicPr>
        <p:blipFill>
          <a:blip r:embed="rId2"/>
          <a:stretch>
            <a:fillRect/>
          </a:stretch>
        </p:blipFill>
        <p:spPr>
          <a:xfrm>
            <a:off x="169200" y="1925442"/>
            <a:ext cx="6188365" cy="4463508"/>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 xmlns:a16="http://schemas.microsoft.com/office/drawing/2014/main" id="{3410A94A-EB66-4ADA-9008-935E223A67BA}"/>
              </a:ext>
            </a:extLst>
          </p:cNvPr>
          <p:cNvPicPr>
            <a:picLocks noChangeAspect="1"/>
          </p:cNvPicPr>
          <p:nvPr/>
        </p:nvPicPr>
        <p:blipFill>
          <a:blip r:embed="rId3"/>
          <a:stretch>
            <a:fillRect/>
          </a:stretch>
        </p:blipFill>
        <p:spPr>
          <a:xfrm>
            <a:off x="4905026" y="1048214"/>
            <a:ext cx="5810025" cy="4915597"/>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 xmlns:a16="http://schemas.microsoft.com/office/drawing/2014/main" id="{E9904C48-5181-4C62-87B0-D44685006E85}"/>
              </a:ext>
            </a:extLst>
          </p:cNvPr>
          <p:cNvSpPr/>
          <p:nvPr/>
        </p:nvSpPr>
        <p:spPr>
          <a:xfrm>
            <a:off x="296282" y="4707880"/>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 xmlns:a16="http://schemas.microsoft.com/office/drawing/2014/main" id="{55254F86-E26E-4F30-9321-C4A025F083A7}"/>
              </a:ext>
            </a:extLst>
          </p:cNvPr>
          <p:cNvCxnSpPr>
            <a:cxnSpLocks/>
            <a:stCxn id="6" idx="3"/>
            <a:endCxn id="10" idx="0"/>
          </p:cNvCxnSpPr>
          <p:nvPr/>
        </p:nvCxnSpPr>
        <p:spPr>
          <a:xfrm flipH="1">
            <a:off x="991917" y="4922080"/>
            <a:ext cx="695634" cy="954101"/>
          </a:xfrm>
          <a:prstGeom prst="bentConnector4">
            <a:avLst>
              <a:gd name="adj1" fmla="val -32862"/>
              <a:gd name="adj2" fmla="val 6122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 xmlns:a16="http://schemas.microsoft.com/office/drawing/2014/main" id="{FEE3FB5C-1590-4C17-9598-D14017623831}"/>
              </a:ext>
            </a:extLst>
          </p:cNvPr>
          <p:cNvSpPr txBox="1"/>
          <p:nvPr/>
        </p:nvSpPr>
        <p:spPr>
          <a:xfrm>
            <a:off x="221096" y="1017103"/>
            <a:ext cx="3959738" cy="830997"/>
          </a:xfrm>
          <a:prstGeom prst="rect">
            <a:avLst/>
          </a:prstGeom>
          <a:noFill/>
        </p:spPr>
        <p:txBody>
          <a:bodyPr wrap="none" rtlCol="0">
            <a:spAutoFit/>
          </a:bodyPr>
          <a:lstStyle/>
          <a:p>
            <a:pPr marL="342900" indent="-342900">
              <a:buAutoNum type="arabicPeriod"/>
            </a:pPr>
            <a:r>
              <a:rPr kumimoji="1" lang="ja-JP" altLang="en-US" sz="1600" dirty="0"/>
              <a:t>作成</a:t>
            </a:r>
            <a:r>
              <a:rPr lang="ja-JP" altLang="en-US" sz="1600" dirty="0"/>
              <a:t>したコンテナ“</a:t>
            </a:r>
            <a:r>
              <a:rPr lang="en-US" altLang="ja-JP" sz="1600" dirty="0" err="1"/>
              <a:t>iot-rawdata</a:t>
            </a:r>
            <a:r>
              <a:rPr lang="ja-JP" altLang="en-US" sz="1600" dirty="0"/>
              <a:t>”</a:t>
            </a:r>
            <a:r>
              <a:rPr kumimoji="1" lang="ja-JP" altLang="en-US" sz="1600" dirty="0"/>
              <a:t>を選択</a:t>
            </a:r>
            <a:endParaRPr kumimoji="1" lang="en-US" altLang="ja-JP" sz="1600" dirty="0"/>
          </a:p>
          <a:p>
            <a:pPr marL="342900" indent="-342900">
              <a:buAutoNum type="arabicPeriod"/>
            </a:pPr>
            <a:r>
              <a:rPr lang="ja-JP" altLang="en-US" sz="1600" dirty="0"/>
              <a:t>“選択”をクリック→表示が戻る</a:t>
            </a:r>
            <a:endParaRPr lang="en-US" altLang="ja-JP" sz="1600" dirty="0"/>
          </a:p>
          <a:p>
            <a:pPr marL="342900" indent="-342900">
              <a:buAutoNum type="arabicPeriod"/>
            </a:pPr>
            <a:r>
              <a:rPr lang="ja-JP" altLang="en-US" sz="1600" dirty="0"/>
              <a:t>“</a:t>
            </a:r>
            <a:r>
              <a:rPr lang="en-US" altLang="ja-JP" sz="1600" dirty="0"/>
              <a:t>Create</a:t>
            </a:r>
            <a:r>
              <a:rPr lang="ja-JP" altLang="en-US" sz="1600" dirty="0"/>
              <a:t>”をクリック</a:t>
            </a:r>
            <a:endParaRPr lang="en-US" altLang="ja-JP" sz="1600" dirty="0"/>
          </a:p>
        </p:txBody>
      </p:sp>
      <p:sp>
        <p:nvSpPr>
          <p:cNvPr id="10" name="四角形: 角を丸くする 9">
            <a:extLst>
              <a:ext uri="{FF2B5EF4-FFF2-40B4-BE49-F238E27FC236}">
                <a16:creationId xmlns="" xmlns:a16="http://schemas.microsoft.com/office/drawing/2014/main" id="{5C9991B7-8E3A-40B3-9B50-E0F535F1DA91}"/>
              </a:ext>
            </a:extLst>
          </p:cNvPr>
          <p:cNvSpPr/>
          <p:nvPr/>
        </p:nvSpPr>
        <p:spPr>
          <a:xfrm>
            <a:off x="296282" y="5876181"/>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F322FCA6-229C-4EED-B921-1E444981D1E5}"/>
              </a:ext>
            </a:extLst>
          </p:cNvPr>
          <p:cNvCxnSpPr>
            <a:cxnSpLocks/>
            <a:stCxn id="10" idx="3"/>
            <a:endCxn id="5" idx="1"/>
          </p:cNvCxnSpPr>
          <p:nvPr/>
        </p:nvCxnSpPr>
        <p:spPr>
          <a:xfrm flipV="1">
            <a:off x="1687551" y="3506013"/>
            <a:ext cx="3217475" cy="258436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 xmlns:a16="http://schemas.microsoft.com/office/drawing/2014/main" id="{9E4EAB53-1D39-48EA-9E19-2E6FF8B85F60}"/>
              </a:ext>
            </a:extLst>
          </p:cNvPr>
          <p:cNvSpPr/>
          <p:nvPr/>
        </p:nvSpPr>
        <p:spPr>
          <a:xfrm>
            <a:off x="5221404" y="5209687"/>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6395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58</a:t>
            </a:fld>
            <a:endParaRPr kumimoji="1" lang="ja-JP" altLang="en-US"/>
          </a:p>
        </p:txBody>
      </p:sp>
      <p:pic>
        <p:nvPicPr>
          <p:cNvPr id="4" name="図 3"/>
          <p:cNvPicPr>
            <a:picLocks noChangeAspect="1"/>
          </p:cNvPicPr>
          <p:nvPr/>
        </p:nvPicPr>
        <p:blipFill>
          <a:blip r:embed="rId2"/>
          <a:stretch>
            <a:fillRect/>
          </a:stretch>
        </p:blipFill>
        <p:spPr>
          <a:xfrm>
            <a:off x="498290" y="1052081"/>
            <a:ext cx="11157020" cy="5244207"/>
          </a:xfrm>
          <a:prstGeom prst="rect">
            <a:avLst/>
          </a:prstGeom>
        </p:spPr>
      </p:pic>
      <p:sp>
        <p:nvSpPr>
          <p:cNvPr id="5" name="角丸四角形 4"/>
          <p:cNvSpPr/>
          <p:nvPr/>
        </p:nvSpPr>
        <p:spPr>
          <a:xfrm>
            <a:off x="2150348" y="2553652"/>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65230" y="2511002"/>
            <a:ext cx="432079" cy="369332"/>
          </a:xfrm>
          <a:prstGeom prst="rect">
            <a:avLst/>
          </a:prstGeom>
          <a:solidFill>
            <a:schemeClr val="bg1"/>
          </a:solidFill>
        </p:spPr>
        <p:txBody>
          <a:bodyPr wrap="square" rtlCol="0">
            <a:spAutoFit/>
          </a:bodyPr>
          <a:lstStyle/>
          <a:p>
            <a:r>
              <a:rPr kumimoji="1" lang="ja-JP" altLang="en-US" dirty="0" smtClean="0"/>
              <a:t>９</a:t>
            </a:r>
            <a:endParaRPr kumimoji="1" lang="ja-JP" altLang="en-US" dirty="0"/>
          </a:p>
        </p:txBody>
      </p:sp>
    </p:spTree>
    <p:extLst>
      <p:ext uri="{BB962C8B-B14F-4D97-AF65-F5344CB8AC3E}">
        <p14:creationId xmlns:p14="http://schemas.microsoft.com/office/powerpoint/2010/main" val="27435577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59</a:t>
            </a:fld>
            <a:endParaRPr kumimoji="1" lang="ja-JP" altLang="en-US"/>
          </a:p>
        </p:txBody>
      </p:sp>
      <p:grpSp>
        <p:nvGrpSpPr>
          <p:cNvPr id="8" name="グループ化 7"/>
          <p:cNvGrpSpPr/>
          <p:nvPr/>
        </p:nvGrpSpPr>
        <p:grpSpPr>
          <a:xfrm>
            <a:off x="493266" y="1081404"/>
            <a:ext cx="11167068" cy="5243110"/>
            <a:chOff x="493266" y="1081404"/>
            <a:chExt cx="11167068" cy="5243110"/>
          </a:xfrm>
        </p:grpSpPr>
        <p:pic>
          <p:nvPicPr>
            <p:cNvPr id="4" name="図 3"/>
            <p:cNvPicPr>
              <a:picLocks noChangeAspect="1"/>
            </p:cNvPicPr>
            <p:nvPr/>
          </p:nvPicPr>
          <p:blipFill>
            <a:blip r:embed="rId2"/>
            <a:stretch>
              <a:fillRect/>
            </a:stretch>
          </p:blipFill>
          <p:spPr>
            <a:xfrm>
              <a:off x="493266" y="1081404"/>
              <a:ext cx="11167068" cy="5243110"/>
            </a:xfrm>
            <a:prstGeom prst="rect">
              <a:avLst/>
            </a:prstGeom>
          </p:spPr>
        </p:pic>
        <p:grpSp>
          <p:nvGrpSpPr>
            <p:cNvPr id="7" name="グループ化 6"/>
            <p:cNvGrpSpPr/>
            <p:nvPr/>
          </p:nvGrpSpPr>
          <p:grpSpPr>
            <a:xfrm>
              <a:off x="4129872" y="1840219"/>
              <a:ext cx="1251020" cy="568928"/>
              <a:chOff x="4129872" y="1840219"/>
              <a:chExt cx="1251020" cy="568928"/>
            </a:xfrm>
          </p:grpSpPr>
          <p:sp>
            <p:nvSpPr>
              <p:cNvPr id="5" name="角丸四角形 4"/>
              <p:cNvSpPr/>
              <p:nvPr/>
            </p:nvSpPr>
            <p:spPr>
              <a:xfrm>
                <a:off x="4129872" y="1840219"/>
                <a:ext cx="572755"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02628" y="2039815"/>
                <a:ext cx="678264" cy="369332"/>
              </a:xfrm>
              <a:prstGeom prst="rect">
                <a:avLst/>
              </a:prstGeom>
              <a:solidFill>
                <a:schemeClr val="bg1"/>
              </a:solidFill>
            </p:spPr>
            <p:txBody>
              <a:bodyPr wrap="square" rtlCol="0">
                <a:spAutoFit/>
              </a:bodyPr>
              <a:lstStyle/>
              <a:p>
                <a:r>
                  <a:rPr kumimoji="1" lang="ja-JP" altLang="en-US" smtClean="0"/>
                  <a:t>１０</a:t>
                </a:r>
                <a:endParaRPr kumimoji="1" lang="ja-JP" altLang="en-US" dirty="0"/>
              </a:p>
            </p:txBody>
          </p:sp>
        </p:grpSp>
      </p:grpSp>
    </p:spTree>
    <p:extLst>
      <p:ext uri="{BB962C8B-B14F-4D97-AF65-F5344CB8AC3E}">
        <p14:creationId xmlns:p14="http://schemas.microsoft.com/office/powerpoint/2010/main" val="865595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200" y="0"/>
            <a:ext cx="11815200" cy="914400"/>
          </a:xfrm>
        </p:spPr>
        <p:txBody>
          <a:bodyPr/>
          <a:lstStyle/>
          <a:p>
            <a:r>
              <a:rPr lang="ja-JP" altLang="en-US" dirty="0"/>
              <a:t>リソースグループ作成後</a:t>
            </a:r>
          </a:p>
        </p:txBody>
      </p:sp>
      <p:sp>
        <p:nvSpPr>
          <p:cNvPr id="3" name="スライド番号プレースホルダー 2"/>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6</a:t>
            </a:fld>
            <a:endParaRPr lang="ja-JP" altLang="en-US"/>
          </a:p>
        </p:txBody>
      </p:sp>
      <p:pic>
        <p:nvPicPr>
          <p:cNvPr id="4" name="図 3"/>
          <p:cNvPicPr>
            <a:picLocks noChangeAspect="1"/>
          </p:cNvPicPr>
          <p:nvPr/>
        </p:nvPicPr>
        <p:blipFill>
          <a:blip r:embed="rId3"/>
          <a:stretch>
            <a:fillRect/>
          </a:stretch>
        </p:blipFill>
        <p:spPr>
          <a:xfrm>
            <a:off x="772161" y="1861380"/>
            <a:ext cx="4334932" cy="3482949"/>
          </a:xfrm>
          <a:prstGeom prst="rect">
            <a:avLst/>
          </a:prstGeom>
          <a:ln>
            <a:solidFill>
              <a:schemeClr val="tx1"/>
            </a:solidFill>
          </a:ln>
        </p:spPr>
      </p:pic>
      <p:pic>
        <p:nvPicPr>
          <p:cNvPr id="5" name="図 4"/>
          <p:cNvPicPr>
            <a:picLocks noChangeAspect="1"/>
          </p:cNvPicPr>
          <p:nvPr/>
        </p:nvPicPr>
        <p:blipFill>
          <a:blip r:embed="rId4"/>
          <a:stretch>
            <a:fillRect/>
          </a:stretch>
        </p:blipFill>
        <p:spPr>
          <a:xfrm>
            <a:off x="5921884" y="1856061"/>
            <a:ext cx="5431916" cy="3488268"/>
          </a:xfrm>
          <a:prstGeom prst="rect">
            <a:avLst/>
          </a:prstGeom>
        </p:spPr>
      </p:pic>
      <p:sp>
        <p:nvSpPr>
          <p:cNvPr id="6" name="テキスト ボックス 5"/>
          <p:cNvSpPr txBox="1"/>
          <p:nvPr/>
        </p:nvSpPr>
        <p:spPr>
          <a:xfrm>
            <a:off x="772161" y="1327574"/>
            <a:ext cx="3570208" cy="369332"/>
          </a:xfrm>
          <a:prstGeom prst="rect">
            <a:avLst/>
          </a:prstGeom>
          <a:noFill/>
        </p:spPr>
        <p:txBody>
          <a:bodyPr wrap="none" rtlCol="0">
            <a:spAutoFit/>
          </a:bodyPr>
          <a:lstStyle/>
          <a:p>
            <a:r>
              <a:rPr kumimoji="1" lang="ja-JP" altLang="en-US" dirty="0"/>
              <a:t>作成が完了するとこんな表示に</a:t>
            </a:r>
            <a:r>
              <a:rPr kumimoji="1" lang="en-US" altLang="ja-JP" dirty="0"/>
              <a:t>…</a:t>
            </a:r>
            <a:endParaRPr kumimoji="1" lang="ja-JP" altLang="en-US" dirty="0"/>
          </a:p>
        </p:txBody>
      </p:sp>
      <p:sp>
        <p:nvSpPr>
          <p:cNvPr id="11" name="角丸四角形 10"/>
          <p:cNvSpPr/>
          <p:nvPr/>
        </p:nvSpPr>
        <p:spPr>
          <a:xfrm>
            <a:off x="772161" y="1815423"/>
            <a:ext cx="1225972"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2" name="テキスト ボックス 11"/>
          <p:cNvSpPr txBox="1"/>
          <p:nvPr/>
        </p:nvSpPr>
        <p:spPr>
          <a:xfrm>
            <a:off x="6161379" y="1327574"/>
            <a:ext cx="4612545" cy="369332"/>
          </a:xfrm>
          <a:prstGeom prst="rect">
            <a:avLst/>
          </a:prstGeom>
          <a:noFill/>
        </p:spPr>
        <p:txBody>
          <a:bodyPr wrap="none" rtlCol="0">
            <a:spAutoFit/>
          </a:bodyPr>
          <a:lstStyle/>
          <a:p>
            <a:r>
              <a:rPr kumimoji="1" lang="ja-JP" altLang="en-US" dirty="0"/>
              <a:t>左上の“</a:t>
            </a:r>
            <a:r>
              <a:rPr kumimoji="1" lang="en-US" altLang="ja-JP" dirty="0"/>
              <a:t>Microsoft</a:t>
            </a:r>
            <a:r>
              <a:rPr kumimoji="1" lang="ja-JP" altLang="en-US" dirty="0"/>
              <a:t> </a:t>
            </a:r>
            <a:r>
              <a:rPr kumimoji="1" lang="en-US" altLang="ja-JP" dirty="0"/>
              <a:t>Azure</a:t>
            </a:r>
            <a:r>
              <a:rPr kumimoji="1" lang="ja-JP" altLang="en-US" dirty="0"/>
              <a:t>”をクリックすると</a:t>
            </a:r>
            <a:r>
              <a:rPr kumimoji="1" lang="en-US" altLang="ja-JP" dirty="0"/>
              <a:t>…</a:t>
            </a:r>
            <a:endParaRPr kumimoji="1" lang="ja-JP" altLang="en-US" dirty="0"/>
          </a:p>
        </p:txBody>
      </p:sp>
      <p:sp>
        <p:nvSpPr>
          <p:cNvPr id="13" name="山形 12"/>
          <p:cNvSpPr/>
          <p:nvPr/>
        </p:nvSpPr>
        <p:spPr>
          <a:xfrm>
            <a:off x="5407752" y="2699341"/>
            <a:ext cx="213472" cy="1801707"/>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6161379" y="5611708"/>
            <a:ext cx="4801314" cy="923330"/>
          </a:xfrm>
          <a:prstGeom prst="rect">
            <a:avLst/>
          </a:prstGeom>
          <a:noFill/>
        </p:spPr>
        <p:txBody>
          <a:bodyPr wrap="none" rtlCol="0">
            <a:spAutoFit/>
          </a:bodyPr>
          <a:lstStyle/>
          <a:p>
            <a:r>
              <a:rPr kumimoji="1" lang="ja-JP" altLang="en-US" dirty="0"/>
              <a:t>作成したアイテムがタイルとして表示</a:t>
            </a:r>
            <a:endParaRPr kumimoji="1" lang="en-US" altLang="ja-JP" dirty="0"/>
          </a:p>
          <a:p>
            <a:r>
              <a:rPr lang="ja-JP" altLang="en-US" dirty="0"/>
              <a:t>同一リソースグループに属するサービスは、</a:t>
            </a:r>
            <a:endParaRPr lang="en-US" altLang="ja-JP" dirty="0"/>
          </a:p>
          <a:p>
            <a:r>
              <a:rPr kumimoji="1" lang="ja-JP" altLang="en-US" dirty="0"/>
              <a:t>リソースタイルにリスト表示される</a:t>
            </a:r>
          </a:p>
        </p:txBody>
      </p:sp>
    </p:spTree>
    <p:extLst>
      <p:ext uri="{BB962C8B-B14F-4D97-AF65-F5344CB8AC3E}">
        <p14:creationId xmlns:p14="http://schemas.microsoft.com/office/powerpoint/2010/main" val="2754124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60</a:t>
            </a:fld>
            <a:endParaRPr kumimoji="1" lang="ja-JP" altLang="en-US"/>
          </a:p>
        </p:txBody>
      </p:sp>
      <p:pic>
        <p:nvPicPr>
          <p:cNvPr id="4" name="図 3"/>
          <p:cNvPicPr>
            <a:picLocks noChangeAspect="1"/>
          </p:cNvPicPr>
          <p:nvPr/>
        </p:nvPicPr>
        <p:blipFill>
          <a:blip r:embed="rId2"/>
          <a:stretch>
            <a:fillRect/>
          </a:stretch>
        </p:blipFill>
        <p:spPr>
          <a:xfrm>
            <a:off x="602900" y="1122316"/>
            <a:ext cx="10966101" cy="5148753"/>
          </a:xfrm>
          <a:prstGeom prst="rect">
            <a:avLst/>
          </a:prstGeom>
        </p:spPr>
      </p:pic>
      <p:sp>
        <p:nvSpPr>
          <p:cNvPr id="5" name="角丸四角形 4"/>
          <p:cNvSpPr/>
          <p:nvPr/>
        </p:nvSpPr>
        <p:spPr>
          <a:xfrm>
            <a:off x="4200211" y="2523506"/>
            <a:ext cx="854110"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134708" y="2418543"/>
            <a:ext cx="753626" cy="369332"/>
          </a:xfrm>
          <a:prstGeom prst="rect">
            <a:avLst/>
          </a:prstGeom>
          <a:solidFill>
            <a:schemeClr val="bg1"/>
          </a:solidFill>
        </p:spPr>
        <p:txBody>
          <a:bodyPr wrap="square" rtlCol="0">
            <a:spAutoFit/>
          </a:bodyPr>
          <a:lstStyle/>
          <a:p>
            <a:r>
              <a:rPr kumimoji="1" lang="ja-JP" altLang="en-US" dirty="0" smtClean="0"/>
              <a:t>１１</a:t>
            </a:r>
            <a:endParaRPr kumimoji="1" lang="ja-JP" altLang="en-US" dirty="0"/>
          </a:p>
        </p:txBody>
      </p:sp>
      <p:sp>
        <p:nvSpPr>
          <p:cNvPr id="7" name="角丸四角形 6"/>
          <p:cNvSpPr/>
          <p:nvPr/>
        </p:nvSpPr>
        <p:spPr>
          <a:xfrm>
            <a:off x="4200211" y="3357520"/>
            <a:ext cx="562708"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762919" y="3570318"/>
            <a:ext cx="753626" cy="369332"/>
          </a:xfrm>
          <a:prstGeom prst="rect">
            <a:avLst/>
          </a:prstGeom>
          <a:solidFill>
            <a:schemeClr val="bg1"/>
          </a:solidFill>
        </p:spPr>
        <p:txBody>
          <a:bodyPr wrap="square" rtlCol="0">
            <a:spAutoFit/>
          </a:bodyPr>
          <a:lstStyle/>
          <a:p>
            <a:r>
              <a:rPr kumimoji="1" lang="ja-JP" altLang="en-US" dirty="0" smtClean="0"/>
              <a:t>１２</a:t>
            </a:r>
            <a:endParaRPr kumimoji="1" lang="ja-JP" altLang="en-US" dirty="0"/>
          </a:p>
        </p:txBody>
      </p:sp>
    </p:spTree>
    <p:extLst>
      <p:ext uri="{BB962C8B-B14F-4D97-AF65-F5344CB8AC3E}">
        <p14:creationId xmlns:p14="http://schemas.microsoft.com/office/powerpoint/2010/main" val="860023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48048" y="1095648"/>
            <a:ext cx="11277600" cy="5295006"/>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61</a:t>
            </a:fld>
            <a:endParaRPr kumimoji="1" lang="ja-JP" altLang="en-US"/>
          </a:p>
        </p:txBody>
      </p:sp>
      <p:sp>
        <p:nvSpPr>
          <p:cNvPr id="5" name="角丸四角形 4"/>
          <p:cNvSpPr/>
          <p:nvPr/>
        </p:nvSpPr>
        <p:spPr>
          <a:xfrm>
            <a:off x="4200212" y="2573748"/>
            <a:ext cx="562708"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62920" y="2786546"/>
            <a:ext cx="753626" cy="369332"/>
          </a:xfrm>
          <a:prstGeom prst="rect">
            <a:avLst/>
          </a:prstGeom>
          <a:solidFill>
            <a:schemeClr val="bg1"/>
          </a:solidFill>
        </p:spPr>
        <p:txBody>
          <a:bodyPr wrap="square" rtlCol="0">
            <a:spAutoFit/>
          </a:bodyPr>
          <a:lstStyle/>
          <a:p>
            <a:r>
              <a:rPr kumimoji="1" lang="ja-JP" altLang="en-US" dirty="0" smtClean="0"/>
              <a:t>１３</a:t>
            </a:r>
            <a:endParaRPr kumimoji="1" lang="ja-JP" altLang="en-US" dirty="0"/>
          </a:p>
        </p:txBody>
      </p:sp>
      <p:sp>
        <p:nvSpPr>
          <p:cNvPr id="8" name="角丸四角形 7"/>
          <p:cNvSpPr/>
          <p:nvPr/>
        </p:nvSpPr>
        <p:spPr>
          <a:xfrm>
            <a:off x="4200211" y="590938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913644" y="6122186"/>
            <a:ext cx="753626" cy="369332"/>
          </a:xfrm>
          <a:prstGeom prst="rect">
            <a:avLst/>
          </a:prstGeom>
          <a:solidFill>
            <a:schemeClr val="bg1"/>
          </a:solidFill>
        </p:spPr>
        <p:txBody>
          <a:bodyPr wrap="square" rtlCol="0">
            <a:spAutoFit/>
          </a:bodyPr>
          <a:lstStyle/>
          <a:p>
            <a:r>
              <a:rPr kumimoji="1" lang="ja-JP" altLang="en-US" dirty="0" smtClean="0"/>
              <a:t>１４</a:t>
            </a:r>
            <a:endParaRPr kumimoji="1" lang="ja-JP" altLang="en-US" dirty="0"/>
          </a:p>
        </p:txBody>
      </p:sp>
    </p:spTree>
    <p:extLst>
      <p:ext uri="{BB962C8B-B14F-4D97-AF65-F5344CB8AC3E}">
        <p14:creationId xmlns:p14="http://schemas.microsoft.com/office/powerpoint/2010/main" val="19067241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62</a:t>
            </a:fld>
            <a:endParaRPr kumimoji="1" lang="ja-JP" altLang="en-US"/>
          </a:p>
        </p:txBody>
      </p:sp>
      <p:pic>
        <p:nvPicPr>
          <p:cNvPr id="4" name="図 3"/>
          <p:cNvPicPr>
            <a:picLocks noChangeAspect="1"/>
          </p:cNvPicPr>
          <p:nvPr/>
        </p:nvPicPr>
        <p:blipFill>
          <a:blip r:embed="rId2"/>
          <a:stretch>
            <a:fillRect/>
          </a:stretch>
        </p:blipFill>
        <p:spPr>
          <a:xfrm>
            <a:off x="592852" y="1027173"/>
            <a:ext cx="11066585" cy="5213232"/>
          </a:xfrm>
          <a:prstGeom prst="rect">
            <a:avLst/>
          </a:prstGeom>
        </p:spPr>
      </p:pic>
      <p:sp>
        <p:nvSpPr>
          <p:cNvPr id="5" name="角丸四角形 4"/>
          <p:cNvSpPr/>
          <p:nvPr/>
        </p:nvSpPr>
        <p:spPr>
          <a:xfrm>
            <a:off x="2321169" y="5618083"/>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34602" y="5830881"/>
            <a:ext cx="753626" cy="369332"/>
          </a:xfrm>
          <a:prstGeom prst="rect">
            <a:avLst/>
          </a:prstGeom>
          <a:solidFill>
            <a:schemeClr val="bg1"/>
          </a:solidFill>
        </p:spPr>
        <p:txBody>
          <a:bodyPr wrap="square" rtlCol="0">
            <a:spAutoFit/>
          </a:bodyPr>
          <a:lstStyle/>
          <a:p>
            <a:r>
              <a:rPr kumimoji="1" lang="ja-JP" altLang="en-US" dirty="0" smtClean="0"/>
              <a:t>１５</a:t>
            </a:r>
            <a:endParaRPr kumimoji="1" lang="ja-JP" altLang="en-US" dirty="0"/>
          </a:p>
        </p:txBody>
      </p:sp>
    </p:spTree>
    <p:extLst>
      <p:ext uri="{BB962C8B-B14F-4D97-AF65-F5344CB8AC3E}">
        <p14:creationId xmlns:p14="http://schemas.microsoft.com/office/powerpoint/2010/main" val="1958188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53C282F-1176-4D19-8499-C84EB3307D1D}"/>
              </a:ext>
            </a:extLst>
          </p:cNvPr>
          <p:cNvSpPr>
            <a:spLocks noGrp="1"/>
          </p:cNvSpPr>
          <p:nvPr>
            <p:ph type="title"/>
          </p:nvPr>
        </p:nvSpPr>
        <p:spPr/>
        <p:txBody>
          <a:bodyPr/>
          <a:lstStyle/>
          <a:p>
            <a:r>
              <a:rPr kumimoji="1" lang="en-US" altLang="ja-JP" dirty="0"/>
              <a:t>Routes</a:t>
            </a:r>
            <a:r>
              <a:rPr kumimoji="1" lang="ja-JP" altLang="en-US" dirty="0"/>
              <a:t>の設定</a:t>
            </a:r>
          </a:p>
        </p:txBody>
      </p:sp>
      <p:sp>
        <p:nvSpPr>
          <p:cNvPr id="3" name="スライド番号プレースホルダー 2">
            <a:extLst>
              <a:ext uri="{FF2B5EF4-FFF2-40B4-BE49-F238E27FC236}">
                <a16:creationId xmlns="" xmlns:a16="http://schemas.microsoft.com/office/drawing/2014/main" id="{9DB076FF-F25D-4D0C-9E5D-500BFC0C7862}"/>
              </a:ext>
            </a:extLst>
          </p:cNvPr>
          <p:cNvSpPr>
            <a:spLocks noGrp="1"/>
          </p:cNvSpPr>
          <p:nvPr>
            <p:ph type="sldNum" sz="quarter" idx="12"/>
          </p:nvPr>
        </p:nvSpPr>
        <p:spPr/>
        <p:txBody>
          <a:bodyPr/>
          <a:lstStyle/>
          <a:p>
            <a:fld id="{6F84F5BE-853B-463E-BD2A-CF66A7E28F35}" type="slidenum">
              <a:rPr kumimoji="1" lang="ja-JP" altLang="en-US" smtClean="0"/>
              <a:t>63</a:t>
            </a:fld>
            <a:endParaRPr kumimoji="1" lang="ja-JP" altLang="en-US"/>
          </a:p>
        </p:txBody>
      </p:sp>
      <p:pic>
        <p:nvPicPr>
          <p:cNvPr id="4" name="図 3">
            <a:extLst>
              <a:ext uri="{FF2B5EF4-FFF2-40B4-BE49-F238E27FC236}">
                <a16:creationId xmlns="" xmlns:a16="http://schemas.microsoft.com/office/drawing/2014/main" id="{DCDE59D2-B476-45CA-9487-D3C1CA01D59A}"/>
              </a:ext>
            </a:extLst>
          </p:cNvPr>
          <p:cNvPicPr>
            <a:picLocks noChangeAspect="1"/>
          </p:cNvPicPr>
          <p:nvPr/>
        </p:nvPicPr>
        <p:blipFill>
          <a:blip r:embed="rId2"/>
          <a:stretch>
            <a:fillRect/>
          </a:stretch>
        </p:blipFill>
        <p:spPr>
          <a:xfrm>
            <a:off x="221096" y="1950803"/>
            <a:ext cx="6860551" cy="4434468"/>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 xmlns:a16="http://schemas.microsoft.com/office/drawing/2014/main" id="{711AA416-1F67-4175-AEFB-1AADBAE6B52C}"/>
              </a:ext>
            </a:extLst>
          </p:cNvPr>
          <p:cNvPicPr>
            <a:picLocks noChangeAspect="1"/>
          </p:cNvPicPr>
          <p:nvPr/>
        </p:nvPicPr>
        <p:blipFill>
          <a:blip r:embed="rId3"/>
          <a:stretch>
            <a:fillRect/>
          </a:stretch>
        </p:blipFill>
        <p:spPr>
          <a:xfrm>
            <a:off x="4851942" y="1459580"/>
            <a:ext cx="6254673" cy="4486757"/>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 xmlns:a16="http://schemas.microsoft.com/office/drawing/2014/main" id="{CE45AF13-FF6C-4A91-A741-EEE42F63B75C}"/>
              </a:ext>
            </a:extLst>
          </p:cNvPr>
          <p:cNvSpPr/>
          <p:nvPr/>
        </p:nvSpPr>
        <p:spPr>
          <a:xfrm>
            <a:off x="2600867" y="2778054"/>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 xmlns:a16="http://schemas.microsoft.com/office/drawing/2014/main" id="{41433020-514D-41E7-956B-DB9B0F58FBAE}"/>
              </a:ext>
            </a:extLst>
          </p:cNvPr>
          <p:cNvCxnSpPr>
            <a:cxnSpLocks/>
            <a:stCxn id="6" idx="2"/>
            <a:endCxn id="5" idx="1"/>
          </p:cNvCxnSpPr>
          <p:nvPr/>
        </p:nvCxnSpPr>
        <p:spPr>
          <a:xfrm rot="16200000" flipH="1">
            <a:off x="3687711" y="2538728"/>
            <a:ext cx="496506" cy="183195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 xmlns:a16="http://schemas.microsoft.com/office/drawing/2014/main" id="{D0F2314D-34E3-43CB-9385-8B42D313B1B3}"/>
              </a:ext>
            </a:extLst>
          </p:cNvPr>
          <p:cNvSpPr txBox="1"/>
          <p:nvPr/>
        </p:nvSpPr>
        <p:spPr>
          <a:xfrm>
            <a:off x="221096" y="1017103"/>
            <a:ext cx="4076757" cy="830997"/>
          </a:xfrm>
          <a:prstGeom prst="rect">
            <a:avLst/>
          </a:prstGeom>
          <a:noFill/>
        </p:spPr>
        <p:txBody>
          <a:bodyPr wrap="none" rtlCol="0">
            <a:spAutoFit/>
          </a:bodyPr>
          <a:lstStyle/>
          <a:p>
            <a:pPr marL="342900" indent="-342900">
              <a:buAutoNum type="arabicPeriod"/>
            </a:pPr>
            <a:r>
              <a:rPr kumimoji="1" lang="en-US" altLang="ja-JP" sz="1600" dirty="0"/>
              <a:t>Custom</a:t>
            </a:r>
            <a:r>
              <a:rPr kumimoji="1" lang="ja-JP" altLang="en-US" sz="1600" dirty="0"/>
              <a:t> </a:t>
            </a:r>
            <a:r>
              <a:rPr kumimoji="1" lang="en-US" altLang="ja-JP" sz="1600" dirty="0"/>
              <a:t>endpoint</a:t>
            </a:r>
            <a:r>
              <a:rPr kumimoji="1" lang="ja-JP" altLang="en-US" sz="1600" dirty="0"/>
              <a:t>の作成が完了したので</a:t>
            </a:r>
            <a:r>
              <a:rPr kumimoji="1" lang="en-US" altLang="ja-JP" sz="1600" dirty="0"/>
              <a:t/>
            </a:r>
            <a:br>
              <a:rPr kumimoji="1" lang="en-US" altLang="ja-JP" sz="1600" dirty="0"/>
            </a:br>
            <a:r>
              <a:rPr kumimoji="1" lang="ja-JP" altLang="en-US" sz="1600" dirty="0"/>
              <a:t>“</a:t>
            </a:r>
            <a:r>
              <a:rPr kumimoji="1" lang="en-US" altLang="ja-JP" sz="1600" dirty="0"/>
              <a:t>Routes</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Endpoint</a:t>
            </a:r>
            <a:r>
              <a:rPr lang="ja-JP" altLang="en-US" sz="1600" dirty="0"/>
              <a:t>”で “</a:t>
            </a:r>
            <a:r>
              <a:rPr lang="en-US" altLang="ja-JP" sz="1600" dirty="0" err="1"/>
              <a:t>rawdata</a:t>
            </a:r>
            <a:r>
              <a:rPr lang="ja-JP" altLang="en-US" sz="1600" dirty="0"/>
              <a:t>”を選択</a:t>
            </a:r>
            <a:endParaRPr lang="en-US" altLang="ja-JP" sz="1600" dirty="0"/>
          </a:p>
        </p:txBody>
      </p:sp>
    </p:spTree>
    <p:extLst>
      <p:ext uri="{BB962C8B-B14F-4D97-AF65-F5344CB8AC3E}">
        <p14:creationId xmlns:p14="http://schemas.microsoft.com/office/powerpoint/2010/main" val="37075640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64</a:t>
            </a:fld>
            <a:endParaRPr kumimoji="1" lang="ja-JP" altLang="en-US"/>
          </a:p>
        </p:txBody>
      </p:sp>
      <p:pic>
        <p:nvPicPr>
          <p:cNvPr id="4" name="図 3"/>
          <p:cNvPicPr>
            <a:picLocks noChangeAspect="1"/>
          </p:cNvPicPr>
          <p:nvPr/>
        </p:nvPicPr>
        <p:blipFill>
          <a:blip r:embed="rId2"/>
          <a:stretch>
            <a:fillRect/>
          </a:stretch>
        </p:blipFill>
        <p:spPr>
          <a:xfrm>
            <a:off x="598920" y="1055076"/>
            <a:ext cx="10970082" cy="5162055"/>
          </a:xfrm>
          <a:prstGeom prst="rect">
            <a:avLst/>
          </a:prstGeom>
        </p:spPr>
      </p:pic>
      <p:sp>
        <p:nvSpPr>
          <p:cNvPr id="5" name="角丸四角形 4"/>
          <p:cNvSpPr/>
          <p:nvPr/>
        </p:nvSpPr>
        <p:spPr>
          <a:xfrm>
            <a:off x="3778180" y="217149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91613" y="2384296"/>
            <a:ext cx="753626" cy="369332"/>
          </a:xfrm>
          <a:prstGeom prst="rect">
            <a:avLst/>
          </a:prstGeom>
          <a:solidFill>
            <a:schemeClr val="bg1"/>
          </a:solidFill>
        </p:spPr>
        <p:txBody>
          <a:bodyPr wrap="square" rtlCol="0">
            <a:spAutoFit/>
          </a:bodyPr>
          <a:lstStyle/>
          <a:p>
            <a:r>
              <a:rPr kumimoji="1" lang="ja-JP" altLang="en-US" dirty="0" smtClean="0"/>
              <a:t>１６</a:t>
            </a:r>
            <a:endParaRPr kumimoji="1" lang="ja-JP" altLang="en-US" dirty="0"/>
          </a:p>
        </p:txBody>
      </p:sp>
    </p:spTree>
    <p:extLst>
      <p:ext uri="{BB962C8B-B14F-4D97-AF65-F5344CB8AC3E}">
        <p14:creationId xmlns:p14="http://schemas.microsoft.com/office/powerpoint/2010/main" val="38965303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65</a:t>
            </a:fld>
            <a:endParaRPr kumimoji="1" lang="ja-JP" altLang="en-US"/>
          </a:p>
        </p:txBody>
      </p:sp>
      <p:pic>
        <p:nvPicPr>
          <p:cNvPr id="4" name="図 3"/>
          <p:cNvPicPr>
            <a:picLocks noChangeAspect="1"/>
          </p:cNvPicPr>
          <p:nvPr/>
        </p:nvPicPr>
        <p:blipFill>
          <a:blip r:embed="rId2"/>
          <a:stretch>
            <a:fillRect/>
          </a:stretch>
        </p:blipFill>
        <p:spPr>
          <a:xfrm>
            <a:off x="698360" y="1105514"/>
            <a:ext cx="10825424" cy="5088344"/>
          </a:xfrm>
          <a:prstGeom prst="rect">
            <a:avLst/>
          </a:prstGeom>
        </p:spPr>
      </p:pic>
      <p:sp>
        <p:nvSpPr>
          <p:cNvPr id="6" name="角丸四角形 5"/>
          <p:cNvSpPr/>
          <p:nvPr/>
        </p:nvSpPr>
        <p:spPr>
          <a:xfrm>
            <a:off x="3788229" y="296531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501662" y="3178116"/>
            <a:ext cx="753626" cy="369332"/>
          </a:xfrm>
          <a:prstGeom prst="rect">
            <a:avLst/>
          </a:prstGeom>
          <a:solidFill>
            <a:schemeClr val="bg1"/>
          </a:solidFill>
        </p:spPr>
        <p:txBody>
          <a:bodyPr wrap="square" rtlCol="0">
            <a:spAutoFit/>
          </a:bodyPr>
          <a:lstStyle/>
          <a:p>
            <a:r>
              <a:rPr kumimoji="1" lang="ja-JP" altLang="en-US" dirty="0" smtClean="0"/>
              <a:t>１７</a:t>
            </a:r>
            <a:endParaRPr kumimoji="1" lang="ja-JP" altLang="en-US" dirty="0"/>
          </a:p>
        </p:txBody>
      </p:sp>
    </p:spTree>
    <p:extLst>
      <p:ext uri="{BB962C8B-B14F-4D97-AF65-F5344CB8AC3E}">
        <p14:creationId xmlns:p14="http://schemas.microsoft.com/office/powerpoint/2010/main" val="26274104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66</a:t>
            </a:fld>
            <a:endParaRPr kumimoji="1" lang="ja-JP" altLang="en-US"/>
          </a:p>
        </p:txBody>
      </p:sp>
      <p:pic>
        <p:nvPicPr>
          <p:cNvPr id="4" name="図 3"/>
          <p:cNvPicPr>
            <a:picLocks noChangeAspect="1"/>
          </p:cNvPicPr>
          <p:nvPr/>
        </p:nvPicPr>
        <p:blipFill rotWithShape="1">
          <a:blip r:embed="rId2"/>
          <a:srcRect t="12015" b="4762"/>
          <a:stretch/>
        </p:blipFill>
        <p:spPr>
          <a:xfrm>
            <a:off x="709305" y="1023716"/>
            <a:ext cx="10734989" cy="5025392"/>
          </a:xfrm>
          <a:prstGeom prst="rect">
            <a:avLst/>
          </a:prstGeom>
        </p:spPr>
      </p:pic>
      <p:grpSp>
        <p:nvGrpSpPr>
          <p:cNvPr id="10" name="グループ化 9"/>
          <p:cNvGrpSpPr/>
          <p:nvPr/>
        </p:nvGrpSpPr>
        <p:grpSpPr>
          <a:xfrm>
            <a:off x="2270928" y="1902313"/>
            <a:ext cx="1507252" cy="369332"/>
            <a:chOff x="2270928" y="1902313"/>
            <a:chExt cx="1507252" cy="369332"/>
          </a:xfrm>
        </p:grpSpPr>
        <p:sp>
          <p:nvSpPr>
            <p:cNvPr id="5" name="角丸四角形 4"/>
            <p:cNvSpPr/>
            <p:nvPr/>
          </p:nvSpPr>
          <p:spPr>
            <a:xfrm>
              <a:off x="2270928" y="1980580"/>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24554" y="1902313"/>
              <a:ext cx="753626" cy="369332"/>
            </a:xfrm>
            <a:prstGeom prst="rect">
              <a:avLst/>
            </a:prstGeom>
            <a:solidFill>
              <a:schemeClr val="bg1"/>
            </a:solidFill>
          </p:spPr>
          <p:txBody>
            <a:bodyPr wrap="square" rtlCol="0">
              <a:spAutoFit/>
            </a:bodyPr>
            <a:lstStyle/>
            <a:p>
              <a:r>
                <a:rPr kumimoji="1" lang="ja-JP" altLang="en-US" dirty="0" smtClean="0"/>
                <a:t>１８</a:t>
              </a:r>
              <a:endParaRPr kumimoji="1" lang="ja-JP" altLang="en-US" dirty="0"/>
            </a:p>
          </p:txBody>
        </p:sp>
      </p:grpSp>
      <p:grpSp>
        <p:nvGrpSpPr>
          <p:cNvPr id="9" name="グループ化 8"/>
          <p:cNvGrpSpPr/>
          <p:nvPr/>
        </p:nvGrpSpPr>
        <p:grpSpPr>
          <a:xfrm>
            <a:off x="2270928" y="2859177"/>
            <a:ext cx="1507252" cy="369332"/>
            <a:chOff x="2270928" y="2859177"/>
            <a:chExt cx="1507252" cy="369332"/>
          </a:xfrm>
        </p:grpSpPr>
        <p:sp>
          <p:nvSpPr>
            <p:cNvPr id="7" name="角丸四角形 6"/>
            <p:cNvSpPr/>
            <p:nvPr/>
          </p:nvSpPr>
          <p:spPr>
            <a:xfrm>
              <a:off x="2270928" y="2974312"/>
              <a:ext cx="673239" cy="15072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24554" y="2859177"/>
              <a:ext cx="753626" cy="369332"/>
            </a:xfrm>
            <a:prstGeom prst="rect">
              <a:avLst/>
            </a:prstGeom>
            <a:solidFill>
              <a:schemeClr val="bg1"/>
            </a:solidFill>
          </p:spPr>
          <p:txBody>
            <a:bodyPr wrap="square" rtlCol="0">
              <a:spAutoFit/>
            </a:bodyPr>
            <a:lstStyle/>
            <a:p>
              <a:r>
                <a:rPr kumimoji="1" lang="ja-JP" altLang="en-US" dirty="0" smtClean="0"/>
                <a:t>１９</a:t>
              </a:r>
              <a:endParaRPr kumimoji="1" lang="ja-JP" altLang="en-US" dirty="0"/>
            </a:p>
          </p:txBody>
        </p:sp>
      </p:grpSp>
    </p:spTree>
    <p:extLst>
      <p:ext uri="{BB962C8B-B14F-4D97-AF65-F5344CB8AC3E}">
        <p14:creationId xmlns:p14="http://schemas.microsoft.com/office/powerpoint/2010/main" val="16763708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67</a:t>
            </a:fld>
            <a:endParaRPr kumimoji="1" lang="ja-JP" altLang="en-US"/>
          </a:p>
        </p:txBody>
      </p:sp>
      <p:pic>
        <p:nvPicPr>
          <p:cNvPr id="4" name="図 3"/>
          <p:cNvPicPr>
            <a:picLocks noChangeAspect="1"/>
          </p:cNvPicPr>
          <p:nvPr/>
        </p:nvPicPr>
        <p:blipFill>
          <a:blip r:embed="rId2"/>
          <a:stretch>
            <a:fillRect/>
          </a:stretch>
        </p:blipFill>
        <p:spPr>
          <a:xfrm>
            <a:off x="452176" y="1021799"/>
            <a:ext cx="11207262" cy="5256142"/>
          </a:xfrm>
          <a:prstGeom prst="rect">
            <a:avLst/>
          </a:prstGeom>
        </p:spPr>
      </p:pic>
      <p:grpSp>
        <p:nvGrpSpPr>
          <p:cNvPr id="5" name="グループ化 4"/>
          <p:cNvGrpSpPr/>
          <p:nvPr/>
        </p:nvGrpSpPr>
        <p:grpSpPr>
          <a:xfrm>
            <a:off x="2059913" y="5723767"/>
            <a:ext cx="1426865" cy="369332"/>
            <a:chOff x="2270928" y="2859987"/>
            <a:chExt cx="1426865" cy="369332"/>
          </a:xfrm>
        </p:grpSpPr>
        <p:sp>
          <p:nvSpPr>
            <p:cNvPr id="6" name="角丸四角形 5"/>
            <p:cNvSpPr/>
            <p:nvPr/>
          </p:nvSpPr>
          <p:spPr>
            <a:xfrm>
              <a:off x="2270928" y="2954216"/>
              <a:ext cx="612949" cy="27510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974312" y="2859987"/>
              <a:ext cx="723481" cy="369332"/>
            </a:xfrm>
            <a:prstGeom prst="rect">
              <a:avLst/>
            </a:prstGeom>
            <a:solidFill>
              <a:schemeClr val="bg1"/>
            </a:solidFill>
          </p:spPr>
          <p:txBody>
            <a:bodyPr wrap="square" rtlCol="0">
              <a:spAutoFit/>
            </a:bodyPr>
            <a:lstStyle/>
            <a:p>
              <a:r>
                <a:rPr kumimoji="1" lang="ja-JP" altLang="en-US" dirty="0" smtClean="0"/>
                <a:t>２０</a:t>
              </a:r>
              <a:endParaRPr kumimoji="1" lang="ja-JP" altLang="en-US" dirty="0"/>
            </a:p>
          </p:txBody>
        </p:sp>
      </p:grpSp>
    </p:spTree>
    <p:extLst>
      <p:ext uri="{BB962C8B-B14F-4D97-AF65-F5344CB8AC3E}">
        <p14:creationId xmlns:p14="http://schemas.microsoft.com/office/powerpoint/2010/main" val="33954010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68</a:t>
            </a:fld>
            <a:endParaRPr kumimoji="1" lang="ja-JP" altLang="en-US"/>
          </a:p>
        </p:txBody>
      </p:sp>
      <p:pic>
        <p:nvPicPr>
          <p:cNvPr id="8" name="図 7"/>
          <p:cNvPicPr>
            <a:picLocks noChangeAspect="1"/>
          </p:cNvPicPr>
          <p:nvPr/>
        </p:nvPicPr>
        <p:blipFill>
          <a:blip r:embed="rId2"/>
          <a:stretch>
            <a:fillRect/>
          </a:stretch>
        </p:blipFill>
        <p:spPr>
          <a:xfrm>
            <a:off x="418919" y="914400"/>
            <a:ext cx="11315761" cy="5342407"/>
          </a:xfrm>
          <a:prstGeom prst="rect">
            <a:avLst/>
          </a:prstGeom>
        </p:spPr>
      </p:pic>
      <p:sp>
        <p:nvSpPr>
          <p:cNvPr id="10" name="角丸四角形 9"/>
          <p:cNvSpPr/>
          <p:nvPr/>
        </p:nvSpPr>
        <p:spPr>
          <a:xfrm>
            <a:off x="3999245" y="3396343"/>
            <a:ext cx="6471137"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38660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354BD42D-552C-452A-AF7F-CAED7BF96469}"/>
              </a:ext>
            </a:extLst>
          </p:cNvPr>
          <p:cNvSpPr>
            <a:spLocks noGrp="1"/>
          </p:cNvSpPr>
          <p:nvPr>
            <p:ph type="title"/>
          </p:nvPr>
        </p:nvSpPr>
        <p:spPr/>
        <p:txBody>
          <a:bodyPr/>
          <a:lstStyle/>
          <a:p>
            <a:r>
              <a:rPr kumimoji="1" lang="ja-JP" altLang="en-US" dirty="0"/>
              <a:t>作成した</a:t>
            </a:r>
            <a:r>
              <a:rPr kumimoji="1" lang="en-US" altLang="ja-JP" dirty="0"/>
              <a:t>Custom</a:t>
            </a:r>
            <a:r>
              <a:rPr kumimoji="1" lang="ja-JP" altLang="en-US" dirty="0"/>
              <a:t> </a:t>
            </a:r>
            <a:r>
              <a:rPr kumimoji="1" lang="en-US" altLang="ja-JP" dirty="0"/>
              <a:t>Endpoint</a:t>
            </a:r>
            <a:r>
              <a:rPr kumimoji="1" lang="ja-JP" altLang="en-US" dirty="0"/>
              <a:t>を</a:t>
            </a:r>
            <a:r>
              <a:rPr kumimoji="1" lang="en-US" altLang="ja-JP" dirty="0"/>
              <a:t>Route</a:t>
            </a:r>
            <a:r>
              <a:rPr kumimoji="1" lang="ja-JP" altLang="en-US" dirty="0"/>
              <a:t>に加える</a:t>
            </a:r>
          </a:p>
        </p:txBody>
      </p:sp>
      <p:sp>
        <p:nvSpPr>
          <p:cNvPr id="3" name="スライド番号プレースホルダー 2">
            <a:extLst>
              <a:ext uri="{FF2B5EF4-FFF2-40B4-BE49-F238E27FC236}">
                <a16:creationId xmlns="" xmlns:a16="http://schemas.microsoft.com/office/drawing/2014/main" id="{EB26FBA9-6DBB-4C62-9BC4-3AE23AC748B6}"/>
              </a:ext>
            </a:extLst>
          </p:cNvPr>
          <p:cNvSpPr>
            <a:spLocks noGrp="1"/>
          </p:cNvSpPr>
          <p:nvPr>
            <p:ph type="sldNum" sz="quarter" idx="12"/>
          </p:nvPr>
        </p:nvSpPr>
        <p:spPr/>
        <p:txBody>
          <a:bodyPr/>
          <a:lstStyle/>
          <a:p>
            <a:fld id="{6F84F5BE-853B-463E-BD2A-CF66A7E28F35}" type="slidenum">
              <a:rPr kumimoji="1" lang="ja-JP" altLang="en-US" smtClean="0"/>
              <a:t>69</a:t>
            </a:fld>
            <a:endParaRPr kumimoji="1" lang="ja-JP" altLang="en-US"/>
          </a:p>
        </p:txBody>
      </p:sp>
      <p:pic>
        <p:nvPicPr>
          <p:cNvPr id="5" name="図 4">
            <a:extLst>
              <a:ext uri="{FF2B5EF4-FFF2-40B4-BE49-F238E27FC236}">
                <a16:creationId xmlns="" xmlns:a16="http://schemas.microsoft.com/office/drawing/2014/main" id="{FDEFA81E-5B4A-4B15-B60B-01BD6355DE76}"/>
              </a:ext>
            </a:extLst>
          </p:cNvPr>
          <p:cNvPicPr>
            <a:picLocks noChangeAspect="1"/>
          </p:cNvPicPr>
          <p:nvPr/>
        </p:nvPicPr>
        <p:blipFill>
          <a:blip r:embed="rId2"/>
          <a:stretch>
            <a:fillRect/>
          </a:stretch>
        </p:blipFill>
        <p:spPr>
          <a:xfrm>
            <a:off x="309679" y="1838721"/>
            <a:ext cx="6254673" cy="448675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662869F5-D73D-4F3B-8B65-5DE6E9BABFDF}"/>
              </a:ext>
            </a:extLst>
          </p:cNvPr>
          <p:cNvPicPr>
            <a:picLocks noChangeAspect="1"/>
          </p:cNvPicPr>
          <p:nvPr/>
        </p:nvPicPr>
        <p:blipFill>
          <a:blip r:embed="rId3"/>
          <a:stretch>
            <a:fillRect/>
          </a:stretch>
        </p:blipFill>
        <p:spPr>
          <a:xfrm>
            <a:off x="4495508" y="1204331"/>
            <a:ext cx="7386813" cy="4650059"/>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F3A938CD-9BB3-4B65-82E0-0C8869E680EC}"/>
              </a:ext>
            </a:extLst>
          </p:cNvPr>
          <p:cNvSpPr/>
          <p:nvPr/>
        </p:nvSpPr>
        <p:spPr>
          <a:xfrm>
            <a:off x="3101859" y="4360228"/>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E25D464D-FC45-4256-9316-FA5DDFDB9BED}"/>
              </a:ext>
            </a:extLst>
          </p:cNvPr>
          <p:cNvCxnSpPr>
            <a:cxnSpLocks/>
            <a:stCxn id="7" idx="2"/>
            <a:endCxn id="6" idx="1"/>
          </p:cNvCxnSpPr>
          <p:nvPr/>
        </p:nvCxnSpPr>
        <p:spPr>
          <a:xfrm rot="5400000" flipH="1" flipV="1">
            <a:off x="3378610" y="3671729"/>
            <a:ext cx="1259266" cy="974529"/>
          </a:xfrm>
          <a:prstGeom prst="bentConnector4">
            <a:avLst>
              <a:gd name="adj1" fmla="val -18153"/>
              <a:gd name="adj2" fmla="val 715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 xmlns:a16="http://schemas.microsoft.com/office/drawing/2014/main" id="{6D54F237-0E2A-49E0-8B5D-7BA3045673F7}"/>
              </a:ext>
            </a:extLst>
          </p:cNvPr>
          <p:cNvSpPr txBox="1"/>
          <p:nvPr/>
        </p:nvSpPr>
        <p:spPr>
          <a:xfrm>
            <a:off x="221096" y="1017103"/>
            <a:ext cx="3238387"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Endpoint</a:t>
            </a:r>
            <a:r>
              <a:rPr lang="ja-JP" altLang="en-US" sz="1600" dirty="0"/>
              <a:t>”で “</a:t>
            </a:r>
            <a:r>
              <a:rPr lang="en-US" altLang="ja-JP" sz="1600" dirty="0" err="1"/>
              <a:t>rawdata</a:t>
            </a:r>
            <a:r>
              <a:rPr lang="ja-JP" altLang="en-US" sz="1600" dirty="0"/>
              <a:t>”を選択</a:t>
            </a:r>
            <a:endParaRPr lang="en-US" altLang="ja-JP" sz="1600" dirty="0"/>
          </a:p>
        </p:txBody>
      </p:sp>
      <p:sp>
        <p:nvSpPr>
          <p:cNvPr id="11" name="四角形: 角を丸くする 10">
            <a:extLst>
              <a:ext uri="{FF2B5EF4-FFF2-40B4-BE49-F238E27FC236}">
                <a16:creationId xmlns="" xmlns:a16="http://schemas.microsoft.com/office/drawing/2014/main" id="{0574AB4D-42A8-471E-9747-F16838BB5260}"/>
              </a:ext>
            </a:extLst>
          </p:cNvPr>
          <p:cNvSpPr/>
          <p:nvPr/>
        </p:nvSpPr>
        <p:spPr>
          <a:xfrm>
            <a:off x="4703917" y="3214800"/>
            <a:ext cx="1644844" cy="44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 xmlns:a16="http://schemas.microsoft.com/office/drawing/2014/main" id="{9EC4B6CF-1E6B-4560-9A69-D23D1765355A}"/>
              </a:ext>
            </a:extLst>
          </p:cNvPr>
          <p:cNvSpPr/>
          <p:nvPr/>
        </p:nvSpPr>
        <p:spPr>
          <a:xfrm>
            <a:off x="10606630" y="2587185"/>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20DFC869-CB9A-4C10-B9D8-9EE7642D02BA}"/>
              </a:ext>
            </a:extLst>
          </p:cNvPr>
          <p:cNvCxnSpPr>
            <a:cxnSpLocks/>
            <a:stCxn id="12" idx="2"/>
            <a:endCxn id="11" idx="3"/>
          </p:cNvCxnSpPr>
          <p:nvPr/>
        </p:nvCxnSpPr>
        <p:spPr>
          <a:xfrm rot="5400000">
            <a:off x="8476948" y="887398"/>
            <a:ext cx="420616" cy="467698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959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7</a:t>
            </a:fld>
            <a:endParaRPr kumimoji="1" lang="ja-JP" altLang="en-US"/>
          </a:p>
        </p:txBody>
      </p:sp>
      <p:pic>
        <p:nvPicPr>
          <p:cNvPr id="5" name="図 4"/>
          <p:cNvPicPr>
            <a:picLocks noChangeAspect="1"/>
          </p:cNvPicPr>
          <p:nvPr/>
        </p:nvPicPr>
        <p:blipFill>
          <a:blip r:embed="rId2"/>
          <a:stretch>
            <a:fillRect/>
          </a:stretch>
        </p:blipFill>
        <p:spPr>
          <a:xfrm>
            <a:off x="362637" y="1114184"/>
            <a:ext cx="11428325" cy="5377334"/>
          </a:xfrm>
          <a:prstGeom prst="rect">
            <a:avLst/>
          </a:prstGeom>
        </p:spPr>
      </p:pic>
      <p:sp>
        <p:nvSpPr>
          <p:cNvPr id="6" name="テキスト ボックス 5"/>
          <p:cNvSpPr txBox="1"/>
          <p:nvPr/>
        </p:nvSpPr>
        <p:spPr>
          <a:xfrm>
            <a:off x="1672139" y="3330342"/>
            <a:ext cx="429768" cy="369332"/>
          </a:xfrm>
          <a:prstGeom prst="rect">
            <a:avLst/>
          </a:prstGeom>
          <a:solidFill>
            <a:schemeClr val="bg1"/>
          </a:solidFill>
        </p:spPr>
        <p:txBody>
          <a:bodyPr wrap="square" rtlCol="0">
            <a:spAutoFit/>
          </a:bodyPr>
          <a:lstStyle/>
          <a:p>
            <a:r>
              <a:rPr kumimoji="1" lang="ja-JP" altLang="en-US" dirty="0" smtClean="0"/>
              <a:t>１</a:t>
            </a:r>
            <a:endParaRPr kumimoji="1" lang="ja-JP" altLang="en-US" dirty="0"/>
          </a:p>
        </p:txBody>
      </p:sp>
      <p:sp>
        <p:nvSpPr>
          <p:cNvPr id="7" name="角丸四角形 6"/>
          <p:cNvSpPr/>
          <p:nvPr/>
        </p:nvSpPr>
        <p:spPr>
          <a:xfrm>
            <a:off x="362637" y="3045773"/>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38451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1384157-E34A-4630-A338-2E897337E9FC}"/>
              </a:ext>
            </a:extLst>
          </p:cNvPr>
          <p:cNvSpPr>
            <a:spLocks noGrp="1"/>
          </p:cNvSpPr>
          <p:nvPr>
            <p:ph type="title"/>
          </p:nvPr>
        </p:nvSpPr>
        <p:spPr/>
        <p:txBody>
          <a:bodyPr/>
          <a:lstStyle/>
          <a:p>
            <a:r>
              <a:rPr kumimoji="1" lang="ja-JP" altLang="en-US" dirty="0"/>
              <a:t>作成した</a:t>
            </a:r>
            <a:r>
              <a:rPr lang="en-US" altLang="ja-JP" dirty="0"/>
              <a:t>Route</a:t>
            </a:r>
            <a:r>
              <a:rPr lang="ja-JP" altLang="en-US" dirty="0"/>
              <a:t>にフィルターを定義する</a:t>
            </a:r>
            <a:endParaRPr kumimoji="1" lang="ja-JP" altLang="en-US" dirty="0"/>
          </a:p>
        </p:txBody>
      </p:sp>
      <p:sp>
        <p:nvSpPr>
          <p:cNvPr id="3" name="スライド番号プレースホルダー 2">
            <a:extLst>
              <a:ext uri="{FF2B5EF4-FFF2-40B4-BE49-F238E27FC236}">
                <a16:creationId xmlns="" xmlns:a16="http://schemas.microsoft.com/office/drawing/2014/main" id="{9F6888EC-C4A6-4DA6-A732-C4BD134D6A2C}"/>
              </a:ext>
            </a:extLst>
          </p:cNvPr>
          <p:cNvSpPr>
            <a:spLocks noGrp="1"/>
          </p:cNvSpPr>
          <p:nvPr>
            <p:ph type="sldNum" sz="quarter" idx="12"/>
          </p:nvPr>
        </p:nvSpPr>
        <p:spPr/>
        <p:txBody>
          <a:bodyPr/>
          <a:lstStyle/>
          <a:p>
            <a:fld id="{6F84F5BE-853B-463E-BD2A-CF66A7E28F35}" type="slidenum">
              <a:rPr kumimoji="1" lang="ja-JP" altLang="en-US" smtClean="0"/>
              <a:t>70</a:t>
            </a:fld>
            <a:endParaRPr kumimoji="1" lang="ja-JP" altLang="en-US"/>
          </a:p>
        </p:txBody>
      </p:sp>
      <p:pic>
        <p:nvPicPr>
          <p:cNvPr id="4" name="図 3">
            <a:extLst>
              <a:ext uri="{FF2B5EF4-FFF2-40B4-BE49-F238E27FC236}">
                <a16:creationId xmlns="" xmlns:a16="http://schemas.microsoft.com/office/drawing/2014/main" id="{702D7E2D-CCCF-4F29-9E9E-B4C6F83B577B}"/>
              </a:ext>
            </a:extLst>
          </p:cNvPr>
          <p:cNvPicPr>
            <a:picLocks noChangeAspect="1"/>
          </p:cNvPicPr>
          <p:nvPr/>
        </p:nvPicPr>
        <p:blipFill>
          <a:blip r:embed="rId2"/>
          <a:stretch>
            <a:fillRect/>
          </a:stretch>
        </p:blipFill>
        <p:spPr>
          <a:xfrm>
            <a:off x="283391" y="2029522"/>
            <a:ext cx="6594500" cy="4122234"/>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 xmlns:a16="http://schemas.microsoft.com/office/drawing/2014/main" id="{454D349D-2455-4ED7-8634-F30B9AABBCC7}"/>
              </a:ext>
            </a:extLst>
          </p:cNvPr>
          <p:cNvPicPr>
            <a:picLocks noChangeAspect="1"/>
          </p:cNvPicPr>
          <p:nvPr/>
        </p:nvPicPr>
        <p:blipFill>
          <a:blip r:embed="rId3"/>
          <a:stretch>
            <a:fillRect/>
          </a:stretch>
        </p:blipFill>
        <p:spPr>
          <a:xfrm>
            <a:off x="6723755" y="1312707"/>
            <a:ext cx="4630045" cy="4780504"/>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 xmlns:a16="http://schemas.microsoft.com/office/drawing/2014/main" id="{5EEAEBFC-4371-4BAF-A4A5-A9E877FF077E}"/>
              </a:ext>
            </a:extLst>
          </p:cNvPr>
          <p:cNvSpPr/>
          <p:nvPr/>
        </p:nvSpPr>
        <p:spPr>
          <a:xfrm>
            <a:off x="611420" y="4962394"/>
            <a:ext cx="3239467"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30AE56D7-A938-405E-BDB6-D0AA61B0A6AC}"/>
              </a:ext>
            </a:extLst>
          </p:cNvPr>
          <p:cNvCxnSpPr>
            <a:cxnSpLocks/>
            <a:stCxn id="7" idx="2"/>
            <a:endCxn id="11" idx="0"/>
          </p:cNvCxnSpPr>
          <p:nvPr/>
        </p:nvCxnSpPr>
        <p:spPr>
          <a:xfrm rot="5400000">
            <a:off x="1310659" y="4864366"/>
            <a:ext cx="394069" cy="144692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 xmlns:a16="http://schemas.microsoft.com/office/drawing/2014/main" id="{57501AEB-1708-4E55-9E2C-5125EE4CF46F}"/>
              </a:ext>
            </a:extLst>
          </p:cNvPr>
          <p:cNvSpPr txBox="1"/>
          <p:nvPr/>
        </p:nvSpPr>
        <p:spPr>
          <a:xfrm>
            <a:off x="221096" y="1017103"/>
            <a:ext cx="5403723"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a</a:t>
            </a:r>
            <a:r>
              <a:rPr kumimoji="1" lang="ja-JP" altLang="en-US" sz="1600" dirty="0"/>
              <a:t> </a:t>
            </a:r>
            <a:r>
              <a:rPr kumimoji="1" lang="en-US" altLang="ja-JP" sz="1600" dirty="0"/>
              <a:t>route</a:t>
            </a:r>
            <a:r>
              <a:rPr kumimoji="1" lang="ja-JP" altLang="en-US" sz="1600" dirty="0"/>
              <a:t>”の画面に戻るので</a:t>
            </a:r>
            <a:r>
              <a:rPr kumimoji="1" lang="en-US" altLang="ja-JP" sz="1600" dirty="0"/>
              <a:t>…</a:t>
            </a:r>
          </a:p>
          <a:p>
            <a:pPr marL="342900" indent="-342900">
              <a:buAutoNum type="arabicPeriod"/>
            </a:pPr>
            <a:r>
              <a:rPr lang="ja-JP" altLang="en-US" sz="1600" dirty="0"/>
              <a:t>“</a:t>
            </a:r>
            <a:r>
              <a:rPr lang="en-US" altLang="ja-JP" sz="1600" dirty="0"/>
              <a:t>Routing</a:t>
            </a:r>
            <a:r>
              <a:rPr lang="ja-JP" altLang="en-US" sz="1600" dirty="0"/>
              <a:t> </a:t>
            </a:r>
            <a:r>
              <a:rPr lang="en-US" altLang="ja-JP" sz="1600" dirty="0"/>
              <a:t>query</a:t>
            </a:r>
            <a:r>
              <a:rPr lang="ja-JP" altLang="en-US" sz="1600" dirty="0"/>
              <a:t>”に以下を入力して、“</a:t>
            </a:r>
            <a:r>
              <a:rPr lang="en-US" altLang="ja-JP" sz="1600" dirty="0"/>
              <a:t>Save</a:t>
            </a:r>
            <a:r>
              <a:rPr lang="ja-JP" altLang="en-US" sz="1600" dirty="0"/>
              <a:t>”をクリック</a:t>
            </a:r>
            <a:endParaRPr lang="en-US" altLang="ja-JP" sz="1600" dirty="0"/>
          </a:p>
          <a:p>
            <a:r>
              <a:rPr kumimoji="1" lang="ja-JP" altLang="en-US" sz="1600" dirty="0"/>
              <a:t>　</a:t>
            </a:r>
            <a:r>
              <a:rPr kumimoji="1" lang="en-US" altLang="ja-JP" sz="1600" b="1" dirty="0"/>
              <a:t>$</a:t>
            </a:r>
            <a:r>
              <a:rPr kumimoji="1" lang="en-US" altLang="ja-JP" sz="1600" b="1" dirty="0" err="1"/>
              <a:t>twin.properties.desired.store</a:t>
            </a:r>
            <a:r>
              <a:rPr kumimoji="1" lang="en-US" altLang="ja-JP" sz="1600" b="1" dirty="0"/>
              <a:t> = ‘</a:t>
            </a:r>
            <a:r>
              <a:rPr kumimoji="1" lang="en-US" altLang="ja-JP" sz="1600" b="1" dirty="0" smtClean="0"/>
              <a:t>enabled’</a:t>
            </a:r>
            <a:endParaRPr kumimoji="1" lang="ja-JP" altLang="en-US" sz="1600" b="1" dirty="0"/>
          </a:p>
        </p:txBody>
      </p:sp>
      <p:sp>
        <p:nvSpPr>
          <p:cNvPr id="11" name="四角形: 角を丸くする 10">
            <a:extLst>
              <a:ext uri="{FF2B5EF4-FFF2-40B4-BE49-F238E27FC236}">
                <a16:creationId xmlns="" xmlns:a16="http://schemas.microsoft.com/office/drawing/2014/main" id="{C65F8C62-3E0A-4ECC-B1CC-3E7AB28262E6}"/>
              </a:ext>
            </a:extLst>
          </p:cNvPr>
          <p:cNvSpPr/>
          <p:nvPr/>
        </p:nvSpPr>
        <p:spPr>
          <a:xfrm>
            <a:off x="341174" y="5784862"/>
            <a:ext cx="886115"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55B2CA7F-A396-4CA8-94D8-F9EAF1B9BDF9}"/>
              </a:ext>
            </a:extLst>
          </p:cNvPr>
          <p:cNvCxnSpPr>
            <a:cxnSpLocks/>
            <a:stCxn id="11" idx="3"/>
            <a:endCxn id="5" idx="1"/>
          </p:cNvCxnSpPr>
          <p:nvPr/>
        </p:nvCxnSpPr>
        <p:spPr>
          <a:xfrm flipV="1">
            <a:off x="1227289" y="3702959"/>
            <a:ext cx="5496466" cy="2296103"/>
          </a:xfrm>
          <a:prstGeom prst="bentConnector3">
            <a:avLst>
              <a:gd name="adj1" fmla="val 697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BBC0C588-1903-4532-8141-C912D89B4AC5}"/>
              </a:ext>
            </a:extLst>
          </p:cNvPr>
          <p:cNvSpPr/>
          <p:nvPr/>
        </p:nvSpPr>
        <p:spPr>
          <a:xfrm>
            <a:off x="6990866" y="4636810"/>
            <a:ext cx="422548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 xmlns:a16="http://schemas.microsoft.com/office/drawing/2014/main" id="{FAA20FF5-A45C-44D6-B2C1-47B982F27C86}"/>
              </a:ext>
            </a:extLst>
          </p:cNvPr>
          <p:cNvSpPr txBox="1"/>
          <p:nvPr/>
        </p:nvSpPr>
        <p:spPr>
          <a:xfrm>
            <a:off x="6981573" y="6213261"/>
            <a:ext cx="3562194" cy="338554"/>
          </a:xfrm>
          <a:prstGeom prst="rect">
            <a:avLst/>
          </a:prstGeom>
          <a:noFill/>
        </p:spPr>
        <p:txBody>
          <a:bodyPr wrap="none" rtlCol="0">
            <a:spAutoFit/>
          </a:bodyPr>
          <a:lstStyle/>
          <a:p>
            <a:r>
              <a:rPr lang="ja-JP" altLang="en-US" sz="1600" dirty="0"/>
              <a:t>追加した</a:t>
            </a:r>
            <a:r>
              <a:rPr lang="en-US" altLang="ja-JP" sz="1600" dirty="0"/>
              <a:t>Route</a:t>
            </a:r>
            <a:r>
              <a:rPr lang="ja-JP" altLang="en-US" sz="1600" dirty="0"/>
              <a:t>がリストに追加される</a:t>
            </a:r>
            <a:endParaRPr kumimoji="1" lang="ja-JP" altLang="en-US" sz="1600" dirty="0"/>
          </a:p>
        </p:txBody>
      </p:sp>
      <p:sp>
        <p:nvSpPr>
          <p:cNvPr id="6" name="テキスト ボックス 5"/>
          <p:cNvSpPr txBox="1"/>
          <p:nvPr/>
        </p:nvSpPr>
        <p:spPr>
          <a:xfrm>
            <a:off x="4330460" y="1690777"/>
            <a:ext cx="2139351" cy="1200329"/>
          </a:xfrm>
          <a:prstGeom prst="rect">
            <a:avLst/>
          </a:prstGeom>
          <a:solidFill>
            <a:schemeClr val="bg1"/>
          </a:solidFill>
          <a:ln w="44450">
            <a:solidFill>
              <a:srgbClr val="FF0000"/>
            </a:solidFill>
          </a:ln>
        </p:spPr>
        <p:txBody>
          <a:bodyPr wrap="square" rtlCol="0">
            <a:spAutoFit/>
          </a:bodyPr>
          <a:lstStyle/>
          <a:p>
            <a:r>
              <a:rPr kumimoji="1" lang="ja-JP" altLang="en-US" dirty="0" smtClean="0"/>
              <a:t>シングルクオーテーションは こぴぺ せずタイプしなおすこと！</a:t>
            </a:r>
            <a:endParaRPr kumimoji="1" lang="ja-JP" altLang="en-US" dirty="0"/>
          </a:p>
        </p:txBody>
      </p:sp>
    </p:spTree>
    <p:extLst>
      <p:ext uri="{BB962C8B-B14F-4D97-AF65-F5344CB8AC3E}">
        <p14:creationId xmlns:p14="http://schemas.microsoft.com/office/powerpoint/2010/main" val="14402792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71</a:t>
            </a:fld>
            <a:endParaRPr kumimoji="1" lang="ja-JP" altLang="en-US"/>
          </a:p>
        </p:txBody>
      </p:sp>
      <p:pic>
        <p:nvPicPr>
          <p:cNvPr id="4" name="図 3"/>
          <p:cNvPicPr>
            <a:picLocks noChangeAspect="1"/>
          </p:cNvPicPr>
          <p:nvPr/>
        </p:nvPicPr>
        <p:blipFill>
          <a:blip r:embed="rId2"/>
          <a:stretch>
            <a:fillRect/>
          </a:stretch>
        </p:blipFill>
        <p:spPr>
          <a:xfrm>
            <a:off x="625452" y="1085693"/>
            <a:ext cx="10902696" cy="5405825"/>
          </a:xfrm>
          <a:prstGeom prst="rect">
            <a:avLst/>
          </a:prstGeom>
        </p:spPr>
      </p:pic>
    </p:spTree>
    <p:extLst>
      <p:ext uri="{BB962C8B-B14F-4D97-AF65-F5344CB8AC3E}">
        <p14:creationId xmlns:p14="http://schemas.microsoft.com/office/powerpoint/2010/main" val="14449390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72</a:t>
            </a:fld>
            <a:endParaRPr kumimoji="1" lang="ja-JP" altLang="en-US"/>
          </a:p>
        </p:txBody>
      </p:sp>
      <p:pic>
        <p:nvPicPr>
          <p:cNvPr id="4" name="図 3"/>
          <p:cNvPicPr>
            <a:picLocks noChangeAspect="1"/>
          </p:cNvPicPr>
          <p:nvPr/>
        </p:nvPicPr>
        <p:blipFill>
          <a:blip r:embed="rId2"/>
          <a:stretch>
            <a:fillRect/>
          </a:stretch>
        </p:blipFill>
        <p:spPr>
          <a:xfrm>
            <a:off x="1063752" y="1066420"/>
            <a:ext cx="10290048" cy="5123519"/>
          </a:xfrm>
          <a:prstGeom prst="rect">
            <a:avLst/>
          </a:prstGeom>
        </p:spPr>
      </p:pic>
    </p:spTree>
    <p:extLst>
      <p:ext uri="{BB962C8B-B14F-4D97-AF65-F5344CB8AC3E}">
        <p14:creationId xmlns:p14="http://schemas.microsoft.com/office/powerpoint/2010/main" val="39429929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73</a:t>
            </a:fld>
            <a:endParaRPr kumimoji="1" lang="ja-JP" altLang="en-US"/>
          </a:p>
        </p:txBody>
      </p:sp>
      <p:pic>
        <p:nvPicPr>
          <p:cNvPr id="4" name="図 3"/>
          <p:cNvPicPr>
            <a:picLocks noChangeAspect="1"/>
          </p:cNvPicPr>
          <p:nvPr/>
        </p:nvPicPr>
        <p:blipFill>
          <a:blip r:embed="rId2"/>
          <a:stretch>
            <a:fillRect/>
          </a:stretch>
        </p:blipFill>
        <p:spPr>
          <a:xfrm>
            <a:off x="1155192" y="1179921"/>
            <a:ext cx="10198608" cy="5046075"/>
          </a:xfrm>
          <a:prstGeom prst="rect">
            <a:avLst/>
          </a:prstGeom>
        </p:spPr>
      </p:pic>
    </p:spTree>
    <p:extLst>
      <p:ext uri="{BB962C8B-B14F-4D97-AF65-F5344CB8AC3E}">
        <p14:creationId xmlns:p14="http://schemas.microsoft.com/office/powerpoint/2010/main" val="3360006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74</a:t>
            </a:fld>
            <a:endParaRPr kumimoji="1" lang="ja-JP" altLang="en-US"/>
          </a:p>
        </p:txBody>
      </p:sp>
      <p:pic>
        <p:nvPicPr>
          <p:cNvPr id="4" name="図 3"/>
          <p:cNvPicPr>
            <a:picLocks noChangeAspect="1"/>
          </p:cNvPicPr>
          <p:nvPr/>
        </p:nvPicPr>
        <p:blipFill>
          <a:blip r:embed="rId2"/>
          <a:stretch>
            <a:fillRect/>
          </a:stretch>
        </p:blipFill>
        <p:spPr>
          <a:xfrm>
            <a:off x="1237488" y="1187067"/>
            <a:ext cx="10116312" cy="5031784"/>
          </a:xfrm>
          <a:prstGeom prst="rect">
            <a:avLst/>
          </a:prstGeom>
        </p:spPr>
      </p:pic>
    </p:spTree>
    <p:extLst>
      <p:ext uri="{BB962C8B-B14F-4D97-AF65-F5344CB8AC3E}">
        <p14:creationId xmlns:p14="http://schemas.microsoft.com/office/powerpoint/2010/main" val="21177032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75</a:t>
            </a:fld>
            <a:endParaRPr kumimoji="1" lang="ja-JP" altLang="en-US"/>
          </a:p>
        </p:txBody>
      </p:sp>
      <p:pic>
        <p:nvPicPr>
          <p:cNvPr id="4" name="図 3"/>
          <p:cNvPicPr>
            <a:picLocks noChangeAspect="1"/>
          </p:cNvPicPr>
          <p:nvPr/>
        </p:nvPicPr>
        <p:blipFill>
          <a:blip r:embed="rId2"/>
          <a:stretch>
            <a:fillRect/>
          </a:stretch>
        </p:blipFill>
        <p:spPr>
          <a:xfrm>
            <a:off x="1155192" y="1179921"/>
            <a:ext cx="10198608" cy="5046075"/>
          </a:xfrm>
          <a:prstGeom prst="rect">
            <a:avLst/>
          </a:prstGeom>
        </p:spPr>
      </p:pic>
    </p:spTree>
    <p:extLst>
      <p:ext uri="{BB962C8B-B14F-4D97-AF65-F5344CB8AC3E}">
        <p14:creationId xmlns:p14="http://schemas.microsoft.com/office/powerpoint/2010/main" val="31570741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76</a:t>
            </a:fld>
            <a:endParaRPr kumimoji="1" lang="ja-JP" altLang="en-US"/>
          </a:p>
        </p:txBody>
      </p:sp>
    </p:spTree>
    <p:extLst>
      <p:ext uri="{BB962C8B-B14F-4D97-AF65-F5344CB8AC3E}">
        <p14:creationId xmlns:p14="http://schemas.microsoft.com/office/powerpoint/2010/main" val="29878097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7865463-520E-4392-915D-346C10FFEDF4}"/>
              </a:ext>
            </a:extLst>
          </p:cNvPr>
          <p:cNvSpPr>
            <a:spLocks noGrp="1"/>
          </p:cNvSpPr>
          <p:nvPr>
            <p:ph type="title"/>
          </p:nvPr>
        </p:nvSpPr>
        <p:spPr/>
        <p:txBody>
          <a:bodyPr/>
          <a:lstStyle/>
          <a:p>
            <a:r>
              <a:rPr lang="ja-JP" altLang="en-US" dirty="0"/>
              <a:t>デバイスに</a:t>
            </a:r>
            <a:r>
              <a:rPr lang="en-US" altLang="ja-JP" dirty="0"/>
              <a:t>Desired</a:t>
            </a:r>
            <a:r>
              <a:rPr lang="ja-JP" altLang="en-US" dirty="0"/>
              <a:t> </a:t>
            </a:r>
            <a:r>
              <a:rPr lang="en-US" altLang="ja-JP" dirty="0"/>
              <a:t>Property</a:t>
            </a:r>
            <a:r>
              <a:rPr lang="ja-JP" altLang="en-US" dirty="0"/>
              <a:t>を設定する</a:t>
            </a:r>
            <a:endParaRPr kumimoji="1" lang="ja-JP" altLang="en-US" dirty="0"/>
          </a:p>
        </p:txBody>
      </p:sp>
      <p:sp>
        <p:nvSpPr>
          <p:cNvPr id="4" name="スライド番号プレースホルダー 3">
            <a:extLst>
              <a:ext uri="{FF2B5EF4-FFF2-40B4-BE49-F238E27FC236}">
                <a16:creationId xmlns="" xmlns:a16="http://schemas.microsoft.com/office/drawing/2014/main" id="{90EFF11C-A6FE-47B4-B263-53D77C907088}"/>
              </a:ext>
            </a:extLst>
          </p:cNvPr>
          <p:cNvSpPr>
            <a:spLocks noGrp="1"/>
          </p:cNvSpPr>
          <p:nvPr>
            <p:ph type="sldNum" sz="quarter" idx="12"/>
          </p:nvPr>
        </p:nvSpPr>
        <p:spPr/>
        <p:txBody>
          <a:bodyPr/>
          <a:lstStyle/>
          <a:p>
            <a:fld id="{6F84F5BE-853B-463E-BD2A-CF66A7E28F35}" type="slidenum">
              <a:rPr kumimoji="1" lang="ja-JP" altLang="en-US" smtClean="0"/>
              <a:t>77</a:t>
            </a:fld>
            <a:endParaRPr kumimoji="1" lang="ja-JP" altLang="en-US"/>
          </a:p>
        </p:txBody>
      </p:sp>
      <p:pic>
        <p:nvPicPr>
          <p:cNvPr id="5" name="図 4">
            <a:extLst>
              <a:ext uri="{FF2B5EF4-FFF2-40B4-BE49-F238E27FC236}">
                <a16:creationId xmlns="" xmlns:a16="http://schemas.microsoft.com/office/drawing/2014/main" id="{70FEA08D-2EC3-4E81-8CEB-7EDB1562FC92}"/>
              </a:ext>
            </a:extLst>
          </p:cNvPr>
          <p:cNvPicPr>
            <a:picLocks noChangeAspect="1"/>
          </p:cNvPicPr>
          <p:nvPr/>
        </p:nvPicPr>
        <p:blipFill>
          <a:blip r:embed="rId2"/>
          <a:stretch>
            <a:fillRect/>
          </a:stretch>
        </p:blipFill>
        <p:spPr>
          <a:xfrm>
            <a:off x="672474" y="2208400"/>
            <a:ext cx="5814238" cy="404920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10CF7BDE-AC78-469F-A507-9B3EC4435E50}"/>
              </a:ext>
            </a:extLst>
          </p:cNvPr>
          <p:cNvPicPr>
            <a:picLocks noChangeAspect="1"/>
          </p:cNvPicPr>
          <p:nvPr/>
        </p:nvPicPr>
        <p:blipFill>
          <a:blip r:embed="rId3"/>
          <a:stretch>
            <a:fillRect/>
          </a:stretch>
        </p:blipFill>
        <p:spPr>
          <a:xfrm>
            <a:off x="6007339" y="1360968"/>
            <a:ext cx="5624679" cy="382956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 xmlns:a16="http://schemas.microsoft.com/office/drawing/2014/main" id="{35A1CEDF-7030-478A-BFF9-52901E3DA17F}"/>
              </a:ext>
            </a:extLst>
          </p:cNvPr>
          <p:cNvSpPr txBox="1"/>
          <p:nvPr/>
        </p:nvSpPr>
        <p:spPr>
          <a:xfrm>
            <a:off x="221096" y="1017103"/>
            <a:ext cx="4408579" cy="830997"/>
          </a:xfrm>
          <a:prstGeom prst="rect">
            <a:avLst/>
          </a:prstGeom>
          <a:noFill/>
        </p:spPr>
        <p:txBody>
          <a:bodyPr wrap="none" rtlCol="0">
            <a:spAutoFit/>
          </a:bodyPr>
          <a:lstStyle/>
          <a:p>
            <a:pPr marL="342900" indent="-342900">
              <a:buAutoNum type="arabicPeriod"/>
            </a:pPr>
            <a:r>
              <a:rPr kumimoji="1" lang="ja-JP" altLang="en-US" sz="1600" dirty="0"/>
              <a:t>作成した</a:t>
            </a:r>
            <a:r>
              <a:rPr kumimoji="1" lang="en-US" altLang="ja-JP" sz="1600" dirty="0"/>
              <a:t>IoT</a:t>
            </a:r>
            <a:r>
              <a:rPr kumimoji="1" lang="ja-JP" altLang="en-US" sz="1600" dirty="0"/>
              <a:t> </a:t>
            </a:r>
            <a:r>
              <a:rPr kumimoji="1" lang="en-US" altLang="ja-JP" sz="1600" dirty="0"/>
              <a:t>Hub</a:t>
            </a:r>
            <a:r>
              <a:rPr kumimoji="1" lang="ja-JP" altLang="en-US" sz="1600" dirty="0"/>
              <a:t>の“</a:t>
            </a:r>
            <a:r>
              <a:rPr kumimoji="1" lang="en-US" altLang="ja-JP" sz="1600" dirty="0"/>
              <a:t>IoT</a:t>
            </a:r>
            <a:r>
              <a:rPr kumimoji="1" lang="ja-JP" altLang="en-US" sz="1600" dirty="0"/>
              <a:t> </a:t>
            </a:r>
            <a:r>
              <a:rPr kumimoji="1" lang="en-US" altLang="ja-JP" sz="1600" dirty="0"/>
              <a:t>devices</a:t>
            </a:r>
            <a:r>
              <a:rPr kumimoji="1" lang="ja-JP" altLang="en-US" sz="1600" dirty="0"/>
              <a:t>”を選択し、</a:t>
            </a:r>
            <a:r>
              <a:rPr lang="en-US" altLang="ja-JP" sz="1600" dirty="0"/>
              <a:t/>
            </a:r>
            <a:br>
              <a:rPr lang="en-US" altLang="ja-JP" sz="1600" dirty="0"/>
            </a:br>
            <a:r>
              <a:rPr lang="ja-JP" altLang="en-US" sz="1600" dirty="0"/>
              <a:t>登録したデバイスを選択</a:t>
            </a:r>
            <a:endParaRPr kumimoji="1" lang="en-US" altLang="ja-JP" sz="1600" dirty="0"/>
          </a:p>
          <a:p>
            <a:pPr marL="342900" indent="-342900">
              <a:buAutoNum type="arabicPeriod"/>
            </a:pPr>
            <a:r>
              <a:rPr lang="ja-JP" altLang="en-US" sz="1600" dirty="0"/>
              <a:t>“</a:t>
            </a:r>
            <a:r>
              <a:rPr lang="en-US" altLang="ja-JP" sz="1600" dirty="0"/>
              <a:t>Device</a:t>
            </a:r>
            <a:r>
              <a:rPr lang="ja-JP" altLang="en-US" sz="1600" dirty="0"/>
              <a:t> </a:t>
            </a:r>
            <a:r>
              <a:rPr lang="en-US" altLang="ja-JP" sz="1600" dirty="0"/>
              <a:t>twin</a:t>
            </a:r>
            <a:r>
              <a:rPr lang="ja-JP" altLang="en-US" sz="1600" dirty="0"/>
              <a:t>” をクリック</a:t>
            </a:r>
            <a:endParaRPr kumimoji="1" lang="ja-JP" altLang="en-US" sz="1600" dirty="0"/>
          </a:p>
        </p:txBody>
      </p:sp>
      <p:sp>
        <p:nvSpPr>
          <p:cNvPr id="8" name="四角形: 角を丸くする 7">
            <a:extLst>
              <a:ext uri="{FF2B5EF4-FFF2-40B4-BE49-F238E27FC236}">
                <a16:creationId xmlns="" xmlns:a16="http://schemas.microsoft.com/office/drawing/2014/main" id="{280CB65A-A862-4405-A122-B608830C8A0F}"/>
              </a:ext>
            </a:extLst>
          </p:cNvPr>
          <p:cNvSpPr/>
          <p:nvPr/>
        </p:nvSpPr>
        <p:spPr>
          <a:xfrm>
            <a:off x="672474" y="5006358"/>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 xmlns:a16="http://schemas.microsoft.com/office/drawing/2014/main" id="{21AB24E5-4B04-4CBE-9A1B-1553D224EBFB}"/>
              </a:ext>
            </a:extLst>
          </p:cNvPr>
          <p:cNvCxnSpPr>
            <a:cxnSpLocks/>
            <a:stCxn id="8" idx="3"/>
            <a:endCxn id="11" idx="1"/>
          </p:cNvCxnSpPr>
          <p:nvPr/>
        </p:nvCxnSpPr>
        <p:spPr>
          <a:xfrm>
            <a:off x="1913860" y="5218026"/>
            <a:ext cx="1470153" cy="57831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 xmlns:a16="http://schemas.microsoft.com/office/drawing/2014/main" id="{E5655B21-8F31-48B5-8AA1-5B8923B3C0D1}"/>
              </a:ext>
            </a:extLst>
          </p:cNvPr>
          <p:cNvSpPr/>
          <p:nvPr/>
        </p:nvSpPr>
        <p:spPr>
          <a:xfrm>
            <a:off x="3384013" y="5584668"/>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 xmlns:a16="http://schemas.microsoft.com/office/drawing/2014/main" id="{2F0260F3-0C47-4599-AF13-6D12317E85E3}"/>
              </a:ext>
            </a:extLst>
          </p:cNvPr>
          <p:cNvCxnSpPr>
            <a:cxnSpLocks/>
            <a:stCxn id="11" idx="3"/>
            <a:endCxn id="6" idx="1"/>
          </p:cNvCxnSpPr>
          <p:nvPr/>
        </p:nvCxnSpPr>
        <p:spPr>
          <a:xfrm flipV="1">
            <a:off x="4625399" y="3275752"/>
            <a:ext cx="1381940" cy="252058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 xmlns:a16="http://schemas.microsoft.com/office/drawing/2014/main" id="{0DFFA7E7-59B9-4972-B699-F709FAAA72A8}"/>
              </a:ext>
            </a:extLst>
          </p:cNvPr>
          <p:cNvSpPr/>
          <p:nvPr/>
        </p:nvSpPr>
        <p:spPr>
          <a:xfrm>
            <a:off x="8930664" y="1674169"/>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48330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935C692-C22D-4075-AE85-0C3C63AB1DB4}"/>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 xmlns:a16="http://schemas.microsoft.com/office/drawing/2014/main" id="{3F8FB0E1-43C8-490D-A29A-91F10F9426BD}"/>
              </a:ext>
            </a:extLst>
          </p:cNvPr>
          <p:cNvSpPr>
            <a:spLocks noGrp="1"/>
          </p:cNvSpPr>
          <p:nvPr>
            <p:ph type="sldNum" sz="quarter" idx="12"/>
          </p:nvPr>
        </p:nvSpPr>
        <p:spPr/>
        <p:txBody>
          <a:bodyPr/>
          <a:lstStyle/>
          <a:p>
            <a:fld id="{6F84F5BE-853B-463E-BD2A-CF66A7E28F35}" type="slidenum">
              <a:rPr kumimoji="1" lang="ja-JP" altLang="en-US" smtClean="0"/>
              <a:t>78</a:t>
            </a:fld>
            <a:endParaRPr kumimoji="1" lang="ja-JP" altLang="en-US"/>
          </a:p>
        </p:txBody>
      </p:sp>
      <p:pic>
        <p:nvPicPr>
          <p:cNvPr id="5" name="図 4">
            <a:extLst>
              <a:ext uri="{FF2B5EF4-FFF2-40B4-BE49-F238E27FC236}">
                <a16:creationId xmlns="" xmlns:a16="http://schemas.microsoft.com/office/drawing/2014/main" id="{79147235-0D71-4C96-B8B6-39E8C0E5EC25}"/>
              </a:ext>
            </a:extLst>
          </p:cNvPr>
          <p:cNvPicPr>
            <a:picLocks noChangeAspect="1"/>
          </p:cNvPicPr>
          <p:nvPr/>
        </p:nvPicPr>
        <p:blipFill>
          <a:blip r:embed="rId2"/>
          <a:stretch>
            <a:fillRect/>
          </a:stretch>
        </p:blipFill>
        <p:spPr>
          <a:xfrm>
            <a:off x="1061165" y="1467293"/>
            <a:ext cx="4640253" cy="4908698"/>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 xmlns:a16="http://schemas.microsoft.com/office/drawing/2014/main" id="{C6864E83-E568-4307-BE3F-102B2A60FF4F}"/>
              </a:ext>
            </a:extLst>
          </p:cNvPr>
          <p:cNvSpPr txBox="1"/>
          <p:nvPr/>
        </p:nvSpPr>
        <p:spPr>
          <a:xfrm>
            <a:off x="5799645" y="1343168"/>
            <a:ext cx="5519460" cy="2308324"/>
          </a:xfrm>
          <a:prstGeom prst="rect">
            <a:avLst/>
          </a:prstGeom>
          <a:noFill/>
        </p:spPr>
        <p:txBody>
          <a:bodyPr wrap="none" rtlCol="0">
            <a:spAutoFit/>
          </a:bodyPr>
          <a:lstStyle/>
          <a:p>
            <a:pPr marL="342900" indent="-342900">
              <a:buAutoNum type="arabicPeriod"/>
            </a:pPr>
            <a:r>
              <a:rPr lang="ja-JP" altLang="en-US" sz="1600" dirty="0"/>
              <a:t>図のように、</a:t>
            </a:r>
            <a:r>
              <a:rPr lang="en-US" altLang="ja-JP" sz="1600" dirty="0"/>
              <a:t>”desired</a:t>
            </a:r>
            <a:r>
              <a:rPr lang="ja-JP" altLang="en-US" sz="1600" dirty="0"/>
              <a:t>“の子要素として、</a:t>
            </a:r>
            <a:r>
              <a:rPr lang="en-US" altLang="ja-JP" sz="1600" dirty="0"/>
              <a:t/>
            </a:r>
            <a:br>
              <a:rPr lang="en-US" altLang="ja-JP" sz="1600" dirty="0"/>
            </a:br>
            <a:r>
              <a:rPr lang="en-US" altLang="ja-JP" sz="1600" dirty="0" smtClean="0"/>
              <a:t>“</a:t>
            </a:r>
            <a:r>
              <a:rPr lang="en-US" altLang="ja-JP" sz="1600" dirty="0" err="1" smtClean="0"/>
              <a:t>store”:”enabled</a:t>
            </a:r>
            <a:r>
              <a:rPr lang="en-US" altLang="ja-JP" sz="1600" dirty="0" smtClean="0"/>
              <a:t>”,</a:t>
            </a:r>
            <a:r>
              <a:rPr lang="en-US" altLang="ja-JP" sz="1600" dirty="0"/>
              <a:t/>
            </a:r>
            <a:br>
              <a:rPr lang="en-US" altLang="ja-JP" sz="1600" dirty="0"/>
            </a:br>
            <a:r>
              <a:rPr lang="ja-JP" altLang="en-US" sz="1600" dirty="0"/>
              <a:t>を入力</a:t>
            </a:r>
            <a:endParaRPr kumimoji="1" lang="en-US" altLang="ja-JP" sz="1600" dirty="0"/>
          </a:p>
          <a:p>
            <a:pPr marL="342900" indent="-342900">
              <a:buAutoNum type="arabicPeriod"/>
            </a:pPr>
            <a:r>
              <a:rPr lang="ja-JP" altLang="en-US" sz="1600" dirty="0"/>
              <a:t>“</a:t>
            </a:r>
            <a:r>
              <a:rPr lang="en-US" altLang="ja-JP" sz="1600" dirty="0"/>
              <a:t>Save</a:t>
            </a:r>
            <a:r>
              <a:rPr lang="ja-JP" altLang="en-US" sz="1600" dirty="0"/>
              <a:t>” をクリック</a:t>
            </a:r>
            <a:endParaRPr lang="en-US" altLang="ja-JP" sz="1600" dirty="0"/>
          </a:p>
          <a:p>
            <a:endParaRPr kumimoji="1" lang="en-US" altLang="ja-JP" sz="1600" dirty="0"/>
          </a:p>
          <a:p>
            <a:r>
              <a:rPr lang="ja-JP" altLang="en-US" sz="1600" dirty="0"/>
              <a:t>これで、このデバイスから送られたテレメトリーデータが</a:t>
            </a:r>
            <a:endParaRPr lang="en-US" altLang="ja-JP" sz="1600" dirty="0"/>
          </a:p>
          <a:p>
            <a:r>
              <a:rPr kumimoji="1" lang="ja-JP" altLang="en-US" sz="1600" dirty="0"/>
              <a:t>この</a:t>
            </a:r>
            <a:r>
              <a:rPr kumimoji="1" lang="en-US" altLang="ja-JP" sz="1600" dirty="0"/>
              <a:t>Route</a:t>
            </a:r>
            <a:r>
              <a:rPr kumimoji="1" lang="ja-JP" altLang="en-US" sz="1600" dirty="0"/>
              <a:t>に流れる</a:t>
            </a:r>
            <a:endParaRPr kumimoji="1" lang="en-US" altLang="ja-JP" sz="1600" dirty="0"/>
          </a:p>
          <a:p>
            <a:endParaRPr lang="en-US" altLang="ja-JP" sz="1600" dirty="0"/>
          </a:p>
          <a:p>
            <a:r>
              <a:rPr kumimoji="1" lang="ja-JP" altLang="en-US" sz="1600" dirty="0"/>
              <a:t>デバイス側のアプリは何も変更する必要なし！</a:t>
            </a:r>
          </a:p>
        </p:txBody>
      </p:sp>
      <p:sp>
        <p:nvSpPr>
          <p:cNvPr id="7" name="四角形: 角を丸くする 6">
            <a:extLst>
              <a:ext uri="{FF2B5EF4-FFF2-40B4-BE49-F238E27FC236}">
                <a16:creationId xmlns="" xmlns:a16="http://schemas.microsoft.com/office/drawing/2014/main" id="{2A55A585-4DBE-4D29-AD78-9216490C6913}"/>
              </a:ext>
            </a:extLst>
          </p:cNvPr>
          <p:cNvSpPr/>
          <p:nvPr/>
        </p:nvSpPr>
        <p:spPr>
          <a:xfrm>
            <a:off x="1749905" y="5878227"/>
            <a:ext cx="1957313"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 xmlns:a16="http://schemas.microsoft.com/office/drawing/2014/main" id="{9E03147D-B699-4265-8548-8DDA5ECB53FB}"/>
              </a:ext>
            </a:extLst>
          </p:cNvPr>
          <p:cNvCxnSpPr>
            <a:cxnSpLocks/>
            <a:stCxn id="7" idx="3"/>
            <a:endCxn id="10" idx="2"/>
          </p:cNvCxnSpPr>
          <p:nvPr/>
        </p:nvCxnSpPr>
        <p:spPr>
          <a:xfrm flipH="1" flipV="1">
            <a:off x="1599255" y="2385832"/>
            <a:ext cx="2107963" cy="3704063"/>
          </a:xfrm>
          <a:prstGeom prst="bentConnector4">
            <a:avLst>
              <a:gd name="adj1" fmla="val -10845"/>
              <a:gd name="adj2" fmla="val 5285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 xmlns:a16="http://schemas.microsoft.com/office/drawing/2014/main" id="{B22689E2-45D6-4537-AF1B-57A8359EF40F}"/>
              </a:ext>
            </a:extLst>
          </p:cNvPr>
          <p:cNvSpPr/>
          <p:nvPr/>
        </p:nvSpPr>
        <p:spPr>
          <a:xfrm>
            <a:off x="1214733" y="1962497"/>
            <a:ext cx="769043"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93518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79</a:t>
            </a:fld>
            <a:endParaRPr kumimoji="1" lang="ja-JP" altLang="en-US"/>
          </a:p>
        </p:txBody>
      </p:sp>
      <p:pic>
        <p:nvPicPr>
          <p:cNvPr id="4" name="図 3"/>
          <p:cNvPicPr>
            <a:picLocks noChangeAspect="1"/>
          </p:cNvPicPr>
          <p:nvPr/>
        </p:nvPicPr>
        <p:blipFill>
          <a:blip r:embed="rId2"/>
          <a:stretch>
            <a:fillRect/>
          </a:stretch>
        </p:blipFill>
        <p:spPr>
          <a:xfrm>
            <a:off x="532561" y="1106304"/>
            <a:ext cx="11187165" cy="5258376"/>
          </a:xfrm>
          <a:prstGeom prst="rect">
            <a:avLst/>
          </a:prstGeom>
        </p:spPr>
      </p:pic>
      <p:grpSp>
        <p:nvGrpSpPr>
          <p:cNvPr id="5" name="グループ化 4"/>
          <p:cNvGrpSpPr/>
          <p:nvPr/>
        </p:nvGrpSpPr>
        <p:grpSpPr>
          <a:xfrm>
            <a:off x="2321171" y="2200591"/>
            <a:ext cx="1637881" cy="494936"/>
            <a:chOff x="2270928" y="2954217"/>
            <a:chExt cx="1637881" cy="494936"/>
          </a:xfrm>
        </p:grpSpPr>
        <p:sp>
          <p:nvSpPr>
            <p:cNvPr id="6" name="角丸四角形 5"/>
            <p:cNvSpPr/>
            <p:nvPr/>
          </p:nvSpPr>
          <p:spPr>
            <a:xfrm>
              <a:off x="2270928" y="2954217"/>
              <a:ext cx="1165609" cy="25120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16925" y="3079821"/>
              <a:ext cx="391884"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grpSp>
      <p:grpSp>
        <p:nvGrpSpPr>
          <p:cNvPr id="8" name="グループ化 7"/>
          <p:cNvGrpSpPr/>
          <p:nvPr/>
        </p:nvGrpSpPr>
        <p:grpSpPr>
          <a:xfrm>
            <a:off x="532561" y="1527352"/>
            <a:ext cx="1336431" cy="489911"/>
            <a:chOff x="2270928" y="2954217"/>
            <a:chExt cx="1336431" cy="489911"/>
          </a:xfrm>
        </p:grpSpPr>
        <p:sp>
          <p:nvSpPr>
            <p:cNvPr id="9" name="角丸四角形 8"/>
            <p:cNvSpPr/>
            <p:nvPr/>
          </p:nvSpPr>
          <p:spPr>
            <a:xfrm>
              <a:off x="2270928" y="2954217"/>
              <a:ext cx="894305" cy="24115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215475" y="3074796"/>
              <a:ext cx="391884" cy="369332"/>
            </a:xfrm>
            <a:prstGeom prst="rect">
              <a:avLst/>
            </a:prstGeom>
            <a:solidFill>
              <a:schemeClr val="bg1"/>
            </a:solidFill>
          </p:spPr>
          <p:txBody>
            <a:bodyPr wrap="square" rtlCol="0">
              <a:spAutoFit/>
            </a:bodyPr>
            <a:lstStyle/>
            <a:p>
              <a:r>
                <a:rPr kumimoji="1" lang="ja-JP" altLang="en-US" dirty="0" smtClean="0"/>
                <a:t>１</a:t>
              </a:r>
              <a:endParaRPr kumimoji="1" lang="ja-JP" altLang="en-US" dirty="0"/>
            </a:p>
          </p:txBody>
        </p:sp>
      </p:grpSp>
    </p:spTree>
    <p:extLst>
      <p:ext uri="{BB962C8B-B14F-4D97-AF65-F5344CB8AC3E}">
        <p14:creationId xmlns:p14="http://schemas.microsoft.com/office/powerpoint/2010/main" val="2939782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221960" y="1090230"/>
            <a:ext cx="11709679" cy="5488531"/>
          </a:xfrm>
          <a:prstGeom prst="rect">
            <a:avLst/>
          </a:prstGeom>
        </p:spPr>
      </p:pic>
      <p:sp>
        <p:nvSpPr>
          <p:cNvPr id="6" name="テキスト ボックス 5"/>
          <p:cNvSpPr txBox="1"/>
          <p:nvPr/>
        </p:nvSpPr>
        <p:spPr>
          <a:xfrm>
            <a:off x="2552281" y="2190542"/>
            <a:ext cx="429768" cy="369332"/>
          </a:xfrm>
          <a:prstGeom prst="rect">
            <a:avLst/>
          </a:prstGeom>
          <a:solidFill>
            <a:schemeClr val="bg1"/>
          </a:solidFill>
        </p:spPr>
        <p:txBody>
          <a:bodyPr wrap="square" rtlCol="0">
            <a:spAutoFit/>
          </a:bodyPr>
          <a:lstStyle/>
          <a:p>
            <a:r>
              <a:rPr kumimoji="1" lang="ja-JP" altLang="en-US" dirty="0" smtClean="0"/>
              <a:t>２</a:t>
            </a:r>
            <a:endParaRPr kumimoji="1" lang="ja-JP" altLang="en-US" dirty="0"/>
          </a:p>
        </p:txBody>
      </p:sp>
      <p:sp>
        <p:nvSpPr>
          <p:cNvPr id="7" name="角丸四角形 6"/>
          <p:cNvSpPr/>
          <p:nvPr/>
        </p:nvSpPr>
        <p:spPr>
          <a:xfrm>
            <a:off x="2101907" y="1925718"/>
            <a:ext cx="450374" cy="2648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61208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80</a:t>
            </a:fld>
            <a:endParaRPr kumimoji="1" lang="ja-JP" altLang="en-US"/>
          </a:p>
        </p:txBody>
      </p:sp>
      <p:pic>
        <p:nvPicPr>
          <p:cNvPr id="4" name="図 3"/>
          <p:cNvPicPr>
            <a:picLocks noChangeAspect="1"/>
          </p:cNvPicPr>
          <p:nvPr/>
        </p:nvPicPr>
        <p:blipFill>
          <a:blip r:embed="rId2"/>
          <a:stretch>
            <a:fillRect/>
          </a:stretch>
        </p:blipFill>
        <p:spPr>
          <a:xfrm>
            <a:off x="438000" y="1049579"/>
            <a:ext cx="11277600" cy="5306760"/>
          </a:xfrm>
          <a:prstGeom prst="rect">
            <a:avLst/>
          </a:prstGeom>
        </p:spPr>
      </p:pic>
      <p:grpSp>
        <p:nvGrpSpPr>
          <p:cNvPr id="5" name="グループ化 4"/>
          <p:cNvGrpSpPr/>
          <p:nvPr/>
        </p:nvGrpSpPr>
        <p:grpSpPr>
          <a:xfrm>
            <a:off x="1999624" y="5770971"/>
            <a:ext cx="1597688" cy="369332"/>
            <a:chOff x="2270928" y="2863785"/>
            <a:chExt cx="1597688" cy="369332"/>
          </a:xfrm>
        </p:grpSpPr>
        <p:sp>
          <p:nvSpPr>
            <p:cNvPr id="6" name="角丸四角形 5"/>
            <p:cNvSpPr/>
            <p:nvPr/>
          </p:nvSpPr>
          <p:spPr>
            <a:xfrm>
              <a:off x="2270928" y="2914025"/>
              <a:ext cx="1165609"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6732" y="2863785"/>
              <a:ext cx="391884" cy="369332"/>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grpSp>
    </p:spTree>
    <p:extLst>
      <p:ext uri="{BB962C8B-B14F-4D97-AF65-F5344CB8AC3E}">
        <p14:creationId xmlns:p14="http://schemas.microsoft.com/office/powerpoint/2010/main" val="39200219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81</a:t>
            </a:fld>
            <a:endParaRPr kumimoji="1" lang="ja-JP" altLang="en-US"/>
          </a:p>
        </p:txBody>
      </p:sp>
      <p:pic>
        <p:nvPicPr>
          <p:cNvPr id="4" name="図 3"/>
          <p:cNvPicPr>
            <a:picLocks noChangeAspect="1"/>
          </p:cNvPicPr>
          <p:nvPr/>
        </p:nvPicPr>
        <p:blipFill>
          <a:blip r:embed="rId2"/>
          <a:stretch>
            <a:fillRect/>
          </a:stretch>
        </p:blipFill>
        <p:spPr>
          <a:xfrm>
            <a:off x="471461" y="1065324"/>
            <a:ext cx="11210677" cy="5275269"/>
          </a:xfrm>
          <a:prstGeom prst="rect">
            <a:avLst/>
          </a:prstGeom>
        </p:spPr>
      </p:pic>
      <p:grpSp>
        <p:nvGrpSpPr>
          <p:cNvPr id="5" name="グループ化 4"/>
          <p:cNvGrpSpPr/>
          <p:nvPr/>
        </p:nvGrpSpPr>
        <p:grpSpPr>
          <a:xfrm>
            <a:off x="3969101" y="3972314"/>
            <a:ext cx="1557493" cy="587182"/>
            <a:chOff x="2270928" y="2914025"/>
            <a:chExt cx="1557493" cy="587182"/>
          </a:xfrm>
        </p:grpSpPr>
        <p:sp>
          <p:nvSpPr>
            <p:cNvPr id="6" name="角丸四角形 5"/>
            <p:cNvSpPr/>
            <p:nvPr/>
          </p:nvSpPr>
          <p:spPr>
            <a:xfrm>
              <a:off x="2270928" y="2914025"/>
              <a:ext cx="1165609"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36537" y="3131875"/>
              <a:ext cx="391884" cy="369332"/>
            </a:xfrm>
            <a:prstGeom prst="rect">
              <a:avLst/>
            </a:prstGeom>
            <a:solidFill>
              <a:schemeClr val="bg1"/>
            </a:solidFill>
          </p:spPr>
          <p:txBody>
            <a:bodyPr wrap="square" rtlCol="0">
              <a:spAutoFit/>
            </a:bodyPr>
            <a:lstStyle/>
            <a:p>
              <a:r>
                <a:rPr lang="ja-JP" altLang="en-US" dirty="0" smtClean="0"/>
                <a:t>４</a:t>
              </a:r>
              <a:endParaRPr kumimoji="1" lang="ja-JP" altLang="en-US" dirty="0"/>
            </a:p>
          </p:txBody>
        </p:sp>
      </p:grpSp>
    </p:spTree>
    <p:extLst>
      <p:ext uri="{BB962C8B-B14F-4D97-AF65-F5344CB8AC3E}">
        <p14:creationId xmlns:p14="http://schemas.microsoft.com/office/powerpoint/2010/main" val="21497390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82</a:t>
            </a:fld>
            <a:endParaRPr kumimoji="1" lang="ja-JP" altLang="en-US"/>
          </a:p>
        </p:txBody>
      </p:sp>
      <p:pic>
        <p:nvPicPr>
          <p:cNvPr id="4" name="図 3"/>
          <p:cNvPicPr>
            <a:picLocks noChangeAspect="1"/>
          </p:cNvPicPr>
          <p:nvPr/>
        </p:nvPicPr>
        <p:blipFill>
          <a:blip r:embed="rId2"/>
          <a:stretch>
            <a:fillRect/>
          </a:stretch>
        </p:blipFill>
        <p:spPr>
          <a:xfrm>
            <a:off x="392782" y="1031263"/>
            <a:ext cx="11368035" cy="5343391"/>
          </a:xfrm>
          <a:prstGeom prst="rect">
            <a:avLst/>
          </a:prstGeom>
        </p:spPr>
      </p:pic>
      <p:grpSp>
        <p:nvGrpSpPr>
          <p:cNvPr id="5" name="グループ化 4"/>
          <p:cNvGrpSpPr/>
          <p:nvPr/>
        </p:nvGrpSpPr>
        <p:grpSpPr>
          <a:xfrm>
            <a:off x="4451420" y="1811919"/>
            <a:ext cx="1135464" cy="587182"/>
            <a:chOff x="2692957" y="2914025"/>
            <a:chExt cx="1135464" cy="587182"/>
          </a:xfrm>
        </p:grpSpPr>
        <p:sp>
          <p:nvSpPr>
            <p:cNvPr id="6" name="角丸四角形 5"/>
            <p:cNvSpPr/>
            <p:nvPr/>
          </p:nvSpPr>
          <p:spPr>
            <a:xfrm>
              <a:off x="2692957" y="2914025"/>
              <a:ext cx="743580"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36537" y="3131875"/>
              <a:ext cx="391884" cy="369332"/>
            </a:xfrm>
            <a:prstGeom prst="rect">
              <a:avLst/>
            </a:prstGeom>
            <a:solidFill>
              <a:schemeClr val="bg1"/>
            </a:solidFill>
          </p:spPr>
          <p:txBody>
            <a:bodyPr wrap="square" rtlCol="0">
              <a:spAutoFit/>
            </a:bodyPr>
            <a:lstStyle/>
            <a:p>
              <a:r>
                <a:rPr lang="ja-JP" altLang="en-US" dirty="0" smtClean="0"/>
                <a:t>５</a:t>
              </a:r>
              <a:endParaRPr kumimoji="1" lang="ja-JP" altLang="en-US" dirty="0"/>
            </a:p>
          </p:txBody>
        </p:sp>
      </p:grpSp>
    </p:spTree>
    <p:extLst>
      <p:ext uri="{BB962C8B-B14F-4D97-AF65-F5344CB8AC3E}">
        <p14:creationId xmlns:p14="http://schemas.microsoft.com/office/powerpoint/2010/main" val="39005134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562707" y="992330"/>
            <a:ext cx="11049906" cy="5205375"/>
          </a:xfrm>
          <a:prstGeom prst="rect">
            <a:avLst/>
          </a:prstGeom>
        </p:spPr>
      </p:pic>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83</a:t>
            </a:fld>
            <a:endParaRPr kumimoji="1" lang="ja-JP" altLang="en-US"/>
          </a:p>
        </p:txBody>
      </p:sp>
      <p:grpSp>
        <p:nvGrpSpPr>
          <p:cNvPr id="5" name="グループ化 4"/>
          <p:cNvGrpSpPr/>
          <p:nvPr/>
        </p:nvGrpSpPr>
        <p:grpSpPr>
          <a:xfrm>
            <a:off x="2602523" y="4720538"/>
            <a:ext cx="1537399" cy="369332"/>
            <a:chOff x="2692956" y="2838284"/>
            <a:chExt cx="1537399" cy="369332"/>
          </a:xfrm>
        </p:grpSpPr>
        <p:sp>
          <p:nvSpPr>
            <p:cNvPr id="6" name="角丸四角形 5"/>
            <p:cNvSpPr/>
            <p:nvPr/>
          </p:nvSpPr>
          <p:spPr>
            <a:xfrm>
              <a:off x="2692956" y="2914025"/>
              <a:ext cx="1034982" cy="13746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838471" y="2838284"/>
              <a:ext cx="391884" cy="369332"/>
            </a:xfrm>
            <a:prstGeom prst="rect">
              <a:avLst/>
            </a:prstGeom>
            <a:solidFill>
              <a:schemeClr val="bg1"/>
            </a:solidFill>
          </p:spPr>
          <p:txBody>
            <a:bodyPr wrap="square" rtlCol="0">
              <a:spAutoFit/>
            </a:bodyPr>
            <a:lstStyle/>
            <a:p>
              <a:r>
                <a:rPr lang="ja-JP" altLang="en-US" dirty="0" smtClean="0"/>
                <a:t>６</a:t>
              </a:r>
              <a:endParaRPr kumimoji="1" lang="ja-JP" altLang="en-US" dirty="0"/>
            </a:p>
          </p:txBody>
        </p:sp>
      </p:grpSp>
      <p:grpSp>
        <p:nvGrpSpPr>
          <p:cNvPr id="8" name="グループ化 7"/>
          <p:cNvGrpSpPr/>
          <p:nvPr/>
        </p:nvGrpSpPr>
        <p:grpSpPr>
          <a:xfrm>
            <a:off x="2140297" y="1751628"/>
            <a:ext cx="854110" cy="577133"/>
            <a:chOff x="2692956" y="2914025"/>
            <a:chExt cx="854110" cy="577133"/>
          </a:xfrm>
        </p:grpSpPr>
        <p:sp>
          <p:nvSpPr>
            <p:cNvPr id="9" name="角丸四角形 8"/>
            <p:cNvSpPr/>
            <p:nvPr/>
          </p:nvSpPr>
          <p:spPr>
            <a:xfrm>
              <a:off x="2692956" y="2914025"/>
              <a:ext cx="462226"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155182" y="3121826"/>
              <a:ext cx="391884" cy="369332"/>
            </a:xfrm>
            <a:prstGeom prst="rect">
              <a:avLst/>
            </a:prstGeom>
            <a:solidFill>
              <a:schemeClr val="bg1"/>
            </a:solidFill>
          </p:spPr>
          <p:txBody>
            <a:bodyPr wrap="square" rtlCol="0">
              <a:spAutoFit/>
            </a:bodyPr>
            <a:lstStyle/>
            <a:p>
              <a:r>
                <a:rPr lang="ja-JP" altLang="en-US" dirty="0" smtClean="0"/>
                <a:t>７</a:t>
              </a:r>
              <a:endParaRPr kumimoji="1" lang="ja-JP" altLang="en-US" dirty="0"/>
            </a:p>
          </p:txBody>
        </p:sp>
      </p:grpSp>
    </p:spTree>
    <p:extLst>
      <p:ext uri="{BB962C8B-B14F-4D97-AF65-F5344CB8AC3E}">
        <p14:creationId xmlns:p14="http://schemas.microsoft.com/office/powerpoint/2010/main" val="11898251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EF3DD555-843F-464E-950F-263E3FFF5039}"/>
              </a:ext>
            </a:extLst>
          </p:cNvPr>
          <p:cNvSpPr>
            <a:spLocks noGrp="1"/>
          </p:cNvSpPr>
          <p:nvPr>
            <p:ph type="title"/>
          </p:nvPr>
        </p:nvSpPr>
        <p:spPr/>
        <p:txBody>
          <a:bodyPr/>
          <a:lstStyle/>
          <a:p>
            <a:r>
              <a:rPr kumimoji="1" lang="ja-JP" altLang="en-US" dirty="0"/>
              <a:t>保存データの確認</a:t>
            </a:r>
          </a:p>
        </p:txBody>
      </p:sp>
      <p:sp>
        <p:nvSpPr>
          <p:cNvPr id="4" name="スライド番号プレースホルダー 3">
            <a:extLst>
              <a:ext uri="{FF2B5EF4-FFF2-40B4-BE49-F238E27FC236}">
                <a16:creationId xmlns="" xmlns:a16="http://schemas.microsoft.com/office/drawing/2014/main" id="{E0C9108B-63D0-4A5E-A803-09ADB235FFA4}"/>
              </a:ext>
            </a:extLst>
          </p:cNvPr>
          <p:cNvSpPr>
            <a:spLocks noGrp="1"/>
          </p:cNvSpPr>
          <p:nvPr>
            <p:ph type="sldNum" sz="quarter" idx="12"/>
          </p:nvPr>
        </p:nvSpPr>
        <p:spPr/>
        <p:txBody>
          <a:bodyPr/>
          <a:lstStyle/>
          <a:p>
            <a:fld id="{6F84F5BE-853B-463E-BD2A-CF66A7E28F35}" type="slidenum">
              <a:rPr kumimoji="1" lang="ja-JP" altLang="en-US" smtClean="0"/>
              <a:t>84</a:t>
            </a:fld>
            <a:endParaRPr kumimoji="1" lang="ja-JP" altLang="en-US" dirty="0"/>
          </a:p>
        </p:txBody>
      </p:sp>
      <p:pic>
        <p:nvPicPr>
          <p:cNvPr id="5" name="図 4">
            <a:extLst>
              <a:ext uri="{FF2B5EF4-FFF2-40B4-BE49-F238E27FC236}">
                <a16:creationId xmlns="" xmlns:a16="http://schemas.microsoft.com/office/drawing/2014/main" id="{A2283DFC-5CBD-4C4B-89BC-AC15FA89C4A9}"/>
              </a:ext>
            </a:extLst>
          </p:cNvPr>
          <p:cNvPicPr>
            <a:picLocks noChangeAspect="1"/>
          </p:cNvPicPr>
          <p:nvPr/>
        </p:nvPicPr>
        <p:blipFill>
          <a:blip r:embed="rId2"/>
          <a:stretch>
            <a:fillRect/>
          </a:stretch>
        </p:blipFill>
        <p:spPr>
          <a:xfrm>
            <a:off x="334061" y="2509661"/>
            <a:ext cx="5742739" cy="4164419"/>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7ABA2EB7-6B14-42DD-8BDC-210D4F3C5AAC}"/>
              </a:ext>
            </a:extLst>
          </p:cNvPr>
          <p:cNvPicPr>
            <a:picLocks noChangeAspect="1"/>
          </p:cNvPicPr>
          <p:nvPr/>
        </p:nvPicPr>
        <p:blipFill>
          <a:blip r:embed="rId3"/>
          <a:stretch>
            <a:fillRect/>
          </a:stretch>
        </p:blipFill>
        <p:spPr>
          <a:xfrm>
            <a:off x="3340506" y="2087148"/>
            <a:ext cx="3939252" cy="304040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D4A48489-5359-4D7D-AB2F-9BC5540DC6EF}"/>
              </a:ext>
            </a:extLst>
          </p:cNvPr>
          <p:cNvPicPr>
            <a:picLocks noChangeAspect="1"/>
          </p:cNvPicPr>
          <p:nvPr/>
        </p:nvPicPr>
        <p:blipFill>
          <a:blip r:embed="rId4"/>
          <a:stretch>
            <a:fillRect/>
          </a:stretch>
        </p:blipFill>
        <p:spPr>
          <a:xfrm>
            <a:off x="4470768" y="1509824"/>
            <a:ext cx="5743765" cy="283789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 xmlns:a16="http://schemas.microsoft.com/office/drawing/2014/main" id="{0F2C978F-400E-4031-92C2-C081359BC7A7}"/>
              </a:ext>
            </a:extLst>
          </p:cNvPr>
          <p:cNvSpPr txBox="1"/>
          <p:nvPr/>
        </p:nvSpPr>
        <p:spPr>
          <a:xfrm>
            <a:off x="221096" y="1017103"/>
            <a:ext cx="5833648" cy="1077218"/>
          </a:xfrm>
          <a:prstGeom prst="rect">
            <a:avLst/>
          </a:prstGeom>
          <a:noFill/>
        </p:spPr>
        <p:txBody>
          <a:bodyPr wrap="none" rtlCol="0">
            <a:spAutoFit/>
          </a:bodyPr>
          <a:lstStyle/>
          <a:p>
            <a:pPr marL="342900" indent="-342900">
              <a:buAutoNum type="arabicPeriod"/>
            </a:pPr>
            <a:r>
              <a:rPr kumimoji="1" lang="ja-JP" altLang="en-US" sz="1600" dirty="0"/>
              <a:t>作成した</a:t>
            </a:r>
            <a:r>
              <a:rPr kumimoji="1" lang="en-US" altLang="ja-JP" sz="1600" dirty="0"/>
              <a:t>Storage</a:t>
            </a:r>
            <a:r>
              <a:rPr kumimoji="1" lang="ja-JP" altLang="en-US" sz="1600" dirty="0"/>
              <a:t> </a:t>
            </a:r>
            <a:r>
              <a:rPr kumimoji="1" lang="en-US" altLang="ja-JP" sz="1600" dirty="0"/>
              <a:t>account</a:t>
            </a:r>
            <a:r>
              <a:rPr lang="ja-JP" altLang="en-US" sz="1600" dirty="0"/>
              <a:t>のタイルをクリックし概要を表示</a:t>
            </a:r>
            <a:endParaRPr lang="en-US" altLang="ja-JP" sz="1600" dirty="0"/>
          </a:p>
          <a:p>
            <a:pPr marL="342900" indent="-342900">
              <a:buAutoNum type="arabicPeriod"/>
            </a:pPr>
            <a:r>
              <a:rPr kumimoji="1" lang="ja-JP" altLang="en-US" sz="1600" dirty="0"/>
              <a:t>“</a:t>
            </a:r>
            <a:r>
              <a:rPr kumimoji="1" lang="en-US" altLang="ja-JP" sz="1600" dirty="0"/>
              <a:t>BLOB</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err="1"/>
              <a:t>iot-rawdata</a:t>
            </a:r>
            <a:r>
              <a:rPr lang="ja-JP" altLang="en-US" sz="1600" dirty="0"/>
              <a:t>” を選択</a:t>
            </a:r>
            <a:endParaRPr lang="en-US" altLang="ja-JP" sz="1600" dirty="0"/>
          </a:p>
          <a:p>
            <a:pPr marL="342900" indent="-342900">
              <a:buAutoNum type="arabicPeriod"/>
            </a:pPr>
            <a:r>
              <a:rPr kumimoji="1" lang="ja-JP" altLang="en-US" sz="1600" dirty="0"/>
              <a:t>表示されたフォルダーをクリック</a:t>
            </a:r>
            <a:r>
              <a:rPr kumimoji="1" lang="en-US" altLang="ja-JP" sz="1600" dirty="0"/>
              <a:t>…</a:t>
            </a:r>
            <a:endParaRPr kumimoji="1" lang="ja-JP" altLang="en-US" sz="1600" dirty="0"/>
          </a:p>
        </p:txBody>
      </p:sp>
      <p:sp>
        <p:nvSpPr>
          <p:cNvPr id="10" name="四角形: 角を丸くする 9">
            <a:extLst>
              <a:ext uri="{FF2B5EF4-FFF2-40B4-BE49-F238E27FC236}">
                <a16:creationId xmlns="" xmlns:a16="http://schemas.microsoft.com/office/drawing/2014/main" id="{DAB5ED0F-9167-4383-853E-332B1F999BD9}"/>
              </a:ext>
            </a:extLst>
          </p:cNvPr>
          <p:cNvSpPr/>
          <p:nvPr/>
        </p:nvSpPr>
        <p:spPr>
          <a:xfrm>
            <a:off x="2969106" y="6147586"/>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 xmlns:a16="http://schemas.microsoft.com/office/drawing/2014/main" id="{C8EBF1F3-BD22-4299-849B-F2B1B3786696}"/>
              </a:ext>
            </a:extLst>
          </p:cNvPr>
          <p:cNvCxnSpPr>
            <a:cxnSpLocks/>
            <a:stCxn id="10" idx="3"/>
            <a:endCxn id="6" idx="2"/>
          </p:cNvCxnSpPr>
          <p:nvPr/>
        </p:nvCxnSpPr>
        <p:spPr>
          <a:xfrm flipV="1">
            <a:off x="4210492" y="5127551"/>
            <a:ext cx="1099640" cy="123170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 xmlns:a16="http://schemas.microsoft.com/office/drawing/2014/main" id="{31108D4D-3751-4113-BA81-AB4A2E6A7285}"/>
              </a:ext>
            </a:extLst>
          </p:cNvPr>
          <p:cNvSpPr/>
          <p:nvPr/>
        </p:nvSpPr>
        <p:spPr>
          <a:xfrm>
            <a:off x="3706629" y="4626973"/>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C203E46C-9A0D-452E-99E6-B3B73FB88620}"/>
              </a:ext>
            </a:extLst>
          </p:cNvPr>
          <p:cNvCxnSpPr>
            <a:cxnSpLocks/>
            <a:stCxn id="13" idx="3"/>
            <a:endCxn id="7" idx="2"/>
          </p:cNvCxnSpPr>
          <p:nvPr/>
        </p:nvCxnSpPr>
        <p:spPr>
          <a:xfrm flipV="1">
            <a:off x="4948015" y="4347720"/>
            <a:ext cx="2394636" cy="49092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 xmlns:a16="http://schemas.microsoft.com/office/drawing/2014/main" id="{FA21861E-8714-4A88-8B89-72CF0D8637EA}"/>
              </a:ext>
            </a:extLst>
          </p:cNvPr>
          <p:cNvSpPr/>
          <p:nvPr/>
        </p:nvSpPr>
        <p:spPr>
          <a:xfrm>
            <a:off x="7369213" y="3553084"/>
            <a:ext cx="1980349"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60CEDA3E-2AD5-4CD1-80D6-49481B80D745}"/>
              </a:ext>
            </a:extLst>
          </p:cNvPr>
          <p:cNvSpPr txBox="1"/>
          <p:nvPr/>
        </p:nvSpPr>
        <p:spPr>
          <a:xfrm>
            <a:off x="7369213" y="4712052"/>
            <a:ext cx="4493538" cy="1077218"/>
          </a:xfrm>
          <a:prstGeom prst="rect">
            <a:avLst/>
          </a:prstGeom>
          <a:noFill/>
        </p:spPr>
        <p:txBody>
          <a:bodyPr wrap="none" rtlCol="0">
            <a:spAutoFit/>
          </a:bodyPr>
          <a:lstStyle/>
          <a:p>
            <a:r>
              <a:rPr kumimoji="1" lang="ja-JP" altLang="en-US" sz="1600" dirty="0"/>
              <a:t>フォルダーが無い場合は、</a:t>
            </a:r>
            <a:endParaRPr kumimoji="1" lang="en-US" altLang="ja-JP" sz="1600" dirty="0"/>
          </a:p>
          <a:p>
            <a:r>
              <a:rPr lang="ja-JP" altLang="en-US" sz="1600" dirty="0"/>
              <a:t>デバイスからデータが送られているか確認する</a:t>
            </a:r>
            <a:endParaRPr lang="en-US" altLang="ja-JP" sz="1600" dirty="0"/>
          </a:p>
          <a:p>
            <a:r>
              <a:rPr kumimoji="1" lang="ja-JP" altLang="en-US" sz="1600" dirty="0"/>
              <a:t>フォルダーの階層は</a:t>
            </a:r>
            <a:endParaRPr kumimoji="1" lang="en-US" altLang="ja-JP" sz="1600" dirty="0"/>
          </a:p>
          <a:p>
            <a:r>
              <a:rPr lang="en-US" altLang="ja-JP" sz="1600" dirty="0"/>
              <a:t>IoT</a:t>
            </a:r>
            <a:r>
              <a:rPr lang="ja-JP" altLang="en-US" sz="1600" dirty="0"/>
              <a:t> </a:t>
            </a:r>
            <a:r>
              <a:rPr lang="en-US" altLang="ja-JP" sz="1600" dirty="0"/>
              <a:t>Hub</a:t>
            </a:r>
            <a:r>
              <a:rPr lang="ja-JP" altLang="en-US" sz="1600" dirty="0"/>
              <a:t>名→デバイス</a:t>
            </a:r>
            <a:r>
              <a:rPr lang="en-US" altLang="ja-JP" sz="1600" dirty="0"/>
              <a:t>Id</a:t>
            </a:r>
            <a:r>
              <a:rPr lang="ja-JP" altLang="en-US" sz="1600" dirty="0"/>
              <a:t>→年→月→・・・</a:t>
            </a:r>
            <a:endParaRPr kumimoji="1" lang="ja-JP" altLang="en-US" sz="1600" dirty="0"/>
          </a:p>
        </p:txBody>
      </p:sp>
    </p:spTree>
    <p:extLst>
      <p:ext uri="{BB962C8B-B14F-4D97-AF65-F5344CB8AC3E}">
        <p14:creationId xmlns:p14="http://schemas.microsoft.com/office/powerpoint/2010/main" val="40979026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202D9503-77B9-47EF-9E00-A4D94BB190AF}"/>
              </a:ext>
            </a:extLst>
          </p:cNvPr>
          <p:cNvSpPr>
            <a:spLocks noGrp="1"/>
          </p:cNvSpPr>
          <p:nvPr>
            <p:ph type="title"/>
          </p:nvPr>
        </p:nvSpPr>
        <p:spPr/>
        <p:txBody>
          <a:bodyPr/>
          <a:lstStyle/>
          <a:p>
            <a:r>
              <a:rPr kumimoji="1" lang="ja-JP" altLang="en-US" dirty="0"/>
              <a:t>蓄積データの確認</a:t>
            </a:r>
          </a:p>
        </p:txBody>
      </p:sp>
      <p:sp>
        <p:nvSpPr>
          <p:cNvPr id="4" name="スライド番号プレースホルダー 3">
            <a:extLst>
              <a:ext uri="{FF2B5EF4-FFF2-40B4-BE49-F238E27FC236}">
                <a16:creationId xmlns="" xmlns:a16="http://schemas.microsoft.com/office/drawing/2014/main" id="{60F1AA65-886D-4E37-A89B-0BE53C605652}"/>
              </a:ext>
            </a:extLst>
          </p:cNvPr>
          <p:cNvSpPr>
            <a:spLocks noGrp="1"/>
          </p:cNvSpPr>
          <p:nvPr>
            <p:ph type="sldNum" sz="quarter" idx="12"/>
          </p:nvPr>
        </p:nvSpPr>
        <p:spPr/>
        <p:txBody>
          <a:bodyPr/>
          <a:lstStyle/>
          <a:p>
            <a:fld id="{6F84F5BE-853B-463E-BD2A-CF66A7E28F35}" type="slidenum">
              <a:rPr kumimoji="1" lang="ja-JP" altLang="en-US" smtClean="0"/>
              <a:t>85</a:t>
            </a:fld>
            <a:endParaRPr kumimoji="1" lang="ja-JP" altLang="en-US"/>
          </a:p>
        </p:txBody>
      </p:sp>
      <p:pic>
        <p:nvPicPr>
          <p:cNvPr id="5" name="図 4">
            <a:extLst>
              <a:ext uri="{FF2B5EF4-FFF2-40B4-BE49-F238E27FC236}">
                <a16:creationId xmlns="" xmlns:a16="http://schemas.microsoft.com/office/drawing/2014/main" id="{7C420FCC-90D2-4778-9048-E2796EAA7E65}"/>
              </a:ext>
            </a:extLst>
          </p:cNvPr>
          <p:cNvPicPr>
            <a:picLocks noChangeAspect="1"/>
          </p:cNvPicPr>
          <p:nvPr/>
        </p:nvPicPr>
        <p:blipFill>
          <a:blip r:embed="rId2"/>
          <a:stretch>
            <a:fillRect/>
          </a:stretch>
        </p:blipFill>
        <p:spPr>
          <a:xfrm>
            <a:off x="334039" y="4144924"/>
            <a:ext cx="4875914" cy="212416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 xmlns:a16="http://schemas.microsoft.com/office/drawing/2014/main" id="{5C8BB2E8-D268-42DB-9BF5-0AD058F4695D}"/>
              </a:ext>
            </a:extLst>
          </p:cNvPr>
          <p:cNvPicPr>
            <a:picLocks noChangeAspect="1"/>
          </p:cNvPicPr>
          <p:nvPr/>
        </p:nvPicPr>
        <p:blipFill>
          <a:blip r:embed="rId3"/>
          <a:stretch>
            <a:fillRect/>
          </a:stretch>
        </p:blipFill>
        <p:spPr>
          <a:xfrm>
            <a:off x="2957624" y="3033752"/>
            <a:ext cx="4010247" cy="2222345"/>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 xmlns:a16="http://schemas.microsoft.com/office/drawing/2014/main" id="{02854698-CD86-4B01-A2E3-F44BBA2BD64D}"/>
              </a:ext>
            </a:extLst>
          </p:cNvPr>
          <p:cNvPicPr>
            <a:picLocks noChangeAspect="1"/>
          </p:cNvPicPr>
          <p:nvPr/>
        </p:nvPicPr>
        <p:blipFill>
          <a:blip r:embed="rId4"/>
          <a:stretch>
            <a:fillRect/>
          </a:stretch>
        </p:blipFill>
        <p:spPr>
          <a:xfrm>
            <a:off x="5818556" y="2154252"/>
            <a:ext cx="5535244" cy="215830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 xmlns:a16="http://schemas.microsoft.com/office/drawing/2014/main" id="{5510CF3D-F16A-4BFE-AD2D-E360960D3CD5}"/>
              </a:ext>
            </a:extLst>
          </p:cNvPr>
          <p:cNvSpPr txBox="1"/>
          <p:nvPr/>
        </p:nvSpPr>
        <p:spPr>
          <a:xfrm>
            <a:off x="221096" y="1017103"/>
            <a:ext cx="5429692" cy="1077218"/>
          </a:xfrm>
          <a:prstGeom prst="rect">
            <a:avLst/>
          </a:prstGeom>
          <a:noFill/>
        </p:spPr>
        <p:txBody>
          <a:bodyPr wrap="none" rtlCol="0">
            <a:spAutoFit/>
          </a:bodyPr>
          <a:lstStyle/>
          <a:p>
            <a:pPr marL="342900" indent="-342900">
              <a:buAutoNum type="arabicPeriod"/>
            </a:pPr>
            <a:r>
              <a:rPr kumimoji="1" lang="ja-JP" altLang="en-US" sz="1600" dirty="0"/>
              <a:t>ホルダーを開き続けると、</a:t>
            </a:r>
            <a:r>
              <a:rPr kumimoji="1" lang="en-US" altLang="ja-JP" sz="1600" dirty="0"/>
              <a:t>Blob</a:t>
            </a:r>
            <a:r>
              <a:rPr kumimoji="1" lang="ja-JP" altLang="en-US" sz="1600" dirty="0"/>
              <a:t>のリストが表示される</a:t>
            </a:r>
            <a:endParaRPr lang="en-US" altLang="ja-JP" sz="1600" dirty="0"/>
          </a:p>
          <a:p>
            <a:pPr marL="342900" indent="-342900">
              <a:buAutoNum type="arabicPeriod"/>
            </a:pPr>
            <a:r>
              <a:rPr kumimoji="1" lang="en-US" altLang="ja-JP" sz="1600" dirty="0"/>
              <a:t>BLOB</a:t>
            </a:r>
            <a:r>
              <a:rPr kumimoji="1" lang="ja-JP" altLang="en-US" sz="1600" dirty="0"/>
              <a:t>のどれかを選択</a:t>
            </a:r>
            <a:endParaRPr kumimoji="1" lang="en-US" altLang="ja-JP" sz="1600" dirty="0"/>
          </a:p>
          <a:p>
            <a:pPr marL="342900" indent="-342900">
              <a:buAutoNum type="arabicPeriod"/>
            </a:pPr>
            <a:r>
              <a:rPr lang="ja-JP" altLang="en-US" sz="1600" dirty="0"/>
              <a:t>“</a:t>
            </a:r>
            <a:r>
              <a:rPr lang="en-US" altLang="ja-JP" sz="1600" dirty="0"/>
              <a:t>BLOB</a:t>
            </a:r>
            <a:r>
              <a:rPr lang="ja-JP" altLang="en-US" sz="1600" dirty="0"/>
              <a:t>の編集” をクリック</a:t>
            </a:r>
            <a:endParaRPr lang="en-US" altLang="ja-JP" sz="1600" dirty="0"/>
          </a:p>
          <a:p>
            <a:pPr marL="342900" indent="-342900">
              <a:buAutoNum type="arabicPeriod"/>
            </a:pPr>
            <a:r>
              <a:rPr kumimoji="1" lang="en-US" altLang="ja-JP" sz="1600" dirty="0"/>
              <a:t>Avro</a:t>
            </a:r>
            <a:r>
              <a:rPr kumimoji="1" lang="ja-JP" altLang="en-US" sz="1600" dirty="0"/>
              <a:t>形式で格納されたデータが見える</a:t>
            </a:r>
          </a:p>
        </p:txBody>
      </p:sp>
      <p:sp>
        <p:nvSpPr>
          <p:cNvPr id="13" name="四角形: 角を丸くする 12">
            <a:extLst>
              <a:ext uri="{FF2B5EF4-FFF2-40B4-BE49-F238E27FC236}">
                <a16:creationId xmlns="" xmlns:a16="http://schemas.microsoft.com/office/drawing/2014/main" id="{7C73D33F-F58A-46A8-B6BF-65A5FD9346B2}"/>
              </a:ext>
            </a:extLst>
          </p:cNvPr>
          <p:cNvSpPr/>
          <p:nvPr/>
        </p:nvSpPr>
        <p:spPr>
          <a:xfrm>
            <a:off x="579013" y="5164959"/>
            <a:ext cx="1241386" cy="2789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 xmlns:a16="http://schemas.microsoft.com/office/drawing/2014/main" id="{EF43ABC9-3B7C-4B2B-86D5-E156D43854DB}"/>
              </a:ext>
            </a:extLst>
          </p:cNvPr>
          <p:cNvCxnSpPr>
            <a:cxnSpLocks/>
            <a:stCxn id="13" idx="3"/>
          </p:cNvCxnSpPr>
          <p:nvPr/>
        </p:nvCxnSpPr>
        <p:spPr>
          <a:xfrm flipV="1">
            <a:off x="1820399" y="4144925"/>
            <a:ext cx="1137225" cy="11594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 xmlns:a16="http://schemas.microsoft.com/office/drawing/2014/main" id="{875B6461-86E1-46F3-9BB2-138700DD6D3F}"/>
              </a:ext>
            </a:extLst>
          </p:cNvPr>
          <p:cNvSpPr/>
          <p:nvPr/>
        </p:nvSpPr>
        <p:spPr>
          <a:xfrm>
            <a:off x="4324949" y="3663085"/>
            <a:ext cx="1241386" cy="2789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 xmlns:a16="http://schemas.microsoft.com/office/drawing/2014/main" id="{CE7E560F-3BF3-4678-85B2-5CA1C57A7BDD}"/>
              </a:ext>
            </a:extLst>
          </p:cNvPr>
          <p:cNvCxnSpPr>
            <a:cxnSpLocks/>
            <a:stCxn id="15" idx="3"/>
            <a:endCxn id="7" idx="1"/>
          </p:cNvCxnSpPr>
          <p:nvPr/>
        </p:nvCxnSpPr>
        <p:spPr>
          <a:xfrm flipV="1">
            <a:off x="5566335" y="3233405"/>
            <a:ext cx="252221" cy="56913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 xmlns:a16="http://schemas.microsoft.com/office/drawing/2014/main" id="{E2962396-B357-4E63-8A66-80EC43744E04}"/>
              </a:ext>
            </a:extLst>
          </p:cNvPr>
          <p:cNvSpPr/>
          <p:nvPr/>
        </p:nvSpPr>
        <p:spPr>
          <a:xfrm>
            <a:off x="6174937" y="3563503"/>
            <a:ext cx="4932541" cy="3784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5411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86</a:t>
            </a:fld>
            <a:endParaRPr kumimoji="1" lang="ja-JP" altLang="en-US"/>
          </a:p>
        </p:txBody>
      </p:sp>
      <p:pic>
        <p:nvPicPr>
          <p:cNvPr id="4" name="図 3"/>
          <p:cNvPicPr>
            <a:picLocks noChangeAspect="1"/>
          </p:cNvPicPr>
          <p:nvPr/>
        </p:nvPicPr>
        <p:blipFill>
          <a:blip r:embed="rId2"/>
          <a:stretch>
            <a:fillRect/>
          </a:stretch>
        </p:blipFill>
        <p:spPr>
          <a:xfrm>
            <a:off x="472271" y="1033625"/>
            <a:ext cx="11357987" cy="5338668"/>
          </a:xfrm>
          <a:prstGeom prst="rect">
            <a:avLst/>
          </a:prstGeom>
        </p:spPr>
      </p:pic>
      <p:grpSp>
        <p:nvGrpSpPr>
          <p:cNvPr id="5" name="グループ化 4"/>
          <p:cNvGrpSpPr/>
          <p:nvPr/>
        </p:nvGrpSpPr>
        <p:grpSpPr>
          <a:xfrm>
            <a:off x="2280973" y="2334054"/>
            <a:ext cx="1637883" cy="369332"/>
            <a:chOff x="2692956" y="2833259"/>
            <a:chExt cx="1637883" cy="369332"/>
          </a:xfrm>
        </p:grpSpPr>
        <p:sp>
          <p:nvSpPr>
            <p:cNvPr id="6" name="角丸四角形 5"/>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smtClean="0"/>
                <a:t>２</a:t>
              </a:r>
              <a:endParaRPr kumimoji="1" lang="ja-JP" altLang="en-US" dirty="0"/>
            </a:p>
          </p:txBody>
        </p:sp>
      </p:grpSp>
      <p:grpSp>
        <p:nvGrpSpPr>
          <p:cNvPr id="8" name="グループ化 7"/>
          <p:cNvGrpSpPr/>
          <p:nvPr/>
        </p:nvGrpSpPr>
        <p:grpSpPr>
          <a:xfrm>
            <a:off x="472271" y="983385"/>
            <a:ext cx="1637883" cy="369332"/>
            <a:chOff x="2692956" y="2833259"/>
            <a:chExt cx="1637883" cy="369332"/>
          </a:xfrm>
        </p:grpSpPr>
        <p:sp>
          <p:nvSpPr>
            <p:cNvPr id="9" name="角丸四角形 8"/>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smtClean="0"/>
                <a:t>１</a:t>
              </a:r>
              <a:endParaRPr kumimoji="1" lang="ja-JP" altLang="en-US" dirty="0"/>
            </a:p>
          </p:txBody>
        </p:sp>
      </p:grpSp>
    </p:spTree>
    <p:extLst>
      <p:ext uri="{BB962C8B-B14F-4D97-AF65-F5344CB8AC3E}">
        <p14:creationId xmlns:p14="http://schemas.microsoft.com/office/powerpoint/2010/main" val="403631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87</a:t>
            </a:fld>
            <a:endParaRPr kumimoji="1" lang="ja-JP" altLang="en-US"/>
          </a:p>
        </p:txBody>
      </p:sp>
      <p:pic>
        <p:nvPicPr>
          <p:cNvPr id="11" name="図 10"/>
          <p:cNvPicPr>
            <a:picLocks noChangeAspect="1"/>
          </p:cNvPicPr>
          <p:nvPr/>
        </p:nvPicPr>
        <p:blipFill>
          <a:blip r:embed="rId2"/>
          <a:stretch>
            <a:fillRect/>
          </a:stretch>
        </p:blipFill>
        <p:spPr>
          <a:xfrm>
            <a:off x="392782" y="1028301"/>
            <a:ext cx="11368035" cy="5349315"/>
          </a:xfrm>
          <a:prstGeom prst="rect">
            <a:avLst/>
          </a:prstGeom>
        </p:spPr>
      </p:pic>
      <p:grpSp>
        <p:nvGrpSpPr>
          <p:cNvPr id="12" name="グループ化 11"/>
          <p:cNvGrpSpPr/>
          <p:nvPr/>
        </p:nvGrpSpPr>
        <p:grpSpPr>
          <a:xfrm>
            <a:off x="3898758" y="4253290"/>
            <a:ext cx="1637883" cy="369332"/>
            <a:chOff x="2692956" y="2833259"/>
            <a:chExt cx="1637883" cy="369332"/>
          </a:xfrm>
        </p:grpSpPr>
        <p:sp>
          <p:nvSpPr>
            <p:cNvPr id="13" name="角丸四角形 12"/>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smtClean="0"/>
                <a:t>３</a:t>
              </a:r>
              <a:endParaRPr kumimoji="1" lang="ja-JP" altLang="en-US" dirty="0"/>
            </a:p>
          </p:txBody>
        </p:sp>
      </p:grpSp>
    </p:spTree>
    <p:extLst>
      <p:ext uri="{BB962C8B-B14F-4D97-AF65-F5344CB8AC3E}">
        <p14:creationId xmlns:p14="http://schemas.microsoft.com/office/powerpoint/2010/main" val="25063893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88</a:t>
            </a:fld>
            <a:endParaRPr kumimoji="1" lang="ja-JP" altLang="en-US"/>
          </a:p>
        </p:txBody>
      </p:sp>
      <p:pic>
        <p:nvPicPr>
          <p:cNvPr id="4" name="図 3"/>
          <p:cNvPicPr>
            <a:picLocks noChangeAspect="1"/>
          </p:cNvPicPr>
          <p:nvPr/>
        </p:nvPicPr>
        <p:blipFill>
          <a:blip r:embed="rId2"/>
          <a:stretch>
            <a:fillRect/>
          </a:stretch>
        </p:blipFill>
        <p:spPr>
          <a:xfrm>
            <a:off x="432976" y="1175655"/>
            <a:ext cx="11267552" cy="5302032"/>
          </a:xfrm>
          <a:prstGeom prst="rect">
            <a:avLst/>
          </a:prstGeom>
        </p:spPr>
      </p:pic>
      <p:grpSp>
        <p:nvGrpSpPr>
          <p:cNvPr id="5" name="グループ化 4"/>
          <p:cNvGrpSpPr/>
          <p:nvPr/>
        </p:nvGrpSpPr>
        <p:grpSpPr>
          <a:xfrm>
            <a:off x="3938951" y="2846521"/>
            <a:ext cx="1286191" cy="369332"/>
            <a:chOff x="2692956" y="2833259"/>
            <a:chExt cx="1286191" cy="369332"/>
          </a:xfrm>
        </p:grpSpPr>
        <p:sp>
          <p:nvSpPr>
            <p:cNvPr id="6" name="角丸四角形 5"/>
            <p:cNvSpPr/>
            <p:nvPr/>
          </p:nvSpPr>
          <p:spPr>
            <a:xfrm>
              <a:off x="2692956" y="2914026"/>
              <a:ext cx="813919" cy="1977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87263" y="2833259"/>
              <a:ext cx="391884" cy="369332"/>
            </a:xfrm>
            <a:prstGeom prst="rect">
              <a:avLst/>
            </a:prstGeom>
            <a:solidFill>
              <a:schemeClr val="bg1"/>
            </a:solidFill>
          </p:spPr>
          <p:txBody>
            <a:bodyPr wrap="square" rtlCol="0">
              <a:spAutoFit/>
            </a:bodyPr>
            <a:lstStyle/>
            <a:p>
              <a:r>
                <a:rPr lang="ja-JP" altLang="en-US" dirty="0" smtClean="0"/>
                <a:t>４</a:t>
              </a:r>
              <a:endParaRPr kumimoji="1" lang="ja-JP" altLang="en-US" dirty="0"/>
            </a:p>
          </p:txBody>
        </p:sp>
      </p:grpSp>
    </p:spTree>
    <p:extLst>
      <p:ext uri="{BB962C8B-B14F-4D97-AF65-F5344CB8AC3E}">
        <p14:creationId xmlns:p14="http://schemas.microsoft.com/office/powerpoint/2010/main" val="39225669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89</a:t>
            </a:fld>
            <a:endParaRPr kumimoji="1" lang="ja-JP" altLang="en-US"/>
          </a:p>
        </p:txBody>
      </p:sp>
      <p:pic>
        <p:nvPicPr>
          <p:cNvPr id="5" name="図 4"/>
          <p:cNvPicPr>
            <a:picLocks noChangeAspect="1"/>
          </p:cNvPicPr>
          <p:nvPr/>
        </p:nvPicPr>
        <p:blipFill>
          <a:blip r:embed="rId2"/>
          <a:stretch>
            <a:fillRect/>
          </a:stretch>
        </p:blipFill>
        <p:spPr>
          <a:xfrm>
            <a:off x="550955" y="1194332"/>
            <a:ext cx="11051689" cy="5479748"/>
          </a:xfrm>
          <a:prstGeom prst="rect">
            <a:avLst/>
          </a:prstGeom>
        </p:spPr>
      </p:pic>
    </p:spTree>
    <p:extLst>
      <p:ext uri="{BB962C8B-B14F-4D97-AF65-F5344CB8AC3E}">
        <p14:creationId xmlns:p14="http://schemas.microsoft.com/office/powerpoint/2010/main" val="1531069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452176" y="1092113"/>
            <a:ext cx="11227358" cy="5288969"/>
          </a:xfrm>
          <a:prstGeom prst="rect">
            <a:avLst/>
          </a:prstGeom>
        </p:spPr>
      </p:pic>
      <p:sp>
        <p:nvSpPr>
          <p:cNvPr id="6" name="テキスト ボックス 5"/>
          <p:cNvSpPr txBox="1"/>
          <p:nvPr/>
        </p:nvSpPr>
        <p:spPr>
          <a:xfrm>
            <a:off x="6551525" y="2384555"/>
            <a:ext cx="460370" cy="369331"/>
          </a:xfrm>
          <a:prstGeom prst="rect">
            <a:avLst/>
          </a:prstGeom>
          <a:solidFill>
            <a:schemeClr val="bg1"/>
          </a:solidFill>
        </p:spPr>
        <p:txBody>
          <a:bodyPr wrap="square" rtlCol="0">
            <a:spAutoFit/>
          </a:bodyPr>
          <a:lstStyle/>
          <a:p>
            <a:r>
              <a:rPr kumimoji="1" lang="ja-JP" altLang="en-US" dirty="0" smtClean="0"/>
              <a:t>３</a:t>
            </a:r>
            <a:endParaRPr kumimoji="1" lang="ja-JP" altLang="en-US" dirty="0"/>
          </a:p>
        </p:txBody>
      </p:sp>
      <p:sp>
        <p:nvSpPr>
          <p:cNvPr id="7" name="角丸四角形 6"/>
          <p:cNvSpPr/>
          <p:nvPr/>
        </p:nvSpPr>
        <p:spPr>
          <a:xfrm>
            <a:off x="4552741" y="2126685"/>
            <a:ext cx="1998784" cy="26482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551525" y="3241414"/>
            <a:ext cx="460370" cy="369331"/>
          </a:xfrm>
          <a:prstGeom prst="rect">
            <a:avLst/>
          </a:prstGeom>
          <a:solidFill>
            <a:schemeClr val="bg1"/>
          </a:solidFill>
        </p:spPr>
        <p:txBody>
          <a:bodyPr wrap="square" rtlCol="0">
            <a:spAutoFit/>
          </a:bodyPr>
          <a:lstStyle/>
          <a:p>
            <a:r>
              <a:rPr kumimoji="1" lang="ja-JP" altLang="en-US" dirty="0" smtClean="0"/>
              <a:t>４</a:t>
            </a:r>
            <a:endParaRPr kumimoji="1" lang="ja-JP" altLang="en-US" dirty="0"/>
          </a:p>
        </p:txBody>
      </p:sp>
      <p:sp>
        <p:nvSpPr>
          <p:cNvPr id="9" name="角丸四角形 8"/>
          <p:cNvSpPr/>
          <p:nvPr/>
        </p:nvSpPr>
        <p:spPr>
          <a:xfrm>
            <a:off x="4552741" y="2983544"/>
            <a:ext cx="1998784" cy="26482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4507015" y="6029011"/>
            <a:ext cx="788466" cy="2605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321948" y="6289548"/>
            <a:ext cx="460370" cy="369331"/>
          </a:xfrm>
          <a:prstGeom prst="rect">
            <a:avLst/>
          </a:prstGeom>
          <a:solidFill>
            <a:schemeClr val="bg1"/>
          </a:solidFill>
        </p:spPr>
        <p:txBody>
          <a:bodyPr wrap="square" rtlCol="0">
            <a:spAutoFit/>
          </a:bodyPr>
          <a:lstStyle/>
          <a:p>
            <a:r>
              <a:rPr kumimoji="1" lang="ja-JP" altLang="en-US" dirty="0" smtClean="0"/>
              <a:t>５</a:t>
            </a:r>
            <a:endParaRPr kumimoji="1" lang="ja-JP" altLang="en-US" dirty="0"/>
          </a:p>
        </p:txBody>
      </p:sp>
    </p:spTree>
    <p:extLst>
      <p:ext uri="{BB962C8B-B14F-4D97-AF65-F5344CB8AC3E}">
        <p14:creationId xmlns:p14="http://schemas.microsoft.com/office/powerpoint/2010/main" val="32901986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90</a:t>
            </a:fld>
            <a:endParaRPr kumimoji="1" lang="ja-JP" altLang="en-US"/>
          </a:p>
        </p:txBody>
      </p:sp>
      <p:pic>
        <p:nvPicPr>
          <p:cNvPr id="4" name="図 3"/>
          <p:cNvPicPr>
            <a:picLocks noChangeAspect="1"/>
          </p:cNvPicPr>
          <p:nvPr/>
        </p:nvPicPr>
        <p:blipFill>
          <a:blip r:embed="rId2"/>
          <a:stretch>
            <a:fillRect/>
          </a:stretch>
        </p:blipFill>
        <p:spPr>
          <a:xfrm>
            <a:off x="836033" y="1094878"/>
            <a:ext cx="10481534" cy="5216162"/>
          </a:xfrm>
          <a:prstGeom prst="rect">
            <a:avLst/>
          </a:prstGeom>
        </p:spPr>
      </p:pic>
    </p:spTree>
    <p:extLst>
      <p:ext uri="{BB962C8B-B14F-4D97-AF65-F5344CB8AC3E}">
        <p14:creationId xmlns:p14="http://schemas.microsoft.com/office/powerpoint/2010/main" val="17952261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91</a:t>
            </a:fld>
            <a:endParaRPr kumimoji="1" lang="ja-JP" altLang="en-US"/>
          </a:p>
        </p:txBody>
      </p:sp>
      <p:pic>
        <p:nvPicPr>
          <p:cNvPr id="4" name="図 3"/>
          <p:cNvPicPr>
            <a:picLocks noChangeAspect="1"/>
          </p:cNvPicPr>
          <p:nvPr/>
        </p:nvPicPr>
        <p:blipFill>
          <a:blip r:embed="rId2"/>
          <a:stretch>
            <a:fillRect/>
          </a:stretch>
        </p:blipFill>
        <p:spPr>
          <a:xfrm>
            <a:off x="583228" y="984845"/>
            <a:ext cx="10987144" cy="5436227"/>
          </a:xfrm>
          <a:prstGeom prst="rect">
            <a:avLst/>
          </a:prstGeom>
        </p:spPr>
      </p:pic>
    </p:spTree>
    <p:extLst>
      <p:ext uri="{BB962C8B-B14F-4D97-AF65-F5344CB8AC3E}">
        <p14:creationId xmlns:p14="http://schemas.microsoft.com/office/powerpoint/2010/main" val="26765114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92</a:t>
            </a:fld>
            <a:endParaRPr kumimoji="1" lang="ja-JP" altLang="en-US"/>
          </a:p>
        </p:txBody>
      </p:sp>
      <p:pic>
        <p:nvPicPr>
          <p:cNvPr id="4" name="図 3"/>
          <p:cNvPicPr>
            <a:picLocks noChangeAspect="1"/>
          </p:cNvPicPr>
          <p:nvPr/>
        </p:nvPicPr>
        <p:blipFill>
          <a:blip r:embed="rId2"/>
          <a:stretch>
            <a:fillRect/>
          </a:stretch>
        </p:blipFill>
        <p:spPr>
          <a:xfrm>
            <a:off x="674668" y="1034334"/>
            <a:ext cx="10804264" cy="5337250"/>
          </a:xfrm>
          <a:prstGeom prst="rect">
            <a:avLst/>
          </a:prstGeom>
        </p:spPr>
      </p:pic>
    </p:spTree>
    <p:extLst>
      <p:ext uri="{BB962C8B-B14F-4D97-AF65-F5344CB8AC3E}">
        <p14:creationId xmlns:p14="http://schemas.microsoft.com/office/powerpoint/2010/main" val="10684294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93</a:t>
            </a:fld>
            <a:endParaRPr kumimoji="1" lang="ja-JP" altLang="en-US"/>
          </a:p>
        </p:txBody>
      </p:sp>
      <p:pic>
        <p:nvPicPr>
          <p:cNvPr id="4" name="図 3"/>
          <p:cNvPicPr>
            <a:picLocks noChangeAspect="1"/>
          </p:cNvPicPr>
          <p:nvPr/>
        </p:nvPicPr>
        <p:blipFill>
          <a:blip r:embed="rId2"/>
          <a:stretch>
            <a:fillRect/>
          </a:stretch>
        </p:blipFill>
        <p:spPr>
          <a:xfrm>
            <a:off x="830654" y="1183543"/>
            <a:ext cx="10492292" cy="5205011"/>
          </a:xfrm>
          <a:prstGeom prst="rect">
            <a:avLst/>
          </a:prstGeom>
        </p:spPr>
      </p:pic>
    </p:spTree>
    <p:extLst>
      <p:ext uri="{BB962C8B-B14F-4D97-AF65-F5344CB8AC3E}">
        <p14:creationId xmlns:p14="http://schemas.microsoft.com/office/powerpoint/2010/main" val="34874887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94</a:t>
            </a:fld>
            <a:endParaRPr kumimoji="1" lang="ja-JP" altLang="en-US"/>
          </a:p>
        </p:txBody>
      </p:sp>
      <p:pic>
        <p:nvPicPr>
          <p:cNvPr id="4" name="図 3"/>
          <p:cNvPicPr>
            <a:picLocks noChangeAspect="1"/>
          </p:cNvPicPr>
          <p:nvPr/>
        </p:nvPicPr>
        <p:blipFill>
          <a:blip r:embed="rId2"/>
          <a:stretch>
            <a:fillRect/>
          </a:stretch>
        </p:blipFill>
        <p:spPr>
          <a:xfrm>
            <a:off x="615501" y="1095812"/>
            <a:ext cx="10922598" cy="5395706"/>
          </a:xfrm>
          <a:prstGeom prst="rect">
            <a:avLst/>
          </a:prstGeom>
        </p:spPr>
      </p:pic>
    </p:spTree>
    <p:extLst>
      <p:ext uri="{BB962C8B-B14F-4D97-AF65-F5344CB8AC3E}">
        <p14:creationId xmlns:p14="http://schemas.microsoft.com/office/powerpoint/2010/main" val="3364568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95</a:t>
            </a:fld>
            <a:endParaRPr kumimoji="1" lang="ja-JP" altLang="en-US"/>
          </a:p>
        </p:txBody>
      </p:sp>
      <p:pic>
        <p:nvPicPr>
          <p:cNvPr id="4" name="図 3"/>
          <p:cNvPicPr>
            <a:picLocks noChangeAspect="1"/>
          </p:cNvPicPr>
          <p:nvPr/>
        </p:nvPicPr>
        <p:blipFill>
          <a:blip r:embed="rId2"/>
          <a:stretch>
            <a:fillRect/>
          </a:stretch>
        </p:blipFill>
        <p:spPr>
          <a:xfrm>
            <a:off x="699246" y="1130191"/>
            <a:ext cx="10997901" cy="5447236"/>
          </a:xfrm>
          <a:prstGeom prst="rect">
            <a:avLst/>
          </a:prstGeom>
        </p:spPr>
      </p:pic>
    </p:spTree>
    <p:extLst>
      <p:ext uri="{BB962C8B-B14F-4D97-AF65-F5344CB8AC3E}">
        <p14:creationId xmlns:p14="http://schemas.microsoft.com/office/powerpoint/2010/main" val="35915740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96</a:t>
            </a:fld>
            <a:endParaRPr kumimoji="1" lang="ja-JP" altLang="en-US"/>
          </a:p>
        </p:txBody>
      </p:sp>
      <p:pic>
        <p:nvPicPr>
          <p:cNvPr id="4" name="図 3"/>
          <p:cNvPicPr>
            <a:picLocks noChangeAspect="1"/>
          </p:cNvPicPr>
          <p:nvPr/>
        </p:nvPicPr>
        <p:blipFill>
          <a:blip r:embed="rId2"/>
          <a:stretch>
            <a:fillRect/>
          </a:stretch>
        </p:blipFill>
        <p:spPr>
          <a:xfrm>
            <a:off x="567092" y="1053663"/>
            <a:ext cx="11019416" cy="5437855"/>
          </a:xfrm>
          <a:prstGeom prst="rect">
            <a:avLst/>
          </a:prstGeom>
        </p:spPr>
      </p:pic>
    </p:spTree>
    <p:extLst>
      <p:ext uri="{BB962C8B-B14F-4D97-AF65-F5344CB8AC3E}">
        <p14:creationId xmlns:p14="http://schemas.microsoft.com/office/powerpoint/2010/main" val="26207468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97</a:t>
            </a:fld>
            <a:endParaRPr kumimoji="1" lang="ja-JP" altLang="en-US"/>
          </a:p>
        </p:txBody>
      </p:sp>
      <p:pic>
        <p:nvPicPr>
          <p:cNvPr id="4" name="図 3"/>
          <p:cNvPicPr>
            <a:picLocks noChangeAspect="1"/>
          </p:cNvPicPr>
          <p:nvPr/>
        </p:nvPicPr>
        <p:blipFill>
          <a:blip r:embed="rId2"/>
          <a:stretch>
            <a:fillRect/>
          </a:stretch>
        </p:blipFill>
        <p:spPr>
          <a:xfrm>
            <a:off x="669289" y="1146163"/>
            <a:ext cx="10815021" cy="5345355"/>
          </a:xfrm>
          <a:prstGeom prst="rect">
            <a:avLst/>
          </a:prstGeom>
        </p:spPr>
      </p:pic>
    </p:spTree>
    <p:extLst>
      <p:ext uri="{BB962C8B-B14F-4D97-AF65-F5344CB8AC3E}">
        <p14:creationId xmlns:p14="http://schemas.microsoft.com/office/powerpoint/2010/main" val="35957677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98</a:t>
            </a:fld>
            <a:endParaRPr kumimoji="1" lang="ja-JP" altLang="en-US"/>
          </a:p>
        </p:txBody>
      </p:sp>
    </p:spTree>
    <p:extLst>
      <p:ext uri="{BB962C8B-B14F-4D97-AF65-F5344CB8AC3E}">
        <p14:creationId xmlns:p14="http://schemas.microsoft.com/office/powerpoint/2010/main" val="26460077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descr="\\MAGNUM\Projects\Microsoft\Cloud Power FY12\Design\Icons\PNGs\Factory.png"/>
          <p:cNvPicPr>
            <a:picLocks noChangeAspect="1" noChangeArrowheads="1"/>
          </p:cNvPicPr>
          <p:nvPr/>
        </p:nvPicPr>
        <p:blipFill>
          <a:blip r:embed="rId3" cstate="print">
            <a:lum bright="70000" contrast="-70000"/>
          </a:blip>
          <a:srcRect/>
          <a:stretch>
            <a:fillRect/>
          </a:stretch>
        </p:blipFill>
        <p:spPr bwMode="auto">
          <a:xfrm>
            <a:off x="-1565244" y="2178061"/>
            <a:ext cx="5281921" cy="5281921"/>
          </a:xfrm>
          <a:prstGeom prst="rect">
            <a:avLst/>
          </a:prstGeom>
          <a:noFill/>
        </p:spPr>
      </p:pic>
      <p:grpSp>
        <p:nvGrpSpPr>
          <p:cNvPr id="56" name="Group 55"/>
          <p:cNvGrpSpPr>
            <a:grpSpLocks noChangeAspect="1"/>
          </p:cNvGrpSpPr>
          <p:nvPr/>
        </p:nvGrpSpPr>
        <p:grpSpPr>
          <a:xfrm>
            <a:off x="141287" y="4135030"/>
            <a:ext cx="2982990" cy="589776"/>
            <a:chOff x="7772401" y="1061849"/>
            <a:chExt cx="3043237" cy="601687"/>
          </a:xfrm>
        </p:grpSpPr>
        <p:sp>
          <p:nvSpPr>
            <p:cNvPr id="50" name="Rounded Rectangle 49"/>
            <p:cNvSpPr/>
            <p:nvPr/>
          </p:nvSpPr>
          <p:spPr>
            <a:xfrm>
              <a:off x="7772401" y="1061849"/>
              <a:ext cx="3043237" cy="6016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1" name="Oval 50"/>
            <p:cNvSpPr>
              <a:spLocks noChangeAspect="1"/>
            </p:cNvSpPr>
            <p:nvPr/>
          </p:nvSpPr>
          <p:spPr>
            <a:xfrm>
              <a:off x="7971396" y="1177587"/>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2" name="Oval 51"/>
            <p:cNvSpPr>
              <a:spLocks noChangeAspect="1"/>
            </p:cNvSpPr>
            <p:nvPr/>
          </p:nvSpPr>
          <p:spPr>
            <a:xfrm>
              <a:off x="8540600" y="1180725"/>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3" name="Oval 52"/>
            <p:cNvSpPr>
              <a:spLocks noChangeAspect="1"/>
            </p:cNvSpPr>
            <p:nvPr/>
          </p:nvSpPr>
          <p:spPr>
            <a:xfrm>
              <a:off x="9109804" y="1177318"/>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4" name="Oval 53"/>
            <p:cNvSpPr>
              <a:spLocks noChangeAspect="1"/>
            </p:cNvSpPr>
            <p:nvPr/>
          </p:nvSpPr>
          <p:spPr>
            <a:xfrm>
              <a:off x="9679008" y="1177318"/>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5" name="Oval 54"/>
            <p:cNvSpPr>
              <a:spLocks noChangeAspect="1"/>
            </p:cNvSpPr>
            <p:nvPr/>
          </p:nvSpPr>
          <p:spPr>
            <a:xfrm>
              <a:off x="10248212" y="1177317"/>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grpSp>
      <p:sp>
        <p:nvSpPr>
          <p:cNvPr id="2" name="Title 1"/>
          <p:cNvSpPr>
            <a:spLocks noGrp="1"/>
          </p:cNvSpPr>
          <p:nvPr>
            <p:ph type="title"/>
          </p:nvPr>
        </p:nvSpPr>
        <p:spPr/>
        <p:txBody>
          <a:bodyPr/>
          <a:lstStyle/>
          <a:p>
            <a:r>
              <a:rPr kumimoji="1" lang="en-US" altLang="ja-JP" dirty="0" err="1"/>
              <a:t>IoT</a:t>
            </a:r>
            <a:r>
              <a:rPr kumimoji="1" lang="ja-JP" altLang="en-US" dirty="0"/>
              <a:t>を意味あるものにするデータ収集</a:t>
            </a:r>
          </a:p>
        </p:txBody>
      </p:sp>
      <p:sp>
        <p:nvSpPr>
          <p:cNvPr id="3" name="Slide Number Placeholder 2"/>
          <p:cNvSpPr>
            <a:spLocks noGrp="1"/>
          </p:cNvSpPr>
          <p:nvPr>
            <p:ph type="sldNum" sz="quarter" idx="12"/>
          </p:nvPr>
        </p:nvSpPr>
        <p:spPr/>
        <p:txBody>
          <a:bodyPr/>
          <a:lstStyle/>
          <a:p>
            <a:fld id="{6A4C1A4A-E5E6-4CC1-B72C-A20A4EB3E2D2}" type="slidenum">
              <a:rPr lang="en-US" smtClean="0">
                <a:solidFill>
                  <a:srgbClr val="505050"/>
                </a:solidFill>
              </a:rPr>
              <a:pPr/>
              <a:t>99</a:t>
            </a:fld>
            <a:endParaRPr lang="en-US" dirty="0">
              <a:solidFill>
                <a:srgbClr val="505050"/>
              </a:solidFill>
            </a:endParaRPr>
          </a:p>
        </p:txBody>
      </p:sp>
      <p:grpSp>
        <p:nvGrpSpPr>
          <p:cNvPr id="4" name="Group 282"/>
          <p:cNvGrpSpPr>
            <a:grpSpLocks noChangeAspect="1"/>
          </p:cNvGrpSpPr>
          <p:nvPr/>
        </p:nvGrpSpPr>
        <p:grpSpPr>
          <a:xfrm>
            <a:off x="1242095" y="2624628"/>
            <a:ext cx="1713529" cy="1514778"/>
            <a:chOff x="5001508" y="3652844"/>
            <a:chExt cx="1686290" cy="1490700"/>
          </a:xfrm>
          <a:solidFill>
            <a:schemeClr val="accent1"/>
          </a:solidFill>
        </p:grpSpPr>
        <p:sp>
          <p:nvSpPr>
            <p:cNvPr id="5" name="Freeform 537"/>
            <p:cNvSpPr/>
            <p:nvPr/>
          </p:nvSpPr>
          <p:spPr bwMode="auto">
            <a:xfrm rot="2366189">
              <a:off x="5703985" y="4445483"/>
              <a:ext cx="807664" cy="698061"/>
            </a:xfrm>
            <a:custGeom>
              <a:avLst/>
              <a:gdLst>
                <a:gd name="connsiteX0" fmla="*/ 220480 w 761701"/>
                <a:gd name="connsiteY0" fmla="*/ 127489 h 658336"/>
                <a:gd name="connsiteX1" fmla="*/ 411979 w 761701"/>
                <a:gd name="connsiteY1" fmla="*/ 127490 h 658336"/>
                <a:gd name="connsiteX2" fmla="*/ 411979 w 761701"/>
                <a:gd name="connsiteY2" fmla="*/ 194749 h 658336"/>
                <a:gd name="connsiteX3" fmla="*/ 635742 w 761701"/>
                <a:gd name="connsiteY3" fmla="*/ 10709 h 658336"/>
                <a:gd name="connsiteX4" fmla="*/ 701945 w 761701"/>
                <a:gd name="connsiteY4" fmla="*/ 17158 h 658336"/>
                <a:gd name="connsiteX5" fmla="*/ 761701 w 761701"/>
                <a:gd name="connsiteY5" fmla="*/ 89809 h 658336"/>
                <a:gd name="connsiteX6" fmla="*/ 70463 w 761701"/>
                <a:gd name="connsiteY6" fmla="*/ 658336 h 658336"/>
                <a:gd name="connsiteX7" fmla="*/ 10710 w 761701"/>
                <a:gd name="connsiteY7" fmla="*/ 585685 h 658336"/>
                <a:gd name="connsiteX8" fmla="*/ 17159 w 761701"/>
                <a:gd name="connsiteY8" fmla="*/ 519479 h 658336"/>
                <a:gd name="connsiteX9" fmla="*/ 220479 w 761701"/>
                <a:gd name="connsiteY9" fmla="*/ 352252 h 658336"/>
                <a:gd name="connsiteX10" fmla="*/ 220480 w 761701"/>
                <a:gd name="connsiteY10" fmla="*/ 369918 h 658336"/>
                <a:gd name="connsiteX11" fmla="*/ 220480 w 761701"/>
                <a:gd name="connsiteY11" fmla="*/ 369918 h 658336"/>
                <a:gd name="connsiteX12" fmla="*/ 220481 w 761701"/>
                <a:gd name="connsiteY12" fmla="*/ 352253 h 658336"/>
                <a:gd name="connsiteX13" fmla="*/ 411979 w 761701"/>
                <a:gd name="connsiteY13" fmla="*/ 194751 h 658336"/>
                <a:gd name="connsiteX14" fmla="*/ 411979 w 761701"/>
                <a:gd name="connsiteY14" fmla="*/ 194750 h 658336"/>
                <a:gd name="connsiteX15" fmla="*/ 220480 w 761701"/>
                <a:gd name="connsiteY15" fmla="*/ 352253 h 6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1701" h="658336">
                  <a:moveTo>
                    <a:pt x="220480" y="127489"/>
                  </a:moveTo>
                  <a:lnTo>
                    <a:pt x="411979" y="127490"/>
                  </a:lnTo>
                  <a:lnTo>
                    <a:pt x="411979" y="194749"/>
                  </a:lnTo>
                  <a:lnTo>
                    <a:pt x="635742" y="10709"/>
                  </a:lnTo>
                  <a:cubicBezTo>
                    <a:pt x="655805" y="-5792"/>
                    <a:pt x="685445" y="-2904"/>
                    <a:pt x="701945" y="17158"/>
                  </a:cubicBezTo>
                  <a:lnTo>
                    <a:pt x="761701" y="89809"/>
                  </a:lnTo>
                  <a:lnTo>
                    <a:pt x="70463" y="658336"/>
                  </a:lnTo>
                  <a:lnTo>
                    <a:pt x="10710" y="585685"/>
                  </a:lnTo>
                  <a:cubicBezTo>
                    <a:pt x="-5792" y="565622"/>
                    <a:pt x="-2904" y="535981"/>
                    <a:pt x="17159" y="519479"/>
                  </a:cubicBezTo>
                  <a:lnTo>
                    <a:pt x="220479" y="352252"/>
                  </a:lnTo>
                  <a:lnTo>
                    <a:pt x="220480" y="369918"/>
                  </a:lnTo>
                  <a:lnTo>
                    <a:pt x="220480" y="369918"/>
                  </a:lnTo>
                  <a:lnTo>
                    <a:pt x="220481" y="352253"/>
                  </a:lnTo>
                  <a:lnTo>
                    <a:pt x="411979" y="194751"/>
                  </a:lnTo>
                  <a:lnTo>
                    <a:pt x="411979" y="194750"/>
                  </a:lnTo>
                  <a:lnTo>
                    <a:pt x="220480" y="35225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21"/>
            <p:cNvSpPr/>
            <p:nvPr/>
          </p:nvSpPr>
          <p:spPr bwMode="auto">
            <a:xfrm rot="19936818">
              <a:off x="6002625" y="3778675"/>
              <a:ext cx="216613" cy="574535"/>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29"/>
            <p:cNvSpPr/>
            <p:nvPr/>
          </p:nvSpPr>
          <p:spPr bwMode="auto">
            <a:xfrm rot="15300000">
              <a:off x="5508788" y="3609753"/>
              <a:ext cx="164455" cy="562046"/>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546"/>
            <p:cNvGrpSpPr/>
            <p:nvPr/>
          </p:nvGrpSpPr>
          <p:grpSpPr>
            <a:xfrm>
              <a:off x="6102387" y="4259167"/>
              <a:ext cx="395180" cy="395181"/>
              <a:chOff x="5411360" y="1755518"/>
              <a:chExt cx="316187" cy="316186"/>
            </a:xfrm>
            <a:grpFill/>
          </p:grpSpPr>
          <p:sp>
            <p:nvSpPr>
              <p:cNvPr id="34" name="Oval 591"/>
              <p:cNvSpPr/>
              <p:nvPr/>
            </p:nvSpPr>
            <p:spPr bwMode="auto">
              <a:xfrm>
                <a:off x="5411360" y="1755518"/>
                <a:ext cx="316187" cy="3161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592"/>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547"/>
            <p:cNvGrpSpPr/>
            <p:nvPr/>
          </p:nvGrpSpPr>
          <p:grpSpPr>
            <a:xfrm>
              <a:off x="5802732" y="3652844"/>
              <a:ext cx="287268" cy="287268"/>
              <a:chOff x="5411367" y="1755524"/>
              <a:chExt cx="316187" cy="316187"/>
            </a:xfrm>
            <a:grpFill/>
          </p:grpSpPr>
          <p:sp>
            <p:nvSpPr>
              <p:cNvPr id="32" name="Oval 589"/>
              <p:cNvSpPr/>
              <p:nvPr/>
            </p:nvSpPr>
            <p:spPr bwMode="auto">
              <a:xfrm>
                <a:off x="5411367" y="1755524"/>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590"/>
              <p:cNvSpPr/>
              <p:nvPr/>
            </p:nvSpPr>
            <p:spPr bwMode="auto">
              <a:xfrm>
                <a:off x="5463931" y="1809062"/>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548"/>
            <p:cNvSpPr/>
            <p:nvPr/>
          </p:nvSpPr>
          <p:spPr bwMode="auto">
            <a:xfrm>
              <a:off x="5931806" y="3674648"/>
              <a:ext cx="29114" cy="2336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549"/>
            <p:cNvSpPr/>
            <p:nvPr/>
          </p:nvSpPr>
          <p:spPr bwMode="auto">
            <a:xfrm rot="16200000">
              <a:off x="5929535" y="3679659"/>
              <a:ext cx="29114" cy="2336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50"/>
            <p:cNvSpPr/>
            <p:nvPr/>
          </p:nvSpPr>
          <p:spPr bwMode="auto">
            <a:xfrm rot="11618614">
              <a:off x="5188552" y="4065810"/>
              <a:ext cx="108516" cy="1949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568"/>
            <p:cNvSpPr/>
            <p:nvPr/>
          </p:nvSpPr>
          <p:spPr bwMode="auto">
            <a:xfrm rot="11681175">
              <a:off x="5148071" y="4216000"/>
              <a:ext cx="124482" cy="12448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569"/>
            <p:cNvGrpSpPr/>
            <p:nvPr/>
          </p:nvGrpSpPr>
          <p:grpSpPr>
            <a:xfrm rot="818614" flipH="1">
              <a:off x="5219323" y="4297251"/>
              <a:ext cx="111273" cy="306120"/>
              <a:chOff x="5430362" y="1772115"/>
              <a:chExt cx="99173" cy="272833"/>
            </a:xfrm>
            <a:grpFill/>
          </p:grpSpPr>
          <p:sp>
            <p:nvSpPr>
              <p:cNvPr id="30" name="Rectangle 587"/>
              <p:cNvSpPr/>
              <p:nvPr/>
            </p:nvSpPr>
            <p:spPr bwMode="auto">
              <a:xfrm rot="13260000" flipH="1">
                <a:off x="5468026" y="177211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Diagonal Stripe 588"/>
              <p:cNvSpPr/>
              <p:nvPr/>
            </p:nvSpPr>
            <p:spPr bwMode="auto">
              <a:xfrm rot="19432650">
                <a:off x="5430362" y="1862068"/>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570"/>
            <p:cNvGrpSpPr/>
            <p:nvPr/>
          </p:nvGrpSpPr>
          <p:grpSpPr>
            <a:xfrm rot="2114316">
              <a:off x="5001508" y="4193715"/>
              <a:ext cx="111273" cy="306114"/>
              <a:chOff x="5422401" y="1772117"/>
              <a:chExt cx="99173" cy="272830"/>
            </a:xfrm>
            <a:grpFill/>
          </p:grpSpPr>
          <p:sp>
            <p:nvSpPr>
              <p:cNvPr id="28" name="Rectangle 585"/>
              <p:cNvSpPr/>
              <p:nvPr/>
            </p:nvSpPr>
            <p:spPr bwMode="auto">
              <a:xfrm rot="13260000" flipH="1">
                <a:off x="5460056" y="1772117"/>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Diagonal Stripe 586"/>
              <p:cNvSpPr/>
              <p:nvPr/>
            </p:nvSpPr>
            <p:spPr bwMode="auto">
              <a:xfrm rot="19432650">
                <a:off x="5422401" y="1862067"/>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571"/>
            <p:cNvGrpSpPr/>
            <p:nvPr/>
          </p:nvGrpSpPr>
          <p:grpSpPr>
            <a:xfrm flipH="1">
              <a:off x="5185188" y="3893380"/>
              <a:ext cx="215452" cy="215451"/>
              <a:chOff x="4394966" y="1762562"/>
              <a:chExt cx="352211" cy="352211"/>
            </a:xfrm>
            <a:grpFill/>
          </p:grpSpPr>
          <p:grpSp>
            <p:nvGrpSpPr>
              <p:cNvPr id="23" name="Group 580"/>
              <p:cNvGrpSpPr/>
              <p:nvPr/>
            </p:nvGrpSpPr>
            <p:grpSpPr>
              <a:xfrm flipH="1">
                <a:off x="4394966" y="1762562"/>
                <a:ext cx="352211" cy="352211"/>
                <a:chOff x="5411371" y="1755522"/>
                <a:chExt cx="316188" cy="316187"/>
              </a:xfrm>
              <a:grpFill/>
            </p:grpSpPr>
            <p:sp>
              <p:nvSpPr>
                <p:cNvPr id="26" name="Oval 583"/>
                <p:cNvSpPr/>
                <p:nvPr/>
              </p:nvSpPr>
              <p:spPr bwMode="auto">
                <a:xfrm>
                  <a:off x="5411371" y="1755522"/>
                  <a:ext cx="316188"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584"/>
                <p:cNvSpPr/>
                <p:nvPr/>
              </p:nvSpPr>
              <p:spPr bwMode="auto">
                <a:xfrm>
                  <a:off x="5462796"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581"/>
              <p:cNvSpPr/>
              <p:nvPr/>
            </p:nvSpPr>
            <p:spPr bwMode="auto">
              <a:xfrm flipH="1">
                <a:off x="4553231" y="1795034"/>
                <a:ext cx="35696" cy="264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582"/>
              <p:cNvSpPr/>
              <p:nvPr/>
            </p:nvSpPr>
            <p:spPr bwMode="auto">
              <a:xfrm rot="5400000" flipH="1">
                <a:off x="4559388" y="1806457"/>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Freeform 572"/>
            <p:cNvSpPr/>
            <p:nvPr/>
          </p:nvSpPr>
          <p:spPr bwMode="auto">
            <a:xfrm>
              <a:off x="5525046" y="4845680"/>
              <a:ext cx="1162752" cy="168049"/>
            </a:xfrm>
            <a:custGeom>
              <a:avLst/>
              <a:gdLst>
                <a:gd name="connsiteX0" fmla="*/ 26415 w 1096582"/>
                <a:gd name="connsiteY0" fmla="*/ 0 h 158486"/>
                <a:gd name="connsiteX1" fmla="*/ 100789 w 1096582"/>
                <a:gd name="connsiteY1" fmla="*/ 0 h 158486"/>
                <a:gd name="connsiteX2" fmla="*/ 995793 w 1096582"/>
                <a:gd name="connsiteY2" fmla="*/ 0 h 158486"/>
                <a:gd name="connsiteX3" fmla="*/ 1070167 w 1096582"/>
                <a:gd name="connsiteY3" fmla="*/ 0 h 158486"/>
                <a:gd name="connsiteX4" fmla="*/ 1096582 w 1096582"/>
                <a:gd name="connsiteY4" fmla="*/ 26415 h 158486"/>
                <a:gd name="connsiteX5" fmla="*/ 1096582 w 1096582"/>
                <a:gd name="connsiteY5" fmla="*/ 132071 h 158486"/>
                <a:gd name="connsiteX6" fmla="*/ 1070167 w 1096582"/>
                <a:gd name="connsiteY6" fmla="*/ 158486 h 158486"/>
                <a:gd name="connsiteX7" fmla="*/ 26415 w 1096582"/>
                <a:gd name="connsiteY7" fmla="*/ 158486 h 158486"/>
                <a:gd name="connsiteX8" fmla="*/ 0 w 1096582"/>
                <a:gd name="connsiteY8" fmla="*/ 132071 h 158486"/>
                <a:gd name="connsiteX9" fmla="*/ 0 w 1096582"/>
                <a:gd name="connsiteY9" fmla="*/ 26415 h 158486"/>
                <a:gd name="connsiteX10" fmla="*/ 26415 w 1096582"/>
                <a:gd name="connsiteY10" fmla="*/ 0 h 15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582" h="158486">
                  <a:moveTo>
                    <a:pt x="26415" y="0"/>
                  </a:moveTo>
                  <a:lnTo>
                    <a:pt x="100789" y="0"/>
                  </a:lnTo>
                  <a:lnTo>
                    <a:pt x="995793" y="0"/>
                  </a:lnTo>
                  <a:lnTo>
                    <a:pt x="1070167" y="0"/>
                  </a:lnTo>
                  <a:cubicBezTo>
                    <a:pt x="1084756" y="0"/>
                    <a:pt x="1096582" y="11826"/>
                    <a:pt x="1096582" y="26415"/>
                  </a:cubicBezTo>
                  <a:lnTo>
                    <a:pt x="1096582" y="132071"/>
                  </a:lnTo>
                  <a:cubicBezTo>
                    <a:pt x="1096582" y="146660"/>
                    <a:pt x="1084756" y="158486"/>
                    <a:pt x="1070167" y="158486"/>
                  </a:cubicBezTo>
                  <a:lnTo>
                    <a:pt x="26415" y="158486"/>
                  </a:lnTo>
                  <a:cubicBezTo>
                    <a:pt x="11826" y="158486"/>
                    <a:pt x="0" y="146660"/>
                    <a:pt x="0" y="132071"/>
                  </a:cubicBezTo>
                  <a:lnTo>
                    <a:pt x="0" y="26415"/>
                  </a:lnTo>
                  <a:cubicBezTo>
                    <a:pt x="0" y="11826"/>
                    <a:pt x="11826" y="0"/>
                    <a:pt x="264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573"/>
            <p:cNvGrpSpPr>
              <a:grpSpLocks noChangeAspect="1"/>
            </p:cNvGrpSpPr>
            <p:nvPr/>
          </p:nvGrpSpPr>
          <p:grpSpPr>
            <a:xfrm>
              <a:off x="6232187" y="4379967"/>
              <a:ext cx="138559" cy="158716"/>
              <a:chOff x="6983648" y="1445099"/>
              <a:chExt cx="547340" cy="626953"/>
            </a:xfrm>
            <a:grpFill/>
          </p:grpSpPr>
          <p:grpSp>
            <p:nvGrpSpPr>
              <p:cNvPr id="19" name="Group 576"/>
              <p:cNvGrpSpPr/>
              <p:nvPr/>
            </p:nvGrpSpPr>
            <p:grpSpPr>
              <a:xfrm>
                <a:off x="7194781" y="1531034"/>
                <a:ext cx="142873" cy="365650"/>
                <a:chOff x="7010073" y="1548130"/>
                <a:chExt cx="1648459" cy="4218939"/>
              </a:xfrm>
              <a:grpFill/>
            </p:grpSpPr>
            <p:sp>
              <p:nvSpPr>
                <p:cNvPr id="21" name="Freeform 578"/>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sz="1567">
                    <a:solidFill>
                      <a:srgbClr val="DC3C00"/>
                    </a:solidFill>
                  </a:endParaRPr>
                </a:p>
              </p:txBody>
            </p:sp>
            <p:sp>
              <p:nvSpPr>
                <p:cNvPr id="22" name="Freeform 579"/>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grpFill/>
                <a:ln w="3175">
                  <a:solidFill>
                    <a:schemeClr val="bg1"/>
                  </a:solidFill>
                  <a:round/>
                  <a:headEnd/>
                  <a:tailEnd/>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sz="1567">
                    <a:solidFill>
                      <a:srgbClr val="DC3C00"/>
                    </a:solidFill>
                  </a:endParaRPr>
                </a:p>
              </p:txBody>
            </p:sp>
          </p:grpSp>
          <p:sp>
            <p:nvSpPr>
              <p:cNvPr id="20"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Freeform 132"/>
          <p:cNvSpPr>
            <a:spLocks noEditPoints="1"/>
          </p:cNvSpPr>
          <p:nvPr/>
        </p:nvSpPr>
        <p:spPr bwMode="black">
          <a:xfrm rot="18333036">
            <a:off x="880382" y="2908529"/>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37" name="TextBox 36"/>
          <p:cNvSpPr txBox="1"/>
          <p:nvPr/>
        </p:nvSpPr>
        <p:spPr>
          <a:xfrm>
            <a:off x="198307" y="2663615"/>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Sensor1</a:t>
            </a:r>
            <a:endParaRPr kumimoji="0" lang="ja-JP" altLang="en-US" sz="1175" dirty="0">
              <a:solidFill>
                <a:srgbClr val="505050"/>
              </a:solidFill>
              <a:latin typeface="メイリオ"/>
              <a:cs typeface="Segoe UI" pitchFamily="34" charset="0"/>
            </a:endParaRPr>
          </a:p>
        </p:txBody>
      </p:sp>
      <p:sp>
        <p:nvSpPr>
          <p:cNvPr id="38" name="Freeform 132"/>
          <p:cNvSpPr>
            <a:spLocks noEditPoints="1"/>
          </p:cNvSpPr>
          <p:nvPr/>
        </p:nvSpPr>
        <p:spPr bwMode="black">
          <a:xfrm>
            <a:off x="1671454" y="2195596"/>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39" name="TextBox 38"/>
          <p:cNvSpPr txBox="1"/>
          <p:nvPr/>
        </p:nvSpPr>
        <p:spPr>
          <a:xfrm>
            <a:off x="1210907" y="1894732"/>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Sensor2</a:t>
            </a:r>
            <a:endParaRPr kumimoji="0" lang="ja-JP" altLang="en-US" sz="1175" dirty="0">
              <a:solidFill>
                <a:srgbClr val="505050"/>
              </a:solidFill>
              <a:latin typeface="メイリオ"/>
              <a:cs typeface="Segoe UI" pitchFamily="34" charset="0"/>
            </a:endParaRPr>
          </a:p>
        </p:txBody>
      </p:sp>
      <p:sp>
        <p:nvSpPr>
          <p:cNvPr id="40" name="Freeform 132"/>
          <p:cNvSpPr>
            <a:spLocks noEditPoints="1"/>
          </p:cNvSpPr>
          <p:nvPr/>
        </p:nvSpPr>
        <p:spPr bwMode="black">
          <a:xfrm rot="2291461">
            <a:off x="2544006" y="2651182"/>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1" name="TextBox 40"/>
          <p:cNvSpPr txBox="1"/>
          <p:nvPr/>
        </p:nvSpPr>
        <p:spPr>
          <a:xfrm>
            <a:off x="2538020" y="2394812"/>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Sensor3</a:t>
            </a:r>
            <a:endParaRPr kumimoji="0" lang="ja-JP" altLang="en-US" sz="1175" dirty="0">
              <a:solidFill>
                <a:srgbClr val="505050"/>
              </a:solidFill>
              <a:latin typeface="メイリオ"/>
              <a:cs typeface="Segoe UI" pitchFamily="34" charset="0"/>
            </a:endParaRPr>
          </a:p>
        </p:txBody>
      </p:sp>
      <p:sp>
        <p:nvSpPr>
          <p:cNvPr id="42" name="Freeform 132"/>
          <p:cNvSpPr>
            <a:spLocks noEditPoints="1"/>
          </p:cNvSpPr>
          <p:nvPr/>
        </p:nvSpPr>
        <p:spPr bwMode="black">
          <a:xfrm rot="18994317">
            <a:off x="1107140" y="2426837"/>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3" name="TextBox 42"/>
          <p:cNvSpPr txBox="1"/>
          <p:nvPr/>
        </p:nvSpPr>
        <p:spPr>
          <a:xfrm>
            <a:off x="587357" y="2178059"/>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Survo1</a:t>
            </a:r>
            <a:endParaRPr kumimoji="0" lang="ja-JP" altLang="en-US" sz="1175" dirty="0">
              <a:solidFill>
                <a:srgbClr val="505050"/>
              </a:solidFill>
              <a:latin typeface="メイリオ"/>
              <a:cs typeface="Segoe UI" pitchFamily="34" charset="0"/>
            </a:endParaRPr>
          </a:p>
        </p:txBody>
      </p:sp>
      <p:sp>
        <p:nvSpPr>
          <p:cNvPr id="44" name="Freeform 132"/>
          <p:cNvSpPr>
            <a:spLocks noEditPoints="1"/>
          </p:cNvSpPr>
          <p:nvPr/>
        </p:nvSpPr>
        <p:spPr bwMode="black">
          <a:xfrm rot="882512">
            <a:off x="2220263" y="2143051"/>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5" name="TextBox 44"/>
          <p:cNvSpPr txBox="1"/>
          <p:nvPr/>
        </p:nvSpPr>
        <p:spPr>
          <a:xfrm>
            <a:off x="2112934" y="1830075"/>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Survo2</a:t>
            </a:r>
            <a:endParaRPr kumimoji="0" lang="ja-JP" altLang="en-US" sz="1175" dirty="0">
              <a:solidFill>
                <a:srgbClr val="505050"/>
              </a:solidFill>
              <a:latin typeface="メイリオ"/>
              <a:cs typeface="Segoe UI" pitchFamily="34" charset="0"/>
            </a:endParaRPr>
          </a:p>
        </p:txBody>
      </p:sp>
      <p:sp>
        <p:nvSpPr>
          <p:cNvPr id="46" name="Freeform 132"/>
          <p:cNvSpPr>
            <a:spLocks noEditPoints="1"/>
          </p:cNvSpPr>
          <p:nvPr/>
        </p:nvSpPr>
        <p:spPr bwMode="black">
          <a:xfrm rot="4923333">
            <a:off x="2900368" y="3127442"/>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7" name="TextBox 46"/>
          <p:cNvSpPr txBox="1"/>
          <p:nvPr/>
        </p:nvSpPr>
        <p:spPr>
          <a:xfrm>
            <a:off x="3219302" y="3212059"/>
            <a:ext cx="737655" cy="364932"/>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Servo3</a:t>
            </a:r>
            <a:endParaRPr kumimoji="0" lang="ja-JP" altLang="en-US" sz="1175" dirty="0">
              <a:solidFill>
                <a:srgbClr val="505050"/>
              </a:solidFill>
              <a:latin typeface="メイリオ"/>
              <a:cs typeface="Segoe UI" pitchFamily="34" charset="0"/>
            </a:endParaRPr>
          </a:p>
        </p:txBody>
      </p:sp>
      <p:sp>
        <p:nvSpPr>
          <p:cNvPr id="48" name="TextBox 47"/>
          <p:cNvSpPr txBox="1"/>
          <p:nvPr/>
        </p:nvSpPr>
        <p:spPr>
          <a:xfrm>
            <a:off x="6074172" y="4714854"/>
            <a:ext cx="896297" cy="896297"/>
          </a:xfrm>
          <a:prstGeom prst="rect">
            <a:avLst/>
          </a:prstGeom>
        </p:spPr>
        <p:txBody>
          <a:bodyPr vert="horz" wrap="none" lIns="89630" tIns="89630" rIns="89630" bIns="89630" rtlCol="0" anchor="t">
            <a:noAutofit/>
          </a:bodyPr>
          <a:lstStyle/>
          <a:p>
            <a:pPr marL="168040" indent="-168040" defTabSz="914139">
              <a:buFont typeface="Wingdings" pitchFamily="2" charset="2"/>
              <a:buChar char="§"/>
            </a:pPr>
            <a:endParaRPr kumimoji="0" lang="ja-JP" altLang="en-US" sz="1567" dirty="0" err="1">
              <a:solidFill>
                <a:srgbClr val="505050"/>
              </a:solidFill>
              <a:ea typeface="Segoe UI" pitchFamily="34" charset="0"/>
              <a:cs typeface="Segoe UI" pitchFamily="34" charset="0"/>
            </a:endParaRPr>
          </a:p>
        </p:txBody>
      </p:sp>
      <p:sp>
        <p:nvSpPr>
          <p:cNvPr id="58" name="Folded Corner 57"/>
          <p:cNvSpPr/>
          <p:nvPr/>
        </p:nvSpPr>
        <p:spPr>
          <a:xfrm>
            <a:off x="4598546" y="2260802"/>
            <a:ext cx="6410629" cy="1172391"/>
          </a:xfrm>
          <a:prstGeom prst="foldedCorner">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914139"/>
            <a:r>
              <a:rPr kumimoji="0" lang="en-US" altLang="ja-JP" sz="1175" dirty="0">
                <a:solidFill>
                  <a:srgbClr val="505050"/>
                </a:solidFill>
              </a:rPr>
              <a:t>{“SensorId”:”Sensor1”,”AccelX”:0.234,”AccelY”:0.0152,”AccelZ”:-1.325,”Timestamp”:20150804…}</a:t>
            </a:r>
          </a:p>
          <a:p>
            <a:pPr defTabSz="914139"/>
            <a:r>
              <a:rPr kumimoji="0" lang="en-US" altLang="ja-JP" sz="1175" dirty="0">
                <a:solidFill>
                  <a:srgbClr val="505050"/>
                </a:solidFill>
              </a:rPr>
              <a:t>{“SensorId”:”Sensor2”,”AccelX”:-2.085,”AccelY”:0.173,”AccelZ”:0.623,”Timestamp”:20150804…}</a:t>
            </a:r>
          </a:p>
          <a:p>
            <a:pPr defTabSz="914139"/>
            <a:r>
              <a:rPr kumimoji="0" lang="en-US" altLang="ja-JP" sz="1175" dirty="0">
                <a:solidFill>
                  <a:srgbClr val="505050"/>
                </a:solidFill>
              </a:rPr>
              <a:t>…….</a:t>
            </a:r>
          </a:p>
          <a:p>
            <a:pPr defTabSz="914139"/>
            <a:r>
              <a:rPr kumimoji="0" lang="en-US" altLang="ja-JP" sz="1175" dirty="0">
                <a:solidFill>
                  <a:srgbClr val="505050"/>
                </a:solidFill>
              </a:rPr>
              <a:t>{“PartsId”:”Survo2”,”Status”:”On”,”Value”:231,,”Timestamp”:20150804…}</a:t>
            </a:r>
          </a:p>
          <a:p>
            <a:pPr defTabSz="914139"/>
            <a:r>
              <a:rPr kumimoji="0" lang="en-US" altLang="ja-JP" sz="1175" dirty="0">
                <a:solidFill>
                  <a:srgbClr val="505050"/>
                </a:solidFill>
              </a:rPr>
              <a:t>……..</a:t>
            </a:r>
          </a:p>
          <a:p>
            <a:pPr defTabSz="914139"/>
            <a:endParaRPr kumimoji="0" lang="en-US" altLang="ja-JP" sz="1175" dirty="0">
              <a:solidFill>
                <a:srgbClr val="505050"/>
              </a:solidFill>
            </a:endParaRPr>
          </a:p>
          <a:p>
            <a:pPr defTabSz="914139"/>
            <a:endParaRPr kumimoji="0" lang="ja-JP" altLang="en-US" sz="1175" dirty="0" err="1">
              <a:solidFill>
                <a:srgbClr val="505050"/>
              </a:solidFill>
            </a:endParaRPr>
          </a:p>
        </p:txBody>
      </p:sp>
      <p:sp>
        <p:nvSpPr>
          <p:cNvPr id="59" name="TextBox 58"/>
          <p:cNvSpPr txBox="1"/>
          <p:nvPr/>
        </p:nvSpPr>
        <p:spPr>
          <a:xfrm>
            <a:off x="4545952" y="1808268"/>
            <a:ext cx="1106367" cy="441146"/>
          </a:xfrm>
          <a:prstGeom prst="rect">
            <a:avLst/>
          </a:prstGeom>
        </p:spPr>
        <p:txBody>
          <a:bodyPr vert="horz" wrap="none" lIns="89630" tIns="89630" rIns="89630" bIns="89630" rtlCol="0" anchor="t">
            <a:noAutofit/>
          </a:bodyPr>
          <a:lstStyle/>
          <a:p>
            <a:pPr defTabSz="914139"/>
            <a:r>
              <a:rPr kumimoji="0" lang="ja-JP" altLang="en-US" sz="1961" dirty="0">
                <a:solidFill>
                  <a:srgbClr val="505050"/>
                </a:solidFill>
                <a:latin typeface="メイリオ"/>
                <a:cs typeface="Segoe UI" pitchFamily="34" charset="0"/>
              </a:rPr>
              <a:t>センサー計測・状態データ（いつ、何を測った）</a:t>
            </a:r>
          </a:p>
        </p:txBody>
      </p:sp>
      <p:sp>
        <p:nvSpPr>
          <p:cNvPr id="60" name="Folded Corner 59"/>
          <p:cNvSpPr/>
          <p:nvPr/>
        </p:nvSpPr>
        <p:spPr>
          <a:xfrm>
            <a:off x="4586176" y="4345982"/>
            <a:ext cx="6410629" cy="2464158"/>
          </a:xfrm>
          <a:prstGeom prst="foldedCorner">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914139"/>
            <a:endParaRPr kumimoji="0" lang="en-US" altLang="ja-JP" sz="1175" dirty="0">
              <a:solidFill>
                <a:srgbClr val="505050"/>
              </a:solidFill>
            </a:endParaRPr>
          </a:p>
          <a:p>
            <a:pPr defTabSz="914139"/>
            <a:endParaRPr kumimoji="0" lang="ja-JP" altLang="en-US" sz="1175" dirty="0" err="1">
              <a:solidFill>
                <a:srgbClr val="505050"/>
              </a:solidFill>
            </a:endParaRPr>
          </a:p>
        </p:txBody>
      </p:sp>
      <p:sp>
        <p:nvSpPr>
          <p:cNvPr id="61" name="TextBox 60"/>
          <p:cNvSpPr txBox="1"/>
          <p:nvPr/>
        </p:nvSpPr>
        <p:spPr>
          <a:xfrm>
            <a:off x="4533582" y="3893447"/>
            <a:ext cx="1106367" cy="441146"/>
          </a:xfrm>
          <a:prstGeom prst="rect">
            <a:avLst/>
          </a:prstGeom>
        </p:spPr>
        <p:txBody>
          <a:bodyPr vert="horz" wrap="none" lIns="89630" tIns="89630" rIns="89630" bIns="89630" rtlCol="0" anchor="t">
            <a:noAutofit/>
          </a:bodyPr>
          <a:lstStyle/>
          <a:p>
            <a:pPr defTabSz="914139"/>
            <a:r>
              <a:rPr kumimoji="0" lang="ja-JP" altLang="en-US" sz="1961" dirty="0">
                <a:solidFill>
                  <a:srgbClr val="505050"/>
                </a:solidFill>
                <a:latin typeface="メイリオ"/>
                <a:cs typeface="Segoe UI" pitchFamily="34" charset="0"/>
              </a:rPr>
              <a:t>論理モデル（どこで、何の、</a:t>
            </a:r>
            <a:r>
              <a:rPr kumimoji="0" lang="en-US" altLang="ja-JP" sz="1961" dirty="0">
                <a:solidFill>
                  <a:srgbClr val="505050"/>
                </a:solidFill>
                <a:latin typeface="メイリオ"/>
                <a:cs typeface="Segoe UI" pitchFamily="34" charset="0"/>
              </a:rPr>
              <a:t>…</a:t>
            </a:r>
            <a:r>
              <a:rPr kumimoji="0" lang="ja-JP" altLang="en-US" sz="1961" dirty="0" err="1">
                <a:solidFill>
                  <a:srgbClr val="505050"/>
                </a:solidFill>
                <a:latin typeface="メイリオ"/>
                <a:cs typeface="Segoe UI" pitchFamily="34" charset="0"/>
              </a:rPr>
              <a:t>、</a:t>
            </a:r>
            <a:r>
              <a:rPr kumimoji="0" lang="ja-JP" altLang="en-US" sz="1961" dirty="0">
                <a:solidFill>
                  <a:srgbClr val="505050"/>
                </a:solidFill>
                <a:latin typeface="メイリオ"/>
                <a:cs typeface="Segoe UI" pitchFamily="34" charset="0"/>
              </a:rPr>
              <a:t>メタデータ）</a:t>
            </a:r>
          </a:p>
        </p:txBody>
      </p:sp>
      <p:sp>
        <p:nvSpPr>
          <p:cNvPr id="62" name="Rectangle 61"/>
          <p:cNvSpPr/>
          <p:nvPr/>
        </p:nvSpPr>
        <p:spPr>
          <a:xfrm>
            <a:off x="4801047" y="4521857"/>
            <a:ext cx="924307"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工場</a:t>
            </a:r>
          </a:p>
        </p:txBody>
      </p:sp>
      <p:sp>
        <p:nvSpPr>
          <p:cNvPr id="63" name="Rectangle 62"/>
          <p:cNvSpPr/>
          <p:nvPr/>
        </p:nvSpPr>
        <p:spPr>
          <a:xfrm>
            <a:off x="5424254" y="4898388"/>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生産ライン</a:t>
            </a:r>
          </a:p>
        </p:txBody>
      </p:sp>
      <p:sp>
        <p:nvSpPr>
          <p:cNvPr id="64" name="Rectangle 63"/>
          <p:cNvSpPr/>
          <p:nvPr/>
        </p:nvSpPr>
        <p:spPr>
          <a:xfrm>
            <a:off x="6141344" y="5347289"/>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工作ロボット</a:t>
            </a:r>
          </a:p>
        </p:txBody>
      </p:sp>
      <p:cxnSp>
        <p:nvCxnSpPr>
          <p:cNvPr id="66" name="Elbow Connector 65"/>
          <p:cNvCxnSpPr>
            <a:endCxn id="63" idx="1"/>
          </p:cNvCxnSpPr>
          <p:nvPr/>
        </p:nvCxnSpPr>
        <p:spPr>
          <a:xfrm rot="16200000" flipH="1">
            <a:off x="5241683" y="4876869"/>
            <a:ext cx="204089" cy="16105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3" idx="2"/>
            <a:endCxn id="64" idx="1"/>
          </p:cNvCxnSpPr>
          <p:nvPr/>
        </p:nvCxnSpPr>
        <p:spPr>
          <a:xfrm rot="16200000" flipH="1">
            <a:off x="5913392" y="5280389"/>
            <a:ext cx="287847" cy="16805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029180" y="5808924"/>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アーム</a:t>
            </a:r>
            <a:r>
              <a:rPr kumimoji="0" lang="en-US" altLang="ja-JP" sz="1175" dirty="0">
                <a:solidFill>
                  <a:srgbClr val="505050"/>
                </a:solidFill>
              </a:rPr>
              <a:t>1</a:t>
            </a:r>
            <a:endParaRPr kumimoji="0" lang="ja-JP" altLang="en-US" sz="1175" dirty="0">
              <a:solidFill>
                <a:srgbClr val="505050"/>
              </a:solidFill>
            </a:endParaRPr>
          </a:p>
        </p:txBody>
      </p:sp>
      <p:sp>
        <p:nvSpPr>
          <p:cNvPr id="73" name="Rectangle 72"/>
          <p:cNvSpPr/>
          <p:nvPr/>
        </p:nvSpPr>
        <p:spPr>
          <a:xfrm>
            <a:off x="7029180" y="6301829"/>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ジョイント</a:t>
            </a:r>
            <a:r>
              <a:rPr kumimoji="0" lang="en-US" altLang="ja-JP" sz="1175" dirty="0">
                <a:solidFill>
                  <a:srgbClr val="505050"/>
                </a:solidFill>
              </a:rPr>
              <a:t>1</a:t>
            </a:r>
            <a:endParaRPr kumimoji="0" lang="ja-JP" altLang="en-US" sz="1175" dirty="0">
              <a:solidFill>
                <a:srgbClr val="505050"/>
              </a:solidFill>
            </a:endParaRPr>
          </a:p>
        </p:txBody>
      </p:sp>
      <p:cxnSp>
        <p:nvCxnSpPr>
          <p:cNvPr id="74" name="Elbow Connector 73"/>
          <p:cNvCxnSpPr>
            <a:stCxn id="64" idx="2"/>
            <a:endCxn id="72" idx="1"/>
          </p:cNvCxnSpPr>
          <p:nvPr/>
        </p:nvCxnSpPr>
        <p:spPr>
          <a:xfrm rot="16200000" flipH="1">
            <a:off x="6709487" y="5650284"/>
            <a:ext cx="300583" cy="3388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64" idx="2"/>
            <a:endCxn id="73" idx="1"/>
          </p:cNvCxnSpPr>
          <p:nvPr/>
        </p:nvCxnSpPr>
        <p:spPr>
          <a:xfrm rot="16200000" flipH="1">
            <a:off x="6463034" y="5896737"/>
            <a:ext cx="793488" cy="33880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84346" y="5808924"/>
            <a:ext cx="1544171"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センサー：</a:t>
            </a:r>
            <a:r>
              <a:rPr kumimoji="0" lang="en-US" altLang="ja-JP" sz="1175" dirty="0">
                <a:solidFill>
                  <a:srgbClr val="505050"/>
                </a:solidFill>
              </a:rPr>
              <a:t>Sensor1</a:t>
            </a:r>
            <a:endParaRPr kumimoji="0" lang="ja-JP" altLang="en-US" sz="1175" dirty="0">
              <a:solidFill>
                <a:srgbClr val="505050"/>
              </a:solidFill>
            </a:endParaRPr>
          </a:p>
        </p:txBody>
      </p:sp>
      <p:sp>
        <p:nvSpPr>
          <p:cNvPr id="82" name="Rectangle 81"/>
          <p:cNvSpPr/>
          <p:nvPr/>
        </p:nvSpPr>
        <p:spPr>
          <a:xfrm>
            <a:off x="8584346" y="6301829"/>
            <a:ext cx="1544171"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サーボ：</a:t>
            </a:r>
            <a:r>
              <a:rPr kumimoji="0" lang="en-US" altLang="ja-JP" sz="1175" dirty="0">
                <a:solidFill>
                  <a:srgbClr val="505050"/>
                </a:solidFill>
              </a:rPr>
              <a:t>Survo1</a:t>
            </a:r>
            <a:endParaRPr kumimoji="0" lang="ja-JP" altLang="en-US" sz="1175" dirty="0">
              <a:solidFill>
                <a:srgbClr val="505050"/>
              </a:solidFill>
            </a:endParaRPr>
          </a:p>
        </p:txBody>
      </p:sp>
      <p:cxnSp>
        <p:nvCxnSpPr>
          <p:cNvPr id="83" name="Elbow Connector 82"/>
          <p:cNvCxnSpPr>
            <a:stCxn id="72" idx="3"/>
            <a:endCxn id="81" idx="1"/>
          </p:cNvCxnSpPr>
          <p:nvPr/>
        </p:nvCxnSpPr>
        <p:spPr>
          <a:xfrm>
            <a:off x="8127247" y="5969976"/>
            <a:ext cx="457101" cy="12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73" idx="3"/>
            <a:endCxn id="82" idx="1"/>
          </p:cNvCxnSpPr>
          <p:nvPr/>
        </p:nvCxnSpPr>
        <p:spPr>
          <a:xfrm>
            <a:off x="8127247" y="6462882"/>
            <a:ext cx="457101" cy="12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086765" y="5026687"/>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639949" y="5338032"/>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335513" y="5734530"/>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99553" y="6617740"/>
            <a:ext cx="530" cy="1923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Isosceles Triangle 97"/>
          <p:cNvSpPr/>
          <p:nvPr/>
        </p:nvSpPr>
        <p:spPr>
          <a:xfrm rot="16200000">
            <a:off x="3889800" y="2403417"/>
            <a:ext cx="521196" cy="896297"/>
          </a:xfrm>
          <a:prstGeom prst="triangle">
            <a:avLst>
              <a:gd name="adj" fmla="val 0"/>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srgbClr val="505050"/>
              </a:solidFill>
            </a:endParaRPr>
          </a:p>
        </p:txBody>
      </p:sp>
      <p:sp>
        <p:nvSpPr>
          <p:cNvPr id="99" name="Isosceles Triangle 98"/>
          <p:cNvSpPr/>
          <p:nvPr/>
        </p:nvSpPr>
        <p:spPr>
          <a:xfrm rot="16200000">
            <a:off x="3887206" y="4395815"/>
            <a:ext cx="521196" cy="896297"/>
          </a:xfrm>
          <a:prstGeom prst="triangle">
            <a:avLst>
              <a:gd name="adj" fmla="val 71338"/>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srgbClr val="505050"/>
              </a:solidFill>
            </a:endParaRPr>
          </a:p>
        </p:txBody>
      </p:sp>
      <p:sp>
        <p:nvSpPr>
          <p:cNvPr id="100" name="TextBox 99"/>
          <p:cNvSpPr txBox="1"/>
          <p:nvPr/>
        </p:nvSpPr>
        <p:spPr>
          <a:xfrm>
            <a:off x="3730906" y="1036870"/>
            <a:ext cx="4872756" cy="508310"/>
          </a:xfrm>
          <a:prstGeom prst="rect">
            <a:avLst/>
          </a:prstGeom>
        </p:spPr>
        <p:txBody>
          <a:bodyPr vert="horz" wrap="none" lIns="89630" tIns="89630" rIns="89630" bIns="89630" rtlCol="0" anchor="t">
            <a:noAutofit/>
          </a:bodyPr>
          <a:lstStyle/>
          <a:p>
            <a:pPr defTabSz="914139"/>
            <a:r>
              <a:rPr kumimoji="0" lang="ja-JP" altLang="en-US" sz="2353" dirty="0">
                <a:solidFill>
                  <a:srgbClr val="505050"/>
                </a:solidFill>
                <a:latin typeface="メイリオ" panose="020B0604030504040204" pitchFamily="34" charset="-128"/>
                <a:cs typeface="Segoe UI" pitchFamily="34" charset="0"/>
              </a:rPr>
              <a:t>いつ、どこで、何の、何を測った</a:t>
            </a:r>
          </a:p>
        </p:txBody>
      </p:sp>
      <p:sp>
        <p:nvSpPr>
          <p:cNvPr id="101" name="TextBox 100"/>
          <p:cNvSpPr txBox="1"/>
          <p:nvPr/>
        </p:nvSpPr>
        <p:spPr>
          <a:xfrm>
            <a:off x="9005942" y="1036870"/>
            <a:ext cx="1806515" cy="508310"/>
          </a:xfrm>
          <a:prstGeom prst="rect">
            <a:avLst/>
          </a:prstGeom>
        </p:spPr>
        <p:txBody>
          <a:bodyPr vert="horz" wrap="none" lIns="89630" tIns="89630" rIns="89630" bIns="89630" rtlCol="0" anchor="t">
            <a:noAutofit/>
          </a:bodyPr>
          <a:lstStyle/>
          <a:p>
            <a:pPr defTabSz="914139"/>
            <a:r>
              <a:rPr kumimoji="0" lang="ja-JP" altLang="en-US" sz="2353" dirty="0">
                <a:solidFill>
                  <a:srgbClr val="505050"/>
                </a:solidFill>
                <a:latin typeface="メイリオ" panose="020B0604030504040204" pitchFamily="34" charset="-128"/>
                <a:cs typeface="Segoe UI" pitchFamily="34" charset="0"/>
              </a:rPr>
              <a:t>その時何が</a:t>
            </a:r>
            <a:r>
              <a:rPr kumimoji="0" lang="en-US" altLang="ja-JP" sz="2353" dirty="0">
                <a:solidFill>
                  <a:srgbClr val="505050"/>
                </a:solidFill>
                <a:latin typeface="メイリオ" panose="020B0604030504040204" pitchFamily="34" charset="-128"/>
                <a:cs typeface="Segoe UI" pitchFamily="34" charset="0"/>
              </a:rPr>
              <a:t>…</a:t>
            </a:r>
            <a:endParaRPr kumimoji="0" lang="ja-JP" altLang="en-US" sz="2353" dirty="0">
              <a:solidFill>
                <a:srgbClr val="505050"/>
              </a:solidFill>
              <a:latin typeface="メイリオ" panose="020B0604030504040204" pitchFamily="34" charset="-128"/>
              <a:cs typeface="Segoe UI" pitchFamily="34" charset="0"/>
            </a:endParaRPr>
          </a:p>
        </p:txBody>
      </p:sp>
      <p:sp>
        <p:nvSpPr>
          <p:cNvPr id="102" name="TextBox 101"/>
          <p:cNvSpPr txBox="1"/>
          <p:nvPr/>
        </p:nvSpPr>
        <p:spPr>
          <a:xfrm>
            <a:off x="8511914" y="1036870"/>
            <a:ext cx="585776" cy="508310"/>
          </a:xfrm>
          <a:prstGeom prst="rect">
            <a:avLst/>
          </a:prstGeom>
        </p:spPr>
        <p:txBody>
          <a:bodyPr vert="horz" wrap="none" lIns="89630" tIns="89630" rIns="89630" bIns="89630" rtlCol="0" anchor="t">
            <a:noAutofit/>
          </a:bodyPr>
          <a:lstStyle/>
          <a:p>
            <a:pPr defTabSz="914139"/>
            <a:r>
              <a:rPr kumimoji="0" lang="en-US" altLang="ja-JP" sz="2353" dirty="0">
                <a:solidFill>
                  <a:srgbClr val="505050"/>
                </a:solidFill>
                <a:latin typeface="メイリオ" panose="020B0604030504040204" pitchFamily="34" charset="-128"/>
                <a:cs typeface="Segoe UI" pitchFamily="34" charset="0"/>
              </a:rPr>
              <a:t>×</a:t>
            </a:r>
            <a:endParaRPr kumimoji="0" lang="ja-JP" altLang="en-US" sz="2353" dirty="0">
              <a:solidFill>
                <a:srgbClr val="505050"/>
              </a:solidFill>
              <a:latin typeface="メイリオ" panose="020B0604030504040204" pitchFamily="34" charset="-128"/>
              <a:cs typeface="Segoe UI" pitchFamily="34" charset="0"/>
            </a:endParaRPr>
          </a:p>
        </p:txBody>
      </p:sp>
      <p:sp>
        <p:nvSpPr>
          <p:cNvPr id="49" name="メモ 48"/>
          <p:cNvSpPr/>
          <p:nvPr/>
        </p:nvSpPr>
        <p:spPr>
          <a:xfrm>
            <a:off x="8804802" y="3061587"/>
            <a:ext cx="3120572" cy="620114"/>
          </a:xfrm>
          <a:prstGeom prst="foldedCorner">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kumimoji="1" lang="en-US" altLang="ja-JP" sz="2000" dirty="0"/>
              <a:t>IoT</a:t>
            </a:r>
            <a:r>
              <a:rPr kumimoji="1" lang="ja-JP" altLang="en-US" sz="2000" dirty="0"/>
              <a:t> </a:t>
            </a:r>
            <a:r>
              <a:rPr kumimoji="1" lang="en-US" altLang="ja-JP" sz="2000" dirty="0"/>
              <a:t>Hub</a:t>
            </a:r>
            <a:r>
              <a:rPr kumimoji="1" lang="ja-JP" altLang="en-US" sz="2000" dirty="0"/>
              <a:t> </a:t>
            </a:r>
            <a:r>
              <a:rPr kumimoji="1" lang="en-US" altLang="ja-JP" sz="2000" dirty="0"/>
              <a:t>Telemetry</a:t>
            </a:r>
            <a:endParaRPr kumimoji="1" lang="ja-JP" altLang="en-US" sz="2000" dirty="0"/>
          </a:p>
        </p:txBody>
      </p:sp>
      <p:sp>
        <p:nvSpPr>
          <p:cNvPr id="84" name="メモ 83"/>
          <p:cNvSpPr/>
          <p:nvPr/>
        </p:nvSpPr>
        <p:spPr>
          <a:xfrm>
            <a:off x="8804802" y="4508963"/>
            <a:ext cx="3120572" cy="1102188"/>
          </a:xfrm>
          <a:prstGeom prst="foldedCorner">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kumimoji="1" lang="en-US" altLang="ja-JP" sz="2000" dirty="0"/>
              <a:t>IoT</a:t>
            </a:r>
            <a:r>
              <a:rPr kumimoji="1" lang="ja-JP" altLang="en-US" sz="2000" dirty="0"/>
              <a:t> </a:t>
            </a:r>
            <a:r>
              <a:rPr kumimoji="1" lang="en-US" altLang="ja-JP" sz="2000" dirty="0"/>
              <a:t>Hub</a:t>
            </a:r>
            <a:r>
              <a:rPr lang="ja-JP" altLang="en-US" sz="2000" dirty="0"/>
              <a:t> </a:t>
            </a:r>
            <a:r>
              <a:rPr lang="en-US" altLang="ja-JP" sz="2000" dirty="0"/>
              <a:t>Device</a:t>
            </a:r>
            <a:r>
              <a:rPr lang="ja-JP" altLang="en-US" sz="2000" dirty="0"/>
              <a:t> </a:t>
            </a:r>
            <a:r>
              <a:rPr lang="en-US" altLang="ja-JP" sz="2000" dirty="0"/>
              <a:t>Twin</a:t>
            </a:r>
            <a:endParaRPr kumimoji="1" lang="en-US" altLang="ja-JP" sz="2000" dirty="0"/>
          </a:p>
        </p:txBody>
      </p:sp>
    </p:spTree>
    <p:extLst>
      <p:ext uri="{BB962C8B-B14F-4D97-AF65-F5344CB8AC3E}">
        <p14:creationId xmlns:p14="http://schemas.microsoft.com/office/powerpoint/2010/main" val="244880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1000"/>
                                        <p:tgtEl>
                                          <p:spTgt spid="56"/>
                                        </p:tgtEl>
                                      </p:cBhvr>
                                    </p:animEffect>
                                    <p:anim calcmode="lin" valueType="num">
                                      <p:cBhvr>
                                        <p:cTn id="15" dur="1000" fill="hold"/>
                                        <p:tgtEl>
                                          <p:spTgt spid="56"/>
                                        </p:tgtEl>
                                        <p:attrNameLst>
                                          <p:attrName>ppt_x</p:attrName>
                                        </p:attrNameLst>
                                      </p:cBhvr>
                                      <p:tavLst>
                                        <p:tav tm="0">
                                          <p:val>
                                            <p:strVal val="#ppt_x"/>
                                          </p:val>
                                        </p:tav>
                                        <p:tav tm="100000">
                                          <p:val>
                                            <p:strVal val="#ppt_x"/>
                                          </p:val>
                                        </p:tav>
                                      </p:tavLst>
                                    </p:anim>
                                    <p:anim calcmode="lin" valueType="num">
                                      <p:cBhvr>
                                        <p:cTn id="1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anim calcmode="lin" valueType="num">
                                      <p:cBhvr>
                                        <p:cTn id="49" dur="1000" fill="hold"/>
                                        <p:tgtEl>
                                          <p:spTgt spid="40"/>
                                        </p:tgtEl>
                                        <p:attrNameLst>
                                          <p:attrName>ppt_x</p:attrName>
                                        </p:attrNameLst>
                                      </p:cBhvr>
                                      <p:tavLst>
                                        <p:tav tm="0">
                                          <p:val>
                                            <p:strVal val="#ppt_x"/>
                                          </p:val>
                                        </p:tav>
                                        <p:tav tm="100000">
                                          <p:val>
                                            <p:strVal val="#ppt_x"/>
                                          </p:val>
                                        </p:tav>
                                      </p:tavLst>
                                    </p:anim>
                                    <p:anim calcmode="lin" valueType="num">
                                      <p:cBhvr>
                                        <p:cTn id="50" dur="10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anim calcmode="lin" valueType="num">
                                      <p:cBhvr>
                                        <p:cTn id="64" dur="1000" fill="hold"/>
                                        <p:tgtEl>
                                          <p:spTgt spid="43"/>
                                        </p:tgtEl>
                                        <p:attrNameLst>
                                          <p:attrName>ppt_x</p:attrName>
                                        </p:attrNameLst>
                                      </p:cBhvr>
                                      <p:tavLst>
                                        <p:tav tm="0">
                                          <p:val>
                                            <p:strVal val="#ppt_x"/>
                                          </p:val>
                                        </p:tav>
                                        <p:tav tm="100000">
                                          <p:val>
                                            <p:strVal val="#ppt_x"/>
                                          </p:val>
                                        </p:tav>
                                      </p:tavLst>
                                    </p:anim>
                                    <p:anim calcmode="lin" valueType="num">
                                      <p:cBhvr>
                                        <p:cTn id="65" dur="1000" fill="hold"/>
                                        <p:tgtEl>
                                          <p:spTgt spid="4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1000"/>
                                        <p:tgtEl>
                                          <p:spTgt spid="46"/>
                                        </p:tgtEl>
                                      </p:cBhvr>
                                    </p:animEffect>
                                    <p:anim calcmode="lin" valueType="num">
                                      <p:cBhvr>
                                        <p:cTn id="79" dur="1000" fill="hold"/>
                                        <p:tgtEl>
                                          <p:spTgt spid="46"/>
                                        </p:tgtEl>
                                        <p:attrNameLst>
                                          <p:attrName>ppt_x</p:attrName>
                                        </p:attrNameLst>
                                      </p:cBhvr>
                                      <p:tavLst>
                                        <p:tav tm="0">
                                          <p:val>
                                            <p:strVal val="#ppt_x"/>
                                          </p:val>
                                        </p:tav>
                                        <p:tav tm="100000">
                                          <p:val>
                                            <p:strVal val="#ppt_x"/>
                                          </p:val>
                                        </p:tav>
                                      </p:tavLst>
                                    </p:anim>
                                    <p:anim calcmode="lin" valueType="num">
                                      <p:cBhvr>
                                        <p:cTn id="80" dur="1000" fill="hold"/>
                                        <p:tgtEl>
                                          <p:spTgt spid="4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1000"/>
                                        <p:tgtEl>
                                          <p:spTgt spid="47"/>
                                        </p:tgtEl>
                                      </p:cBhvr>
                                    </p:animEffect>
                                    <p:anim calcmode="lin" valueType="num">
                                      <p:cBhvr>
                                        <p:cTn id="84" dur="1000" fill="hold"/>
                                        <p:tgtEl>
                                          <p:spTgt spid="47"/>
                                        </p:tgtEl>
                                        <p:attrNameLst>
                                          <p:attrName>ppt_x</p:attrName>
                                        </p:attrNameLst>
                                      </p:cBhvr>
                                      <p:tavLst>
                                        <p:tav tm="0">
                                          <p:val>
                                            <p:strVal val="#ppt_x"/>
                                          </p:val>
                                        </p:tav>
                                        <p:tav tm="100000">
                                          <p:val>
                                            <p:strVal val="#ppt_x"/>
                                          </p:val>
                                        </p:tav>
                                      </p:tavLst>
                                    </p:anim>
                                    <p:anim calcmode="lin" valueType="num">
                                      <p:cBhvr>
                                        <p:cTn id="8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childTnLst>
                                </p:cTn>
                              </p:par>
                              <p:par>
                                <p:cTn id="102" presetID="10" presetClass="entr" presetSubtype="0" fill="hold" grpId="0" nodeType="withEffect" nodePh="1">
                                  <p:stCondLst>
                                    <p:cond delay="0"/>
                                  </p:stCondLst>
                                  <p:endCondLst>
                                    <p:cond evt="begin" delay="0">
                                      <p:tn val="102"/>
                                    </p:cond>
                                  </p:end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500"/>
                                        <p:tgtEl>
                                          <p:spTgt spid="6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500"/>
                                        <p:tgtEl>
                                          <p:spTgt spid="6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500"/>
                                        <p:tgtEl>
                                          <p:spTgt spid="64"/>
                                        </p:tgtEl>
                                      </p:cBhvr>
                                    </p:animEffect>
                                  </p:childTnLst>
                                </p:cTn>
                              </p:par>
                              <p:par>
                                <p:cTn id="120" presetID="10" presetClass="entr" presetSubtype="0" fill="hold"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500"/>
                                        <p:tgtEl>
                                          <p:spTgt spid="66"/>
                                        </p:tgtEl>
                                      </p:cBhvr>
                                    </p:animEffect>
                                  </p:childTnLst>
                                </p:cTn>
                              </p:par>
                              <p:par>
                                <p:cTn id="123" presetID="10"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500"/>
                                        <p:tgtEl>
                                          <p:spTgt spid="6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1"/>
                                        </p:tgtEl>
                                        <p:attrNameLst>
                                          <p:attrName>style.visibility</p:attrName>
                                        </p:attrNameLst>
                                      </p:cBhvr>
                                      <p:to>
                                        <p:strVal val="visible"/>
                                      </p:to>
                                    </p:set>
                                    <p:animEffect transition="in" filter="fade">
                                      <p:cBhvr>
                                        <p:cTn id="140" dur="500"/>
                                        <p:tgtEl>
                                          <p:spTgt spid="8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par>
                                <p:cTn id="144" presetID="10" presetClass="entr" presetSubtype="0" fill="hold" nodeType="with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par>
                                <p:cTn id="147" presetID="10" presetClass="entr" presetSubtype="0" fill="hold" nodeType="withEffect">
                                  <p:stCondLst>
                                    <p:cond delay="0"/>
                                  </p:stCondLst>
                                  <p:childTnLst>
                                    <p:set>
                                      <p:cBhvr>
                                        <p:cTn id="148" dur="1" fill="hold">
                                          <p:stCondLst>
                                            <p:cond delay="0"/>
                                          </p:stCondLst>
                                        </p:cTn>
                                        <p:tgtEl>
                                          <p:spTgt spid="87"/>
                                        </p:tgtEl>
                                        <p:attrNameLst>
                                          <p:attrName>style.visibility</p:attrName>
                                        </p:attrNameLst>
                                      </p:cBhvr>
                                      <p:to>
                                        <p:strVal val="visible"/>
                                      </p:to>
                                    </p:set>
                                    <p:animEffect transition="in" filter="fade">
                                      <p:cBhvr>
                                        <p:cTn id="149" dur="500"/>
                                        <p:tgtEl>
                                          <p:spTgt spid="87"/>
                                        </p:tgtEl>
                                      </p:cBhvr>
                                    </p:animEffect>
                                  </p:childTnLst>
                                </p:cTn>
                              </p:par>
                              <p:par>
                                <p:cTn id="150" presetID="10" presetClass="entr" presetSubtype="0" fill="hold" nodeType="with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fade">
                                      <p:cBhvr>
                                        <p:cTn id="152" dur="500"/>
                                        <p:tgtEl>
                                          <p:spTgt spid="93"/>
                                        </p:tgtEl>
                                      </p:cBhvr>
                                    </p:animEffect>
                                  </p:childTnLst>
                                </p:cTn>
                              </p:par>
                              <p:par>
                                <p:cTn id="153" presetID="10" presetClass="entr" presetSubtype="0" fill="hold" nodeType="withEffect">
                                  <p:stCondLst>
                                    <p:cond delay="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par>
                                <p:cTn id="156" presetID="10" presetClass="entr" presetSubtype="0" fill="hold" nodeType="withEffect">
                                  <p:stCondLst>
                                    <p:cond delay="0"/>
                                  </p:stCondLst>
                                  <p:childTnLst>
                                    <p:set>
                                      <p:cBhvr>
                                        <p:cTn id="157" dur="1" fill="hold">
                                          <p:stCondLst>
                                            <p:cond delay="0"/>
                                          </p:stCondLst>
                                        </p:cTn>
                                        <p:tgtEl>
                                          <p:spTgt spid="96"/>
                                        </p:tgtEl>
                                        <p:attrNameLst>
                                          <p:attrName>style.visibility</p:attrName>
                                        </p:attrNameLst>
                                      </p:cBhvr>
                                      <p:to>
                                        <p:strVal val="visible"/>
                                      </p:to>
                                    </p:set>
                                    <p:animEffect transition="in" filter="fade">
                                      <p:cBhvr>
                                        <p:cTn id="158" dur="500"/>
                                        <p:tgtEl>
                                          <p:spTgt spid="96"/>
                                        </p:tgtEl>
                                      </p:cBhvr>
                                    </p:animEffect>
                                  </p:childTnLst>
                                </p:cTn>
                              </p:par>
                              <p:par>
                                <p:cTn id="159" presetID="10" presetClass="entr" presetSubtype="0" fill="hold" nodeType="withEffect">
                                  <p:stCondLst>
                                    <p:cond delay="0"/>
                                  </p:stCondLst>
                                  <p:childTnLst>
                                    <p:set>
                                      <p:cBhvr>
                                        <p:cTn id="160" dur="1" fill="hold">
                                          <p:stCondLst>
                                            <p:cond delay="0"/>
                                          </p:stCondLst>
                                        </p:cTn>
                                        <p:tgtEl>
                                          <p:spTgt spid="97"/>
                                        </p:tgtEl>
                                        <p:attrNameLst>
                                          <p:attrName>style.visibility</p:attrName>
                                        </p:attrNameLst>
                                      </p:cBhvr>
                                      <p:to>
                                        <p:strVal val="visible"/>
                                      </p:to>
                                    </p:set>
                                    <p:animEffect transition="in" filter="fade">
                                      <p:cBhvr>
                                        <p:cTn id="161" dur="500"/>
                                        <p:tgtEl>
                                          <p:spTgt spid="97"/>
                                        </p:tgtEl>
                                      </p:cBhvr>
                                    </p:animEffect>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49"/>
                                        </p:tgtEl>
                                        <p:attrNameLst>
                                          <p:attrName>style.visibility</p:attrName>
                                        </p:attrNameLst>
                                      </p:cBhvr>
                                      <p:to>
                                        <p:strVal val="visible"/>
                                      </p:to>
                                    </p:set>
                                    <p:animEffect transition="in" filter="fade">
                                      <p:cBhvr>
                                        <p:cTn id="166" dur="1000"/>
                                        <p:tgtEl>
                                          <p:spTgt spid="49"/>
                                        </p:tgtEl>
                                      </p:cBhvr>
                                    </p:animEffect>
                                    <p:anim calcmode="lin" valueType="num">
                                      <p:cBhvr>
                                        <p:cTn id="167" dur="1000" fill="hold"/>
                                        <p:tgtEl>
                                          <p:spTgt spid="49"/>
                                        </p:tgtEl>
                                        <p:attrNameLst>
                                          <p:attrName>ppt_x</p:attrName>
                                        </p:attrNameLst>
                                      </p:cBhvr>
                                      <p:tavLst>
                                        <p:tav tm="0">
                                          <p:val>
                                            <p:strVal val="#ppt_x"/>
                                          </p:val>
                                        </p:tav>
                                        <p:tav tm="100000">
                                          <p:val>
                                            <p:strVal val="#ppt_x"/>
                                          </p:val>
                                        </p:tav>
                                      </p:tavLst>
                                    </p:anim>
                                    <p:anim calcmode="lin" valueType="num">
                                      <p:cBhvr>
                                        <p:cTn id="168" dur="1000" fill="hold"/>
                                        <p:tgtEl>
                                          <p:spTgt spid="49"/>
                                        </p:tgtEl>
                                        <p:attrNameLst>
                                          <p:attrName>ppt_y</p:attrName>
                                        </p:attrNameLst>
                                      </p:cBhvr>
                                      <p:tavLst>
                                        <p:tav tm="0">
                                          <p:val>
                                            <p:strVal val="#ppt_y+.1"/>
                                          </p:val>
                                        </p:tav>
                                        <p:tav tm="100000">
                                          <p:val>
                                            <p:strVal val="#ppt_y"/>
                                          </p:val>
                                        </p:tav>
                                      </p:tavLst>
                                    </p:anim>
                                  </p:childTnLst>
                                </p:cTn>
                              </p:par>
                            </p:childTnLst>
                          </p:cTn>
                        </p:par>
                        <p:par>
                          <p:cTn id="169" fill="hold">
                            <p:stCondLst>
                              <p:cond delay="1000"/>
                            </p:stCondLst>
                            <p:childTnLst>
                              <p:par>
                                <p:cTn id="170" presetID="42" presetClass="entr" presetSubtype="0" fill="hold" grpId="0" nodeType="afterEffect">
                                  <p:stCondLst>
                                    <p:cond delay="0"/>
                                  </p:stCondLst>
                                  <p:childTnLst>
                                    <p:set>
                                      <p:cBhvr>
                                        <p:cTn id="171" dur="1" fill="hold">
                                          <p:stCondLst>
                                            <p:cond delay="0"/>
                                          </p:stCondLst>
                                        </p:cTn>
                                        <p:tgtEl>
                                          <p:spTgt spid="84"/>
                                        </p:tgtEl>
                                        <p:attrNameLst>
                                          <p:attrName>style.visibility</p:attrName>
                                        </p:attrNameLst>
                                      </p:cBhvr>
                                      <p:to>
                                        <p:strVal val="visible"/>
                                      </p:to>
                                    </p:set>
                                    <p:animEffect transition="in" filter="fade">
                                      <p:cBhvr>
                                        <p:cTn id="172" dur="1000"/>
                                        <p:tgtEl>
                                          <p:spTgt spid="84"/>
                                        </p:tgtEl>
                                      </p:cBhvr>
                                    </p:animEffect>
                                    <p:anim calcmode="lin" valueType="num">
                                      <p:cBhvr>
                                        <p:cTn id="173" dur="1000" fill="hold"/>
                                        <p:tgtEl>
                                          <p:spTgt spid="84"/>
                                        </p:tgtEl>
                                        <p:attrNameLst>
                                          <p:attrName>ppt_x</p:attrName>
                                        </p:attrNameLst>
                                      </p:cBhvr>
                                      <p:tavLst>
                                        <p:tav tm="0">
                                          <p:val>
                                            <p:strVal val="#ppt_x"/>
                                          </p:val>
                                        </p:tav>
                                        <p:tav tm="100000">
                                          <p:val>
                                            <p:strVal val="#ppt_x"/>
                                          </p:val>
                                        </p:tav>
                                      </p:tavLst>
                                    </p:anim>
                                    <p:anim calcmode="lin" valueType="num">
                                      <p:cBhvr>
                                        <p:cTn id="17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102"/>
                                        </p:tgtEl>
                                        <p:attrNameLst>
                                          <p:attrName>style.visibility</p:attrName>
                                        </p:attrNameLst>
                                      </p:cBhvr>
                                      <p:to>
                                        <p:strVal val="visible"/>
                                      </p:to>
                                    </p:set>
                                    <p:animEffect transition="in" filter="fade">
                                      <p:cBhvr>
                                        <p:cTn id="179" dur="500"/>
                                        <p:tgtEl>
                                          <p:spTgt spid="10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p:bldP spid="58" grpId="0" animBg="1"/>
      <p:bldP spid="59" grpId="0"/>
      <p:bldP spid="60" grpId="0" animBg="1"/>
      <p:bldP spid="61" grpId="0"/>
      <p:bldP spid="62" grpId="0" animBg="1"/>
      <p:bldP spid="63" grpId="0" animBg="1"/>
      <p:bldP spid="64" grpId="0" animBg="1"/>
      <p:bldP spid="72" grpId="0" animBg="1"/>
      <p:bldP spid="73" grpId="0" animBg="1"/>
      <p:bldP spid="81" grpId="0" animBg="1"/>
      <p:bldP spid="82" grpId="0" animBg="1"/>
      <p:bldP spid="98" grpId="0" animBg="1"/>
      <p:bldP spid="99" grpId="0" animBg="1"/>
      <p:bldP spid="101" grpId="0"/>
      <p:bldP spid="102" grpId="0"/>
      <p:bldP spid="49" grpId="0" animBg="1"/>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Segoe UI Light"/>
        <a:ea typeface="メイリオ"/>
        <a:cs typeface=""/>
      </a:majorFont>
      <a:minorFont>
        <a:latin typeface="Segoe UI Light"/>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8268</TotalTime>
  <Words>4662</Words>
  <Application>Microsoft Office PowerPoint</Application>
  <PresentationFormat>ワイド画面</PresentationFormat>
  <Paragraphs>999</Paragraphs>
  <Slides>162</Slides>
  <Notes>38</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1</vt:i4>
      </vt:variant>
      <vt:variant>
        <vt:lpstr>スライド タイトル</vt:lpstr>
      </vt:variant>
      <vt:variant>
        <vt:i4>162</vt:i4>
      </vt:variant>
    </vt:vector>
  </HeadingPairs>
  <TitlesOfParts>
    <vt:vector size="175" baseType="lpstr">
      <vt:lpstr>ＭＳ Ｐゴシック</vt:lpstr>
      <vt:lpstr>Meiryo</vt:lpstr>
      <vt:lpstr>Meiryo</vt:lpstr>
      <vt:lpstr>Arial</vt:lpstr>
      <vt:lpstr>Arial Black</vt:lpstr>
      <vt:lpstr>Calibri</vt:lpstr>
      <vt:lpstr>Consolas</vt:lpstr>
      <vt:lpstr>Segoe UI</vt:lpstr>
      <vt:lpstr>Segoe UI Light</vt:lpstr>
      <vt:lpstr>Segoe UI Semilight</vt:lpstr>
      <vt:lpstr>Wingdings</vt:lpstr>
      <vt:lpstr>Office テーマ</vt:lpstr>
      <vt:lpstr>think-cell Slide</vt:lpstr>
      <vt:lpstr>Internet of Things ハンズオントレーニング  初めの一歩 　モノの接続からデータ分析まで</vt:lpstr>
      <vt:lpstr>作業用ダッシュボードの作成</vt:lpstr>
      <vt:lpstr>PowerPoint プレゼンテーション</vt:lpstr>
      <vt:lpstr>PowerPoint プレゼンテーション</vt:lpstr>
      <vt:lpstr>リソースグループの作成</vt:lpstr>
      <vt:lpstr>リソースグループ作成後</vt:lpstr>
      <vt:lpstr>PowerPoint プレゼンテーション</vt:lpstr>
      <vt:lpstr>PowerPoint プレゼンテーション</vt:lpstr>
      <vt:lpstr>PowerPoint プレゼンテーション</vt:lpstr>
      <vt:lpstr>PowerPoint プレゼンテーション</vt:lpstr>
      <vt:lpstr>リソースグループをダッシュボードに登録する</vt:lpstr>
      <vt:lpstr>ダッシュボードにリソースグループを保存する</vt:lpstr>
      <vt:lpstr>リソースグループに属するリソースの作成</vt:lpstr>
      <vt:lpstr>IoT Hubによるデバイスの接続</vt:lpstr>
      <vt:lpstr>IoT Hubの作成</vt:lpstr>
      <vt:lpstr>続き</vt:lpstr>
      <vt:lpstr>IoT Hub完成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リソースグループの中にリソース(IoTHub)ができたことを確認する</vt:lpstr>
      <vt:lpstr>デバイスの登録</vt:lpstr>
      <vt:lpstr>デバイスセキュリティ情報の取得</vt:lpstr>
      <vt:lpstr>デバイスのIoT Hubへの接続</vt:lpstr>
      <vt:lpstr>デバイスからIoT Hubへの送信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IotHub内のIoT devices接続設定文字列をコピーする</vt:lpstr>
      <vt:lpstr>Node-REDにIoT devices接続設定文字列を貼付ける</vt:lpstr>
      <vt:lpstr>PowerPoint プレゼンテーション</vt:lpstr>
      <vt:lpstr>データの蓄積</vt:lpstr>
      <vt:lpstr>Azure Storage Accountの作成</vt:lpstr>
      <vt:lpstr>ストレージアカウント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データ保存用Custom Endpointの追加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保存用コンテナーの作成</vt:lpstr>
      <vt:lpstr>作成したコンテンツの選択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Routesの設定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作成したCustom EndpointをRouteに加える</vt:lpstr>
      <vt:lpstr>作成したRouteにフィルターを定義する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デバイスにDesired Propertyを設定する</vt:lpstr>
      <vt:lpstr>続き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保存データの確認</vt:lpstr>
      <vt:lpstr>蓄積データの確認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IoTを意味あるものにするデータ収集</vt:lpstr>
      <vt:lpstr>参考）OTとITと人をつなぐ Digital Twin</vt:lpstr>
      <vt:lpstr>参考）IoTのデータと業務・その他のデータ融合</vt:lpstr>
      <vt:lpstr>5.リアルタイムデータ処理</vt:lpstr>
      <vt:lpstr>リアルタイムデータ処理</vt:lpstr>
      <vt:lpstr>IoT HubへのConsumer Group追加</vt:lpstr>
      <vt:lpstr>データ処理後の受信用Event Hubを作成</vt:lpstr>
      <vt:lpstr>Event Hubの作成</vt:lpstr>
      <vt:lpstr>Event Hubのアクセス権設定</vt:lpstr>
      <vt:lpstr>送信と受信のアクセスロールを追加</vt:lpstr>
      <vt:lpstr>Stream Analyticsの作成</vt:lpstr>
      <vt:lpstr>Stream Analytics – リアル タイム データ処理</vt:lpstr>
      <vt:lpstr>Event Hubとは</vt:lpstr>
      <vt:lpstr>Event Hubの特徴</vt:lpstr>
      <vt:lpstr>AMQPによる通信</vt:lpstr>
      <vt:lpstr>ここで、ダッシュボードをちょっと変更</vt:lpstr>
      <vt:lpstr>タイルの並びを整える</vt:lpstr>
      <vt:lpstr>Stream Analyticsの設定</vt:lpstr>
      <vt:lpstr>実は…</vt:lpstr>
      <vt:lpstr>入力の設定 – S1以上の場合</vt:lpstr>
      <vt:lpstr>続き – ルーティング用Event Hubの作成</vt:lpstr>
      <vt:lpstr>続き ～ Event Hub “tosa”をIoT HubのRouteに追加 </vt:lpstr>
      <vt:lpstr>続き </vt:lpstr>
      <vt:lpstr>続き</vt:lpstr>
      <vt:lpstr>入力の設定 – S1以上の場合</vt:lpstr>
      <vt:lpstr>入力の設定 – F0の場合</vt:lpstr>
      <vt:lpstr>出力の設定</vt:lpstr>
      <vt:lpstr>クエリの編集</vt:lpstr>
      <vt:lpstr>クエリ</vt:lpstr>
      <vt:lpstr>Stream Analyticsの実行</vt:lpstr>
      <vt:lpstr>Stream Analytics 実行状態の確認</vt:lpstr>
      <vt:lpstr>参考）入力 – データストリーム</vt:lpstr>
      <vt:lpstr>参考）出力</vt:lpstr>
      <vt:lpstr>6. 抽出イベントの処理</vt:lpstr>
      <vt:lpstr>抽出イベントの処理</vt:lpstr>
      <vt:lpstr>Functions</vt:lpstr>
      <vt:lpstr>Functionsの作成</vt:lpstr>
      <vt:lpstr>Event Hub Trigger用ロジックを作成する</vt:lpstr>
      <vt:lpstr>続き</vt:lpstr>
      <vt:lpstr>作成したら即実行…</vt:lpstr>
      <vt:lpstr>7. データの可視化</vt:lpstr>
      <vt:lpstr>データの可視化</vt:lpstr>
      <vt:lpstr>Step by Step</vt:lpstr>
      <vt:lpstr>Time Series Insightsの作成</vt:lpstr>
      <vt:lpstr>IoT Hubの接続</vt:lpstr>
      <vt:lpstr>IoT Hubの接続</vt:lpstr>
      <vt:lpstr>データアクセスポリシーの追加</vt:lpstr>
      <vt:lpstr>グラフの表示</vt:lpstr>
      <vt:lpstr>グラフの表示</vt:lpstr>
      <vt:lpstr>分析</vt:lpstr>
      <vt:lpstr>8. タグ・Device Twinによる デバイス検索</vt:lpstr>
      <vt:lpstr>タグ・Device Twinによるデバイス検索</vt:lpstr>
      <vt:lpstr>Device Explorerの表示</vt:lpstr>
      <vt:lpstr>Tag、Device Twinの設定方法</vt:lpstr>
      <vt:lpstr>各デバイスへのタグ設定</vt:lpstr>
      <vt:lpstr>各デバイスへのDevice Twin設定</vt:lpstr>
      <vt:lpstr>クエリーによる検索</vt:lpstr>
      <vt:lpstr>チャレンジ</vt:lpstr>
      <vt:lpstr>更におまけ IoT Hubで受信したデータを一番シンプルに処理する</vt:lpstr>
      <vt:lpstr>IoT Hubで受信したデータをFunctionsで処理する</vt:lpstr>
      <vt:lpstr>Functionsの作成</vt:lpstr>
      <vt:lpstr>IoT Hubを指定してFunctionを作成</vt:lpstr>
      <vt:lpstr>各自のロジックを追加</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ハンズオントレーニング  初めの一歩 　モノの接続からデータ分析まで</dc:title>
  <dc:creator>Hiroshi Ota</dc:creator>
  <cp:lastModifiedBy>AlgyanHiroshima</cp:lastModifiedBy>
  <cp:revision>166</cp:revision>
  <dcterms:created xsi:type="dcterms:W3CDTF">2018-11-27T05:16:27Z</dcterms:created>
  <dcterms:modified xsi:type="dcterms:W3CDTF">2018-12-18T13:35:06Z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hirosho@microsoft.com</vt:lpwstr>
  </property>
  <property fmtid="{D5CDD505-2E9C-101B-9397-08002B2CF9AE}" pid="5" name="MSIP_Label_f42aa342-8706-4288-bd11-ebb85995028c_SetDate">
    <vt:lpwstr>2018-11-27T09:15:49.5607974Z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